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90" r:id="rId5"/>
    <p:sldId id="295" r:id="rId6"/>
    <p:sldId id="287" r:id="rId7"/>
    <p:sldId id="297" r:id="rId8"/>
    <p:sldId id="294" r:id="rId9"/>
    <p:sldId id="293" r:id="rId10"/>
    <p:sldId id="298" r:id="rId11"/>
    <p:sldId id="299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90" d="100"/>
          <a:sy n="90" d="100"/>
        </p:scale>
        <p:origin x="108" y="12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dM28Jq6aS0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자료구조</a:t>
            </a:r>
            <a:r>
              <a:rPr lang="en-US" altLang="ko-KR" dirty="0"/>
              <a:t>(</a:t>
            </a:r>
            <a:r>
              <a:rPr lang="ko-KR" altLang="en-US" dirty="0"/>
              <a:t>연결 리스트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https://youtu.be/IdM28Jq6aS0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이중 연결 리스트 구현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F3AE3C-DD90-42A2-B362-B08CAA3D5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80" y="1152525"/>
            <a:ext cx="4819650" cy="54864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F8AC556-E2B8-4040-97AB-164C3F354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847" y="1152525"/>
            <a:ext cx="509587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62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연결리스트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연결리스트 코드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포인터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메모리의 </a:t>
            </a:r>
            <a:r>
              <a:rPr lang="ko-KR" altLang="en-US" dirty="0" err="1"/>
              <a:t>주소값을</a:t>
            </a:r>
            <a:r>
              <a:rPr lang="ko-KR" altLang="en-US" dirty="0"/>
              <a:t> 저장하는 변수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n = 100 	//  </a:t>
            </a:r>
            <a:r>
              <a:rPr lang="ko-KR" altLang="en-US" dirty="0"/>
              <a:t>변수 선언</a:t>
            </a:r>
            <a:endParaRPr lang="en-US" altLang="ko-KR" dirty="0"/>
          </a:p>
          <a:p>
            <a:r>
              <a:rPr lang="en-US" altLang="ko-KR" dirty="0"/>
              <a:t>Int*</a:t>
            </a:r>
            <a:r>
              <a:rPr lang="ko-KR" altLang="en-US" dirty="0"/>
              <a:t> </a:t>
            </a:r>
            <a:r>
              <a:rPr lang="en-US" altLang="ko-KR" dirty="0" err="1"/>
              <a:t>ptr</a:t>
            </a:r>
            <a:r>
              <a:rPr lang="en-US" altLang="ko-KR" dirty="0"/>
              <a:t> = &amp;n; 	//  </a:t>
            </a:r>
            <a:r>
              <a:rPr lang="ko-KR" altLang="en-US" dirty="0"/>
              <a:t>포인터 변수 선언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EC1C847-851E-44EC-9F56-419F9B953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0057" y="1160941"/>
            <a:ext cx="4383314" cy="559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546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포인터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포인터 변수의 선언</a:t>
            </a:r>
            <a:endParaRPr lang="en-US" altLang="ko-KR" dirty="0"/>
          </a:p>
          <a:p>
            <a:pPr lvl="1"/>
            <a:r>
              <a:rPr lang="ko-KR" altLang="en-US" dirty="0">
                <a:solidFill>
                  <a:srgbClr val="FF0000"/>
                </a:solidFill>
              </a:rPr>
              <a:t>타입</a:t>
            </a:r>
            <a:r>
              <a:rPr lang="en-US" altLang="ko-KR" dirty="0">
                <a:solidFill>
                  <a:srgbClr val="0070C0"/>
                </a:solidFill>
              </a:rPr>
              <a:t>*</a:t>
            </a:r>
            <a:r>
              <a:rPr lang="en-US" altLang="ko-KR" dirty="0"/>
              <a:t> </a:t>
            </a:r>
            <a:r>
              <a:rPr lang="ko-KR" altLang="en-US" dirty="0"/>
              <a:t>포인터이름 </a:t>
            </a:r>
            <a:r>
              <a:rPr lang="en-US" altLang="ko-KR" dirty="0"/>
              <a:t>= &amp;</a:t>
            </a:r>
            <a:r>
              <a:rPr lang="ko-KR" altLang="en-US" dirty="0"/>
              <a:t>변수이름 </a:t>
            </a:r>
            <a:r>
              <a:rPr lang="en-US" altLang="ko-KR" dirty="0"/>
              <a:t>or </a:t>
            </a:r>
            <a:r>
              <a:rPr lang="ko-KR" altLang="en-US" dirty="0" err="1"/>
              <a:t>주소값</a:t>
            </a:r>
            <a:r>
              <a:rPr lang="en-US" altLang="ko-KR" dirty="0"/>
              <a:t>;</a:t>
            </a:r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포인터의 참조</a:t>
            </a:r>
            <a:endParaRPr lang="en-US" altLang="ko-KR" dirty="0"/>
          </a:p>
          <a:p>
            <a:pPr lvl="1"/>
            <a:r>
              <a:rPr lang="ko-KR" altLang="en-US" dirty="0"/>
              <a:t>포인터는 참조 연산자</a:t>
            </a:r>
            <a:r>
              <a:rPr lang="en-US" altLang="ko-KR" dirty="0"/>
              <a:t>(*)</a:t>
            </a:r>
            <a:r>
              <a:rPr lang="ko-KR" altLang="en-US" dirty="0"/>
              <a:t>를 사용하여 참조 가능</a:t>
            </a:r>
            <a:endParaRPr lang="en-US" altLang="ko-KR" dirty="0"/>
          </a:p>
          <a:p>
            <a:pPr lvl="1"/>
            <a:r>
              <a:rPr lang="en-US" altLang="ko-KR" dirty="0"/>
              <a:t>Int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7; 		//</a:t>
            </a:r>
            <a:r>
              <a:rPr lang="ko-KR" altLang="en-US" dirty="0"/>
              <a:t> 변수 선언</a:t>
            </a:r>
            <a:endParaRPr lang="en-US" altLang="ko-KR" dirty="0"/>
          </a:p>
          <a:p>
            <a:pPr lvl="1"/>
            <a:r>
              <a:rPr lang="en-US" altLang="ko-KR" dirty="0"/>
              <a:t>Int* </a:t>
            </a:r>
            <a:r>
              <a:rPr lang="en-US" altLang="ko-KR" dirty="0" err="1"/>
              <a:t>ptr</a:t>
            </a:r>
            <a:r>
              <a:rPr lang="en-US" altLang="ko-KR" dirty="0"/>
              <a:t> = &amp;x;		// </a:t>
            </a:r>
            <a:r>
              <a:rPr lang="ko-KR" altLang="en-US" dirty="0"/>
              <a:t>포인터 선언 </a:t>
            </a:r>
            <a:endParaRPr lang="en-US" altLang="ko-KR" dirty="0"/>
          </a:p>
          <a:p>
            <a:pPr lvl="1"/>
            <a:r>
              <a:rPr lang="en-US" altLang="ko-KR" dirty="0"/>
              <a:t>Int* </a:t>
            </a:r>
            <a:r>
              <a:rPr lang="en-US" altLang="ko-KR" dirty="0" err="1"/>
              <a:t>pptr</a:t>
            </a:r>
            <a:r>
              <a:rPr lang="en-US" altLang="ko-KR" dirty="0"/>
              <a:t> = &amp;</a:t>
            </a:r>
            <a:r>
              <a:rPr lang="en-US" altLang="ko-KR" dirty="0" err="1"/>
              <a:t>ptr</a:t>
            </a:r>
            <a:r>
              <a:rPr lang="en-US" altLang="ko-KR" dirty="0"/>
              <a:t>;		// </a:t>
            </a:r>
            <a:r>
              <a:rPr lang="ko-KR" altLang="en-US" dirty="0"/>
              <a:t>포인터 참조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BF0CF-9719-4A33-847A-B6716EF0C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3190" y="2306595"/>
            <a:ext cx="3175543" cy="444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673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데이터를 화살표로 연결해서 관리하는 데이터 구조</a:t>
            </a:r>
            <a:endParaRPr lang="en-US" altLang="ko-KR" dirty="0"/>
          </a:p>
          <a:p>
            <a:r>
              <a:rPr lang="ko-KR" altLang="en-US" dirty="0"/>
              <a:t>포인터를 사용하여 여러 개의 노드를 연결</a:t>
            </a:r>
            <a:endParaRPr lang="en-US" altLang="ko-KR" dirty="0"/>
          </a:p>
          <a:p>
            <a:r>
              <a:rPr lang="ko-KR" altLang="en-US" dirty="0"/>
              <a:t>삽입과 삭제 연산에 소요되는 시간을 절약하기 위한 자료구조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노드 </a:t>
            </a:r>
            <a:r>
              <a:rPr lang="en-US" altLang="ko-KR" dirty="0"/>
              <a:t>: </a:t>
            </a:r>
            <a:r>
              <a:rPr lang="ko-KR" altLang="en-US" dirty="0"/>
              <a:t>데이터 저장 단위</a:t>
            </a:r>
            <a:r>
              <a:rPr lang="en-US" altLang="ko-KR" dirty="0"/>
              <a:t>, </a:t>
            </a:r>
            <a:r>
              <a:rPr lang="ko-KR" altLang="en-US" dirty="0"/>
              <a:t>데이터 값</a:t>
            </a:r>
            <a:r>
              <a:rPr lang="en-US" altLang="ko-KR" dirty="0"/>
              <a:t>&amp;</a:t>
            </a:r>
            <a:r>
              <a:rPr lang="ko-KR" altLang="en-US" dirty="0"/>
              <a:t>포인터로 구성</a:t>
            </a:r>
            <a:endParaRPr lang="en-US" altLang="ko-KR" dirty="0"/>
          </a:p>
          <a:p>
            <a:r>
              <a:rPr lang="ko-KR" altLang="en-US" dirty="0"/>
              <a:t>포인터 </a:t>
            </a:r>
            <a:r>
              <a:rPr lang="en-US" altLang="ko-KR" dirty="0"/>
              <a:t>: </a:t>
            </a:r>
            <a:r>
              <a:rPr lang="ko-KR" altLang="en-US" dirty="0"/>
              <a:t>노드 안에서 이전이나 다음 노드와의 연결정보를 담은 공간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DC70DC9-FEB5-4047-A3A1-BB1C9656F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3529360"/>
            <a:ext cx="10136728" cy="113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01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	    </a:t>
            </a:r>
            <a:r>
              <a:rPr lang="ko-KR" altLang="en-US" dirty="0"/>
              <a:t>배열과의 차이점</a:t>
            </a:r>
            <a:r>
              <a:rPr lang="en-US" altLang="ko-KR" dirty="0"/>
              <a:t>			    </a:t>
            </a:r>
            <a:r>
              <a:rPr lang="ko-KR" altLang="en-US" dirty="0"/>
              <a:t>연결 리스트 시간 복잡도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F6A6CD7-5AD4-47A2-BAF7-5D036CA2A0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307783"/>
              </p:ext>
            </p:extLst>
          </p:nvPr>
        </p:nvGraphicFramePr>
        <p:xfrm>
          <a:off x="634189" y="1700974"/>
          <a:ext cx="4907967" cy="49492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989">
                  <a:extLst>
                    <a:ext uri="{9D8B030D-6E8A-4147-A177-3AD203B41FA5}">
                      <a16:colId xmlns:a16="http://schemas.microsoft.com/office/drawing/2014/main" val="3837311141"/>
                    </a:ext>
                  </a:extLst>
                </a:gridCol>
                <a:gridCol w="1635989">
                  <a:extLst>
                    <a:ext uri="{9D8B030D-6E8A-4147-A177-3AD203B41FA5}">
                      <a16:colId xmlns:a16="http://schemas.microsoft.com/office/drawing/2014/main" val="2975408164"/>
                    </a:ext>
                  </a:extLst>
                </a:gridCol>
                <a:gridCol w="1635989">
                  <a:extLst>
                    <a:ext uri="{9D8B030D-6E8A-4147-A177-3AD203B41FA5}">
                      <a16:colId xmlns:a16="http://schemas.microsoft.com/office/drawing/2014/main" val="2891457787"/>
                    </a:ext>
                  </a:extLst>
                </a:gridCol>
              </a:tblGrid>
              <a:tr h="962523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배열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연결 리스트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94128"/>
                  </a:ext>
                </a:extLst>
              </a:tr>
              <a:tr h="116262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크기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고정적</a:t>
                      </a:r>
                      <a:endParaRPr lang="en-US" altLang="ko-K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동적</a:t>
                      </a:r>
                      <a:endParaRPr lang="en-US" altLang="ko-K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579292"/>
                  </a:ext>
                </a:extLst>
              </a:tr>
              <a:tr h="10242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주소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순차적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무작위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811217"/>
                  </a:ext>
                </a:extLst>
              </a:tr>
              <a:tr h="83736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접근 속도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빠름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느림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56862"/>
                  </a:ext>
                </a:extLst>
              </a:tr>
              <a:tr h="96252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비효율적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효율적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9835332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2FF41E29-6994-4833-992B-C3ED32018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605074"/>
              </p:ext>
            </p:extLst>
          </p:nvPr>
        </p:nvGraphicFramePr>
        <p:xfrm>
          <a:off x="6649844" y="1641718"/>
          <a:ext cx="5130236" cy="500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395">
                  <a:extLst>
                    <a:ext uri="{9D8B030D-6E8A-4147-A177-3AD203B41FA5}">
                      <a16:colId xmlns:a16="http://schemas.microsoft.com/office/drawing/2014/main" val="3837311141"/>
                    </a:ext>
                  </a:extLst>
                </a:gridCol>
                <a:gridCol w="3650841">
                  <a:extLst>
                    <a:ext uri="{9D8B030D-6E8A-4147-A177-3AD203B41FA5}">
                      <a16:colId xmlns:a16="http://schemas.microsoft.com/office/drawing/2014/main" val="2975408164"/>
                    </a:ext>
                  </a:extLst>
                </a:gridCol>
              </a:tblGrid>
              <a:tr h="509352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시간 복잡도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7494128"/>
                  </a:ext>
                </a:extLst>
              </a:tr>
              <a:tr h="13583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삽입 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맨 앞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뒤에 삽입할 경우 </a:t>
                      </a:r>
                      <a:r>
                        <a:rPr lang="en-US" altLang="ko-KR" dirty="0"/>
                        <a:t>: O(1)</a:t>
                      </a:r>
                    </a:p>
                    <a:p>
                      <a:pPr algn="ctr" latinLnBrk="1"/>
                      <a:r>
                        <a:rPr lang="ko-KR" altLang="en-US" dirty="0"/>
                        <a:t>중간에 삽입할 경우 </a:t>
                      </a:r>
                      <a:r>
                        <a:rPr lang="en-US" altLang="ko-KR" dirty="0"/>
                        <a:t>: 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20579292"/>
                  </a:ext>
                </a:extLst>
              </a:tr>
              <a:tr h="16482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삭제 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맨 앞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뒤에서 삭제할 경우 </a:t>
                      </a:r>
                      <a:r>
                        <a:rPr lang="en-US" altLang="ko-KR" dirty="0"/>
                        <a:t>: O(1)</a:t>
                      </a:r>
                    </a:p>
                    <a:p>
                      <a:pPr algn="ctr" latinLnBrk="1"/>
                      <a:r>
                        <a:rPr lang="ko-KR" altLang="en-US" dirty="0"/>
                        <a:t>중간에서 삭제할 경우 </a:t>
                      </a:r>
                      <a:r>
                        <a:rPr lang="en-US" altLang="ko-KR" dirty="0"/>
                        <a:t>: O(N)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811217"/>
                  </a:ext>
                </a:extLst>
              </a:tr>
              <a:tr h="149258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탐색 연산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O(N)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7356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560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단순 연결 리스트</a:t>
            </a:r>
            <a:endParaRPr lang="en-US" altLang="ko-KR" dirty="0"/>
          </a:p>
          <a:p>
            <a:pPr lvl="1"/>
            <a:r>
              <a:rPr lang="ko-KR" altLang="en-US" dirty="0"/>
              <a:t>한 방향으로만 연결된 구조</a:t>
            </a:r>
            <a:endParaRPr lang="en-US" altLang="ko-KR" dirty="0"/>
          </a:p>
          <a:p>
            <a:pPr lvl="1"/>
            <a:r>
              <a:rPr lang="ko-KR" altLang="en-US" dirty="0"/>
              <a:t>다음 노드 레퍼런스 정보만 필요</a:t>
            </a:r>
            <a:endParaRPr lang="en-US" altLang="ko-KR" dirty="0"/>
          </a:p>
          <a:p>
            <a:pPr lvl="1"/>
            <a:r>
              <a:rPr lang="ko-KR" altLang="en-US" dirty="0"/>
              <a:t>노드 탐색이 한 쪽으로만 가능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이중 연결 리스트</a:t>
            </a:r>
            <a:endParaRPr lang="en-US" altLang="ko-KR" dirty="0"/>
          </a:p>
          <a:p>
            <a:pPr lvl="1"/>
            <a:r>
              <a:rPr lang="ko-KR" altLang="en-US" dirty="0"/>
              <a:t>양방향으로 연결된 구조</a:t>
            </a:r>
            <a:endParaRPr lang="en-US" altLang="ko-KR" dirty="0"/>
          </a:p>
          <a:p>
            <a:pPr lvl="1"/>
            <a:r>
              <a:rPr lang="ko-KR" altLang="en-US" dirty="0"/>
              <a:t>전 후 노드 레퍼런스 정보 모두 필요</a:t>
            </a:r>
            <a:endParaRPr lang="en-US" altLang="ko-KR" dirty="0"/>
          </a:p>
          <a:p>
            <a:pPr lvl="1"/>
            <a:r>
              <a:rPr lang="ko-KR" altLang="en-US" dirty="0"/>
              <a:t>노드 탐색이 양쪽으로 모두 가능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6266DF-5A04-44EC-AE64-105A50EA81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558" y="2824270"/>
            <a:ext cx="7256322" cy="81008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458EBBB-8846-4730-9576-CB856A7A6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58" y="5893168"/>
            <a:ext cx="10275926" cy="81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26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연결 리스트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연결 리스트 장점</a:t>
            </a:r>
            <a:endParaRPr lang="en-US" altLang="ko-KR" dirty="0"/>
          </a:p>
          <a:p>
            <a:pPr lvl="1"/>
            <a:r>
              <a:rPr lang="ko-KR" altLang="en-US" dirty="0"/>
              <a:t>리스트의 길이가 가변적 </a:t>
            </a:r>
            <a:r>
              <a:rPr lang="en-US" altLang="ko-KR" dirty="0"/>
              <a:t>-&gt; </a:t>
            </a:r>
            <a:r>
              <a:rPr lang="ko-KR" altLang="en-US" dirty="0"/>
              <a:t>배열 단점 커버</a:t>
            </a:r>
            <a:endParaRPr lang="en-US" altLang="ko-KR" dirty="0"/>
          </a:p>
          <a:p>
            <a:pPr lvl="1"/>
            <a:r>
              <a:rPr lang="ko-KR" altLang="en-US" dirty="0"/>
              <a:t>대용량 데이터 처리 적합</a:t>
            </a:r>
            <a:endParaRPr lang="en-US" altLang="ko-KR" dirty="0"/>
          </a:p>
          <a:p>
            <a:pPr lvl="1"/>
            <a:r>
              <a:rPr lang="ko-KR" altLang="en-US" dirty="0"/>
              <a:t>자료 삽입 및 삭제 용이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연결 리스트 단점</a:t>
            </a:r>
            <a:endParaRPr lang="en-US" altLang="ko-KR" dirty="0"/>
          </a:p>
          <a:p>
            <a:pPr lvl="1"/>
            <a:r>
              <a:rPr lang="ko-KR" altLang="en-US" dirty="0"/>
              <a:t>알고리즘이 복잡함</a:t>
            </a:r>
            <a:endParaRPr lang="en-US" altLang="ko-KR" dirty="0"/>
          </a:p>
          <a:p>
            <a:pPr lvl="1"/>
            <a:r>
              <a:rPr lang="ko-KR" altLang="en-US" dirty="0"/>
              <a:t>포인터를 사용하므로 저장 공간이 낭비</a:t>
            </a:r>
            <a:endParaRPr lang="en-US" altLang="ko-KR" dirty="0"/>
          </a:p>
          <a:p>
            <a:pPr lvl="1"/>
            <a:r>
              <a:rPr lang="ko-KR" altLang="en-US" dirty="0"/>
              <a:t>자료 탐색 시 비효율적</a:t>
            </a: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444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단순 연결 리스트 구현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895485-AB4D-4ACC-BD7A-044F03990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224" y="1152525"/>
            <a:ext cx="5286375" cy="54959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CFD91B3-97F0-44BD-A417-9638629AE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699" y="1151613"/>
            <a:ext cx="4696039" cy="5496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22605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311</Words>
  <Application>Microsoft Office PowerPoint</Application>
  <PresentationFormat>와이드스크린</PresentationFormat>
  <Paragraphs>89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자료구조(연결 리스트)</vt:lpstr>
      <vt:lpstr>PowerPoint 프레젠테이션</vt:lpstr>
      <vt:lpstr>포인터</vt:lpstr>
      <vt:lpstr>포인터</vt:lpstr>
      <vt:lpstr>연결 리스트</vt:lpstr>
      <vt:lpstr>연결 리스트</vt:lpstr>
      <vt:lpstr>연결 리스트</vt:lpstr>
      <vt:lpstr>연결 리스트</vt:lpstr>
      <vt:lpstr>단순 연결 리스트 구현 코드 분석</vt:lpstr>
      <vt:lpstr>이중 연결 리스트 구현 코드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76</cp:revision>
  <dcterms:created xsi:type="dcterms:W3CDTF">2019-03-05T04:29:07Z</dcterms:created>
  <dcterms:modified xsi:type="dcterms:W3CDTF">2022-02-06T22:41:19Z</dcterms:modified>
</cp:coreProperties>
</file>