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567905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049941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965782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884963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04994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96254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891541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CPA </a:t>
            </a:r>
            <a:r>
              <a:rPr lang="ko-KR" altLang="en-US" dirty="0"/>
              <a:t>사례와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11D43-A4DD-4511-1FE3-78B326CCD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 및 향후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501496-956E-75F7-EBFE-1BB74DDE6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CPA </a:t>
            </a:r>
            <a:r>
              <a:rPr lang="ko-KR" altLang="en-US" dirty="0"/>
              <a:t>공격에서 가장 중요한 것은 공격 지점 선정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비선형 연산 지점에서 </a:t>
            </a:r>
            <a:r>
              <a:rPr lang="ko-KR" altLang="en-US" b="1" dirty="0">
                <a:solidFill>
                  <a:srgbClr val="FF0000"/>
                </a:solidFill>
              </a:rPr>
              <a:t>선형 관계를 파악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대부분의 공격은 </a:t>
            </a:r>
            <a:r>
              <a:rPr lang="en-US" altLang="ko-KR" b="1" dirty="0">
                <a:solidFill>
                  <a:srgbClr val="FF0000"/>
                </a:solidFill>
              </a:rPr>
              <a:t>8-bit </a:t>
            </a:r>
            <a:r>
              <a:rPr lang="ko-KR" altLang="en-US" b="1" dirty="0">
                <a:solidFill>
                  <a:srgbClr val="FF0000"/>
                </a:solidFill>
              </a:rPr>
              <a:t>단위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8-bit </a:t>
            </a:r>
            <a:r>
              <a:rPr lang="ko-KR" altLang="en-US" dirty="0"/>
              <a:t>단위로 </a:t>
            </a:r>
            <a:r>
              <a:rPr lang="en-US" altLang="ko-KR" dirty="0"/>
              <a:t>0x00~0xFF</a:t>
            </a:r>
            <a:r>
              <a:rPr lang="ko-KR" altLang="en-US" dirty="0"/>
              <a:t>의 상관 계수 파악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진보된 형태의 </a:t>
            </a:r>
            <a:r>
              <a:rPr lang="en-US" altLang="ko-KR" dirty="0"/>
              <a:t>brute force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NIST Lightweight</a:t>
            </a:r>
            <a:r>
              <a:rPr lang="ko-KR" altLang="en-US" b="1" dirty="0">
                <a:solidFill>
                  <a:srgbClr val="FF0000"/>
                </a:solidFill>
              </a:rPr>
              <a:t>를 분석</a:t>
            </a:r>
            <a:r>
              <a:rPr lang="ko-KR" altLang="en-US" dirty="0"/>
              <a:t>하여 </a:t>
            </a:r>
            <a:r>
              <a:rPr lang="en-US" altLang="ko-KR" dirty="0"/>
              <a:t>CPA</a:t>
            </a:r>
            <a:r>
              <a:rPr lang="ko-KR" altLang="en-US" dirty="0"/>
              <a:t>를 시도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ChipWhisperer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8-bit</a:t>
            </a:r>
            <a:r>
              <a:rPr lang="ko-KR" altLang="en-US" dirty="0"/>
              <a:t>를 사용하는 경우에는 추후 경량 마스킹 구현도 시도 가능</a:t>
            </a:r>
          </a:p>
        </p:txBody>
      </p:sp>
    </p:spTree>
    <p:extLst>
      <p:ext uri="{BB962C8B-B14F-4D97-AF65-F5344CB8AC3E}">
        <p14:creationId xmlns:p14="http://schemas.microsoft.com/office/powerpoint/2010/main" val="9957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사례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부채널</a:t>
            </a:r>
            <a:r>
              <a:rPr lang="ko-KR" altLang="en-US" dirty="0"/>
              <a:t> 파형 분석 중의 하나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Correlation Power Analysis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추측하고자 하는 값과 실제 값을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Hamming Weight</a:t>
            </a:r>
            <a:r>
              <a:rPr lang="en-US" altLang="ko-KR" dirty="0"/>
              <a:t>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피어슨</a:t>
            </a:r>
            <a:r>
              <a:rPr lang="ko-KR" altLang="en-US" b="1" dirty="0">
                <a:solidFill>
                  <a:srgbClr val="FF0000"/>
                </a:solidFill>
              </a:rPr>
              <a:t> 상관 계수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높은 상관 계수를 지니는 추측 값이 실제 값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E4604-F5CA-82CA-B561-105F1D1C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870B5-05BC-EADA-21FB-9C747D730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Hamming Weight 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기호열에 포함되는 </a:t>
            </a:r>
            <a:r>
              <a:rPr lang="en-US" altLang="ko-KR" dirty="0"/>
              <a:t>0</a:t>
            </a:r>
            <a:r>
              <a:rPr lang="ko-KR" altLang="en-US" dirty="0"/>
              <a:t>이 아닌 기호의 수</a:t>
            </a:r>
            <a:endParaRPr lang="en-US" altLang="ko-KR" dirty="0"/>
          </a:p>
          <a:p>
            <a:r>
              <a:rPr lang="ko-KR" altLang="en-US" dirty="0"/>
              <a:t>전력 신호 상에서는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표시되므로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의 수</a:t>
            </a:r>
            <a:r>
              <a:rPr lang="ko-KR" altLang="en-US" dirty="0"/>
              <a:t>와 동일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A10996-755A-DEEE-8ACE-694A7DA91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2" y="3226661"/>
            <a:ext cx="6619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5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14472-2BDF-35DD-60C9-80604B9F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02E60-6E34-3540-8E30-11424FD7F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상관 관계 분석</a:t>
            </a:r>
            <a:r>
              <a:rPr lang="en-US" altLang="ko-KR" dirty="0"/>
              <a:t>(Correlation Analysis)</a:t>
            </a:r>
          </a:p>
          <a:p>
            <a:pPr lvl="1"/>
            <a:r>
              <a:rPr lang="ko-KR" altLang="en-US" dirty="0"/>
              <a:t>두 변수 간에 </a:t>
            </a:r>
            <a:r>
              <a:rPr lang="ko-KR" altLang="en-US" b="1" dirty="0">
                <a:solidFill>
                  <a:srgbClr val="FF0000"/>
                </a:solidFill>
              </a:rPr>
              <a:t>선형적 관계</a:t>
            </a:r>
            <a:r>
              <a:rPr lang="ko-KR" altLang="en-US" dirty="0"/>
              <a:t>가 있는지 분석하는 방법</a:t>
            </a:r>
            <a:endParaRPr lang="en-US" altLang="ko-KR" dirty="0"/>
          </a:p>
          <a:p>
            <a:pPr lvl="1"/>
            <a:r>
              <a:rPr lang="ko-KR" altLang="en-US" dirty="0"/>
              <a:t>두 변수 간의 연관 정도를 나타내지만 인과 관계는 설명하지 않음</a:t>
            </a:r>
            <a:endParaRPr lang="en-US" altLang="ko-KR" dirty="0"/>
          </a:p>
          <a:p>
            <a:r>
              <a:rPr lang="ko-KR" altLang="en-US" dirty="0" err="1"/>
              <a:t>피어슨</a:t>
            </a:r>
            <a:r>
              <a:rPr lang="ko-KR" altLang="en-US" dirty="0"/>
              <a:t> 상관 계수</a:t>
            </a:r>
            <a:endParaRPr lang="en-US" altLang="ko-KR" dirty="0"/>
          </a:p>
          <a:p>
            <a:pPr lvl="1"/>
            <a:r>
              <a:rPr lang="ko-KR" altLang="en-US" dirty="0"/>
              <a:t>두 변수 간의 선형 상관 관계를 계량화한 값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일반적인 상관 계수</a:t>
            </a:r>
            <a:r>
              <a:rPr lang="ko-KR" altLang="en-US" dirty="0"/>
              <a:t>로 사용 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763AB7-2C93-7046-23AE-34394364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3683"/>
            <a:ext cx="5115465" cy="28262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BE2407-3FAE-1FF3-D8C8-0E329CCA8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24" y="4849714"/>
            <a:ext cx="3369335" cy="9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6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7A311-4879-92BF-A4B1-F577C457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3D327-2E44-79E9-3DA0-62D58056A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에 대한 공격 사례</a:t>
            </a:r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개의 파형 수집</a:t>
            </a:r>
            <a:endParaRPr lang="en-US" altLang="ko-KR" dirty="0"/>
          </a:p>
          <a:p>
            <a:r>
              <a:rPr lang="en-US" altLang="ko-KR" dirty="0"/>
              <a:t>LEA</a:t>
            </a:r>
            <a:r>
              <a:rPr lang="ko-KR" altLang="en-US" dirty="0"/>
              <a:t>의 블록 중 </a:t>
            </a:r>
            <a:r>
              <a:rPr lang="en-US" altLang="ko-KR" dirty="0"/>
              <a:t>X1</a:t>
            </a:r>
            <a:r>
              <a:rPr lang="ko-KR" altLang="en-US" dirty="0"/>
              <a:t>의 상위 </a:t>
            </a:r>
            <a:r>
              <a:rPr lang="en-US" altLang="ko-KR" dirty="0"/>
              <a:t>8-bit</a:t>
            </a:r>
            <a:r>
              <a:rPr lang="ko-KR" altLang="en-US" dirty="0"/>
              <a:t>를 공격 지점으로 선정</a:t>
            </a:r>
            <a:endParaRPr lang="en-US" altLang="ko-KR" dirty="0"/>
          </a:p>
          <a:p>
            <a:r>
              <a:rPr lang="ko-KR" altLang="en-US" dirty="0" err="1"/>
              <a:t>피어슨</a:t>
            </a:r>
            <a:r>
              <a:rPr lang="ko-KR" altLang="en-US" dirty="0"/>
              <a:t> 상관 계수</a:t>
            </a:r>
            <a:r>
              <a:rPr lang="en-US" altLang="ko-KR" dirty="0"/>
              <a:t> </a:t>
            </a:r>
            <a:r>
              <a:rPr lang="ko-KR" altLang="en-US" dirty="0"/>
              <a:t>식에 따라 상관 계수 </a:t>
            </a:r>
            <a:r>
              <a:rPr lang="en-US" altLang="ko-KR" dirty="0"/>
              <a:t>r </a:t>
            </a:r>
            <a:r>
              <a:rPr lang="ko-KR" altLang="en-US" dirty="0"/>
              <a:t>계산</a:t>
            </a:r>
            <a:endParaRPr lang="en-US" altLang="ko-KR" dirty="0"/>
          </a:p>
          <a:p>
            <a:pPr lvl="1"/>
            <a:r>
              <a:rPr lang="en-US" altLang="ko-KR" dirty="0"/>
              <a:t>HD: Hamming Distance</a:t>
            </a:r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전력 소모량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C4DF65-6AF8-2286-A5D7-02DC75557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855" y="1152525"/>
            <a:ext cx="2562225" cy="2543175"/>
          </a:xfrm>
          <a:prstGeom prst="rect">
            <a:avLst/>
          </a:prstGeom>
        </p:spPr>
      </p:pic>
      <p:pic>
        <p:nvPicPr>
          <p:cNvPr id="7" name="그림 6" descr="텍스트, 시계, 스크린샷이(가) 표시된 사진&#10;&#10;자동 생성된 설명">
            <a:extLst>
              <a:ext uri="{FF2B5EF4-FFF2-40B4-BE49-F238E27FC236}">
                <a16:creationId xmlns:a16="http://schemas.microsoft.com/office/drawing/2014/main" id="{8428672B-3A52-D4DA-7C91-37D014D64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805" y="4148137"/>
            <a:ext cx="6391275" cy="1609725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4700760-252B-E3FD-14B1-18FBAFFA6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439" y="3409949"/>
            <a:ext cx="25336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5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21740-FB66-0EE4-76F5-CFB9CC62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207740-7F36-757B-BD13-6B00BF7F7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8-bit </a:t>
            </a:r>
            <a:r>
              <a:rPr lang="ko-KR" altLang="en-US" dirty="0"/>
              <a:t>단위로 분석</a:t>
            </a:r>
            <a:endParaRPr lang="en-US" altLang="ko-KR" dirty="0"/>
          </a:p>
          <a:p>
            <a:r>
              <a:rPr lang="en-US" altLang="ko-KR" dirty="0"/>
              <a:t>32-bit 5,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번째 블록 값 분석</a:t>
            </a:r>
            <a:endParaRPr lang="en-US" altLang="ko-KR" dirty="0"/>
          </a:p>
          <a:p>
            <a:pPr lvl="1"/>
            <a:r>
              <a:rPr lang="ko-KR" altLang="en-US" dirty="0"/>
              <a:t>하위 </a:t>
            </a:r>
            <a:r>
              <a:rPr lang="en-US" altLang="ko-KR" dirty="0"/>
              <a:t>8-bit</a:t>
            </a:r>
            <a:r>
              <a:rPr lang="ko-KR" altLang="en-US" dirty="0"/>
              <a:t> 상관 계수</a:t>
            </a:r>
            <a:r>
              <a:rPr lang="en-US" altLang="ko-KR" dirty="0"/>
              <a:t>: 0.6937</a:t>
            </a:r>
          </a:p>
          <a:p>
            <a:pPr lvl="1"/>
            <a:r>
              <a:rPr lang="ko-KR" altLang="en-US" dirty="0"/>
              <a:t>하위 </a:t>
            </a:r>
            <a:r>
              <a:rPr lang="en-US" altLang="ko-KR" dirty="0"/>
              <a:t>8-bit</a:t>
            </a:r>
            <a:r>
              <a:rPr lang="ko-KR" altLang="en-US" dirty="0"/>
              <a:t> 키</a:t>
            </a:r>
            <a:r>
              <a:rPr lang="en-US" altLang="ko-KR" dirty="0"/>
              <a:t>: 0x83, 0x10</a:t>
            </a:r>
          </a:p>
          <a:p>
            <a:pPr lvl="1"/>
            <a:r>
              <a:rPr lang="ko-KR" altLang="en-US" dirty="0"/>
              <a:t>상위</a:t>
            </a:r>
            <a:r>
              <a:rPr lang="en-US" altLang="ko-KR" dirty="0"/>
              <a:t> 8-bit </a:t>
            </a:r>
            <a:r>
              <a:rPr lang="ko-KR" altLang="en-US" dirty="0"/>
              <a:t>상관 계수</a:t>
            </a:r>
            <a:r>
              <a:rPr lang="en-US" altLang="ko-KR" dirty="0"/>
              <a:t>: 0.5507</a:t>
            </a:r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8-bit </a:t>
            </a:r>
            <a:r>
              <a:rPr lang="ko-KR" altLang="en-US" dirty="0"/>
              <a:t>키</a:t>
            </a:r>
            <a:r>
              <a:rPr lang="en-US" altLang="ko-KR" dirty="0"/>
              <a:t>: 0x08, 0x70</a:t>
            </a:r>
          </a:p>
          <a:p>
            <a:r>
              <a:rPr lang="ko-KR" altLang="en-US" dirty="0"/>
              <a:t>획득한 하위 </a:t>
            </a:r>
            <a:r>
              <a:rPr lang="en-US" altLang="ko-KR" dirty="0"/>
              <a:t>16-bit </a:t>
            </a:r>
            <a:r>
              <a:rPr lang="ko-KR" altLang="en-US" dirty="0"/>
              <a:t>키</a:t>
            </a:r>
            <a:endParaRPr lang="en-US" altLang="ko-KR" dirty="0"/>
          </a:p>
          <a:p>
            <a:pPr lvl="1"/>
            <a:r>
              <a:rPr lang="en-US" altLang="ko-KR" dirty="0"/>
              <a:t>0x0883, 0x7010</a:t>
            </a:r>
          </a:p>
          <a:p>
            <a:r>
              <a:rPr lang="ko-KR" altLang="en-US" dirty="0"/>
              <a:t>이를 반복하여 전체 </a:t>
            </a:r>
            <a:r>
              <a:rPr lang="en-US" altLang="ko-KR" dirty="0"/>
              <a:t>192-bit </a:t>
            </a:r>
            <a:r>
              <a:rPr lang="ko-KR" altLang="en-US" dirty="0"/>
              <a:t>키 획득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B0B67-43D0-87CF-4E1A-FB07B273F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955" y="1528762"/>
            <a:ext cx="2905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0AF22-E76A-6A1E-7AEB-5FB0E5C1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A89735-1679-F7A0-7BC2-A47B9671B1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SM4</a:t>
            </a:r>
            <a:r>
              <a:rPr lang="ko-KR" altLang="en-US" dirty="0"/>
              <a:t>에 대한 공격 사례</a:t>
            </a:r>
            <a:endParaRPr lang="en-US" altLang="ko-KR" dirty="0"/>
          </a:p>
          <a:p>
            <a:r>
              <a:rPr lang="en-US" altLang="ko-KR" dirty="0"/>
              <a:t>S-Box </a:t>
            </a:r>
            <a:r>
              <a:rPr lang="ko-KR" altLang="en-US" dirty="0"/>
              <a:t>연산 이후 </a:t>
            </a:r>
            <a:r>
              <a:rPr lang="en-US" altLang="ko-KR" dirty="0"/>
              <a:t>8-bit </a:t>
            </a:r>
            <a:r>
              <a:rPr lang="ko-KR" altLang="en-US" dirty="0"/>
              <a:t>값들을 대상으로 공격</a:t>
            </a:r>
            <a:endParaRPr lang="en-US" altLang="ko-KR" dirty="0"/>
          </a:p>
          <a:p>
            <a:pPr lvl="1"/>
            <a:r>
              <a:rPr lang="ko-KR" altLang="en-US" dirty="0"/>
              <a:t>하나의 워드 </a:t>
            </a:r>
            <a:r>
              <a:rPr lang="en-US" altLang="ko-KR" dirty="0"/>
              <a:t>32-bit</a:t>
            </a:r>
            <a:r>
              <a:rPr lang="ko-KR" altLang="en-US" dirty="0"/>
              <a:t>를 획득하기 위해 </a:t>
            </a:r>
            <a:r>
              <a:rPr lang="en-US" altLang="ko-KR" dirty="0"/>
              <a:t>4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lvl="1"/>
            <a:r>
              <a:rPr lang="ko-KR" altLang="en-US" dirty="0"/>
              <a:t>상기의 과정을 반복하여 </a:t>
            </a:r>
            <a:r>
              <a:rPr lang="en-US" altLang="ko-KR" dirty="0"/>
              <a:t>128-bit </a:t>
            </a:r>
            <a:r>
              <a:rPr lang="ko-KR" altLang="en-US" dirty="0"/>
              <a:t>비밀키 획득</a:t>
            </a:r>
            <a:endParaRPr lang="en-US" altLang="ko-KR" dirty="0"/>
          </a:p>
          <a:p>
            <a:r>
              <a:rPr lang="en-US" altLang="ko-KR" dirty="0"/>
              <a:t>1000</a:t>
            </a:r>
            <a:r>
              <a:rPr lang="ko-KR" altLang="en-US" dirty="0"/>
              <a:t>개의 파형을 수집</a:t>
            </a:r>
            <a:endParaRPr lang="en-US" altLang="ko-KR" dirty="0"/>
          </a:p>
          <a:p>
            <a:pPr lvl="1"/>
            <a:r>
              <a:rPr lang="ko-KR" altLang="en-US" dirty="0"/>
              <a:t>공격 예시로</a:t>
            </a:r>
            <a:r>
              <a:rPr lang="en-US" altLang="ko-KR" dirty="0"/>
              <a:t> 8-bit </a:t>
            </a:r>
            <a:r>
              <a:rPr lang="ko-KR" altLang="en-US" dirty="0"/>
              <a:t>값 중 하나인 </a:t>
            </a:r>
            <a:r>
              <a:rPr lang="en-US" altLang="ko-KR" dirty="0"/>
              <a:t>0xF1</a:t>
            </a:r>
            <a:r>
              <a:rPr lang="ko-KR" altLang="en-US" dirty="0"/>
              <a:t>이</a:t>
            </a:r>
            <a:br>
              <a:rPr lang="en-US" altLang="ko-KR" dirty="0"/>
            </a:br>
            <a:r>
              <a:rPr lang="ko-KR" altLang="en-US" dirty="0"/>
              <a:t>가장 높은 상관 계수를 가짐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B687B-BB6E-9D88-11A4-3F03CF692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405" y="2754365"/>
            <a:ext cx="3114675" cy="3638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5B8822-7830-4112-9458-EDC2F9E0F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25" y="4649840"/>
            <a:ext cx="32766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5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068D4-9DAF-C99F-9B73-64D30835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B899CF-37F5-5259-08BB-1D79ABAF0B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r>
              <a:rPr lang="ko-KR" altLang="en-US" dirty="0"/>
              <a:t>에 대한 공격 사례</a:t>
            </a:r>
            <a:endParaRPr lang="en-US" altLang="ko-KR" dirty="0"/>
          </a:p>
          <a:p>
            <a:r>
              <a:rPr lang="en-US" altLang="ko-KR" dirty="0"/>
              <a:t>5000</a:t>
            </a:r>
            <a:r>
              <a:rPr lang="ko-KR" altLang="en-US" dirty="0"/>
              <a:t>개 파형 수집</a:t>
            </a:r>
            <a:endParaRPr lang="en-US" altLang="ko-KR" dirty="0"/>
          </a:p>
          <a:p>
            <a:pPr lvl="1"/>
            <a:r>
              <a:rPr lang="en-US" altLang="ko-KR" dirty="0"/>
              <a:t>1~8</a:t>
            </a:r>
            <a:r>
              <a:rPr lang="ko-KR" altLang="en-US" dirty="0"/>
              <a:t>라운드까지 파형만 사용</a:t>
            </a:r>
            <a:endParaRPr lang="en-US" altLang="ko-KR" dirty="0"/>
          </a:p>
          <a:p>
            <a:r>
              <a:rPr lang="en-US" altLang="ko-KR" dirty="0"/>
              <a:t>16-bit </a:t>
            </a:r>
            <a:r>
              <a:rPr lang="ko-KR" altLang="en-US" dirty="0"/>
              <a:t>라운드 키 블록을 </a:t>
            </a:r>
            <a:r>
              <a:rPr lang="en-US" altLang="ko-KR" dirty="0"/>
              <a:t>8-bit</a:t>
            </a:r>
            <a:r>
              <a:rPr lang="ko-KR" altLang="en-US" dirty="0"/>
              <a:t>로 나누어서 공격</a:t>
            </a:r>
            <a:endParaRPr lang="en-US" altLang="ko-KR" dirty="0"/>
          </a:p>
          <a:p>
            <a:pPr lvl="1"/>
            <a:r>
              <a:rPr lang="ko-KR" altLang="en-US" dirty="0"/>
              <a:t>상위 </a:t>
            </a:r>
            <a:r>
              <a:rPr lang="en-US" altLang="ko-KR" dirty="0"/>
              <a:t>8-bit, </a:t>
            </a:r>
            <a:r>
              <a:rPr lang="ko-KR" altLang="en-US" dirty="0"/>
              <a:t>하위 </a:t>
            </a:r>
            <a:r>
              <a:rPr lang="en-US" altLang="ko-KR" dirty="0"/>
              <a:t>8-bit </a:t>
            </a:r>
            <a:r>
              <a:rPr lang="ko-KR" altLang="en-US" dirty="0"/>
              <a:t>따로 공격 후 조합</a:t>
            </a:r>
            <a:endParaRPr lang="en-US" altLang="ko-KR" dirty="0"/>
          </a:p>
          <a:p>
            <a:r>
              <a:rPr lang="en-US" altLang="ko-KR" dirty="0"/>
              <a:t>Rotation </a:t>
            </a:r>
            <a:r>
              <a:rPr lang="ko-KR" altLang="en-US" dirty="0"/>
              <a:t>연산 직후를 공격 지점으로 사용</a:t>
            </a:r>
            <a:endParaRPr lang="en-US" altLang="ko-KR" dirty="0"/>
          </a:p>
          <a:p>
            <a:pPr lvl="1"/>
            <a:r>
              <a:rPr lang="ko-KR" altLang="en-US" dirty="0"/>
              <a:t>하위 값</a:t>
            </a:r>
            <a:r>
              <a:rPr lang="en-US" altLang="ko-KR" dirty="0"/>
              <a:t>: 0xA9, </a:t>
            </a:r>
            <a:r>
              <a:rPr lang="ko-KR" altLang="en-US" dirty="0"/>
              <a:t>상위 값</a:t>
            </a:r>
            <a:r>
              <a:rPr lang="en-US" altLang="ko-KR" dirty="0"/>
              <a:t>: 0x03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436307-D662-EB79-6C8F-3F99524DF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980" y="1383506"/>
            <a:ext cx="2324100" cy="2457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6AAD1A-EA02-F137-0EFC-622CB239C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305" y="5057775"/>
            <a:ext cx="3533775" cy="1152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FAFED0-C172-8593-6189-20B283254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780" y="3925018"/>
            <a:ext cx="35433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431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364</Words>
  <Application>Microsoft Office PowerPoint</Application>
  <PresentationFormat>와이드스크린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CPA 사례와 분석</vt:lpstr>
      <vt:lpstr>PowerPoint 프레젠테이션</vt:lpstr>
      <vt:lpstr> CPA 기법</vt:lpstr>
      <vt:lpstr> CPA 기법</vt:lpstr>
      <vt:lpstr> CPA 기법</vt:lpstr>
      <vt:lpstr> CPA 사례</vt:lpstr>
      <vt:lpstr> CPA 사례</vt:lpstr>
      <vt:lpstr> CPA 사례</vt:lpstr>
      <vt:lpstr> CPA 사례</vt:lpstr>
      <vt:lpstr> 결론 및 향후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60</cp:revision>
  <dcterms:created xsi:type="dcterms:W3CDTF">2019-03-05T04:29:07Z</dcterms:created>
  <dcterms:modified xsi:type="dcterms:W3CDTF">2022-06-12T17:06:39Z</dcterms:modified>
</cp:coreProperties>
</file>