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23"/>
  </p:notesMasterIdLst>
  <p:handoutMasterIdLst>
    <p:handoutMasterId r:id="rId24"/>
  </p:handoutMasterIdLst>
  <p:sldIdLst>
    <p:sldId id="269" r:id="rId3"/>
    <p:sldId id="293" r:id="rId4"/>
    <p:sldId id="280" r:id="rId5"/>
    <p:sldId id="289" r:id="rId6"/>
    <p:sldId id="287" r:id="rId7"/>
    <p:sldId id="286" r:id="rId8"/>
    <p:sldId id="281" r:id="rId9"/>
    <p:sldId id="294" r:id="rId10"/>
    <p:sldId id="296" r:id="rId11"/>
    <p:sldId id="299" r:id="rId12"/>
    <p:sldId id="282" r:id="rId13"/>
    <p:sldId id="291" r:id="rId14"/>
    <p:sldId id="295" r:id="rId15"/>
    <p:sldId id="297" r:id="rId16"/>
    <p:sldId id="298" r:id="rId17"/>
    <p:sldId id="288" r:id="rId18"/>
    <p:sldId id="300" r:id="rId19"/>
    <p:sldId id="283" r:id="rId20"/>
    <p:sldId id="284" r:id="rId21"/>
    <p:sldId id="274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727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84" y="10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0" y="9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2022. 6. 13.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2022. 6. 13.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223120"/>
            <a:ext cx="12192000" cy="2387600"/>
          </a:xfrm>
        </p:spPr>
        <p:txBody>
          <a:bodyPr anchor="ctr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-2" y="3794871"/>
            <a:ext cx="12192001" cy="1655762"/>
          </a:xfrm>
        </p:spPr>
        <p:txBody>
          <a:bodyPr anchor="ctr"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6" y="6195047"/>
            <a:ext cx="3026852" cy="64278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0202" y="6215220"/>
            <a:ext cx="1311798" cy="64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>
            <a:cxnSpLocks/>
          </p:cNvCxnSpPr>
          <p:nvPr userDrawn="1"/>
        </p:nvCxnSpPr>
        <p:spPr>
          <a:xfrm>
            <a:off x="4863597" y="2208981"/>
            <a:ext cx="199407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1055592" y="1691017"/>
            <a:ext cx="10071852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1055592" y="2606858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1055592" y="3526039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9" name="텍스트 개체 틀 4"/>
          <p:cNvSpPr>
            <a:spLocks noGrp="1"/>
          </p:cNvSpPr>
          <p:nvPr>
            <p:ph type="body" sz="quarter" idx="29" hasCustomPrompt="1"/>
          </p:nvPr>
        </p:nvSpPr>
        <p:spPr>
          <a:xfrm>
            <a:off x="1055593" y="4441880"/>
            <a:ext cx="10071849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11" name="모서리가 둥근 직사각형 19">
            <a:extLst>
              <a:ext uri="{FF2B5EF4-FFF2-40B4-BE49-F238E27FC236}">
                <a16:creationId xmlns:a16="http://schemas.microsoft.com/office/drawing/2014/main" id="{9A1001AF-7C71-4701-94B0-3772F84D3418}"/>
              </a:ext>
            </a:extLst>
          </p:cNvPr>
          <p:cNvSpPr/>
          <p:nvPr userDrawn="1"/>
        </p:nvSpPr>
        <p:spPr>
          <a:xfrm>
            <a:off x="1064556" y="1691018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9">
            <a:extLst>
              <a:ext uri="{FF2B5EF4-FFF2-40B4-BE49-F238E27FC236}">
                <a16:creationId xmlns:a16="http://schemas.microsoft.com/office/drawing/2014/main" id="{D9E18A4C-9D39-4312-9D41-EA0FA0703DAD}"/>
              </a:ext>
            </a:extLst>
          </p:cNvPr>
          <p:cNvSpPr/>
          <p:nvPr userDrawn="1"/>
        </p:nvSpPr>
        <p:spPr>
          <a:xfrm>
            <a:off x="1064556" y="26036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9">
            <a:extLst>
              <a:ext uri="{FF2B5EF4-FFF2-40B4-BE49-F238E27FC236}">
                <a16:creationId xmlns:a16="http://schemas.microsoft.com/office/drawing/2014/main" id="{DD43020D-DDFD-4ED7-A112-51545002358E}"/>
              </a:ext>
            </a:extLst>
          </p:cNvPr>
          <p:cNvSpPr/>
          <p:nvPr userDrawn="1"/>
        </p:nvSpPr>
        <p:spPr>
          <a:xfrm>
            <a:off x="1064556" y="3532617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9">
            <a:extLst>
              <a:ext uri="{FF2B5EF4-FFF2-40B4-BE49-F238E27FC236}">
                <a16:creationId xmlns:a16="http://schemas.microsoft.com/office/drawing/2014/main" id="{7B5C337D-B310-4C62-8229-6DD25DC8C899}"/>
              </a:ext>
            </a:extLst>
          </p:cNvPr>
          <p:cNvSpPr/>
          <p:nvPr userDrawn="1"/>
        </p:nvSpPr>
        <p:spPr>
          <a:xfrm>
            <a:off x="1064556" y="44452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2767280"/>
            <a:ext cx="121919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0" dirty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" name="직사각형 9"/>
          <p:cNvSpPr/>
          <p:nvPr userDrawn="1"/>
        </p:nvSpPr>
        <p:spPr>
          <a:xfrm>
            <a:off x="8623390" y="6412231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chemeClr val="tx1"/>
                </a:solidFill>
                <a:latin typeface="+mn-lt"/>
              </a:rPr>
              <a:t>‹#›</a:t>
            </a:fld>
            <a:endParaRPr lang="ko-KR" altLang="en-US" sz="20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5400" dirty="0"/>
              <a:t>Quantum Modular Multiplication</a:t>
            </a:r>
            <a:br>
              <a:rPr lang="en-US" altLang="ko-KR" sz="5400" dirty="0"/>
            </a:br>
            <a:r>
              <a:rPr lang="ko-KR" altLang="en-US" sz="5400" dirty="0"/>
              <a:t>논문 리뷰</a:t>
            </a:r>
            <a:br>
              <a:rPr lang="en-US" altLang="ko-KR" sz="5400" dirty="0"/>
            </a:br>
            <a:r>
              <a:rPr lang="en-US" altLang="ko-KR" sz="3200" dirty="0"/>
              <a:t>https://</a:t>
            </a:r>
            <a:r>
              <a:rPr lang="en-US" altLang="ko-KR" sz="3200" dirty="0" err="1"/>
              <a:t>youtu.be</a:t>
            </a:r>
            <a:r>
              <a:rPr lang="en-US" altLang="ko-KR" sz="3200" dirty="0"/>
              <a:t>/</a:t>
            </a:r>
            <a:r>
              <a:rPr lang="en-US" altLang="ko-KR" sz="3200" dirty="0" err="1"/>
              <a:t>hmtkywnc-Xc</a:t>
            </a:r>
            <a:endParaRPr lang="ko-KR" altLang="en-US" sz="54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IT</a:t>
            </a:r>
            <a:r>
              <a:rPr lang="ko-KR" altLang="en-US" dirty="0"/>
              <a:t>융합공학부 송경주</a:t>
            </a:r>
          </a:p>
        </p:txBody>
      </p:sp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02D175-1D77-FF5F-71F1-769D4755C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Quantum Modular Multiplication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E12D1B-F3C2-430F-D02D-B5D891188E0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ko-KR" dirty="0"/>
              <a:t>Qubit setting</a:t>
            </a:r>
          </a:p>
          <a:p>
            <a:endParaRPr kumimoji="1" lang="ko-Kore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3679DBD-7D27-CF0A-0D55-EFAA2293F8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4850" y="1887963"/>
            <a:ext cx="8242300" cy="42418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0AAE126-4F58-A8B7-EC59-60DF4A69CBC3}"/>
              </a:ext>
            </a:extLst>
          </p:cNvPr>
          <p:cNvSpPr txBox="1"/>
          <p:nvPr/>
        </p:nvSpPr>
        <p:spPr>
          <a:xfrm>
            <a:off x="5707070" y="3639531"/>
            <a:ext cx="3905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>
                <a:solidFill>
                  <a:srgbClr val="FF0000"/>
                </a:solidFill>
                <a:sym typeface="Wingdings" pitchFamily="2" charset="2"/>
              </a:rPr>
              <a:t></a:t>
            </a:r>
            <a:r>
              <a:rPr kumimoji="1" lang="ko-KR" altLang="en-US" dirty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kumimoji="1" lang="en-US" altLang="ko-KR" dirty="0">
                <a:solidFill>
                  <a:srgbClr val="FF0000"/>
                </a:solidFill>
                <a:sym typeface="Wingdings" pitchFamily="2" charset="2"/>
              </a:rPr>
              <a:t>C1[0]</a:t>
            </a:r>
            <a:r>
              <a:rPr kumimoji="1" lang="ko-KR" altLang="en-US" dirty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kumimoji="1" lang="en-US" altLang="ko-KR" dirty="0">
                <a:solidFill>
                  <a:srgbClr val="FF0000"/>
                </a:solidFill>
                <a:sym typeface="Wingdings" pitchFamily="2" charset="2"/>
              </a:rPr>
              <a:t>~ C1[n-1]</a:t>
            </a:r>
            <a:r>
              <a:rPr kumimoji="1" lang="ko-KR" altLang="en-US" dirty="0">
                <a:solidFill>
                  <a:srgbClr val="FF0000"/>
                </a:solidFill>
                <a:sym typeface="Wingdings" pitchFamily="2" charset="2"/>
              </a:rPr>
              <a:t> 에 </a:t>
            </a:r>
            <a:r>
              <a:rPr kumimoji="1" lang="en-US" altLang="ko-KR" dirty="0">
                <a:solidFill>
                  <a:srgbClr val="FF0000"/>
                </a:solidFill>
                <a:sym typeface="Wingdings" pitchFamily="2" charset="2"/>
              </a:rPr>
              <a:t>Setting 1 </a:t>
            </a:r>
            <a:r>
              <a:rPr kumimoji="1" lang="ko-KR" altLang="en-US" dirty="0">
                <a:solidFill>
                  <a:srgbClr val="FF0000"/>
                </a:solidFill>
                <a:sym typeface="Wingdings" pitchFamily="2" charset="2"/>
              </a:rPr>
              <a:t>저장 </a:t>
            </a:r>
            <a:endParaRPr kumimoji="1" lang="ko-Kore-KR" altLang="en-US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FF19B8-5FDE-F1A0-E0E6-C9125D6D981D}"/>
              </a:ext>
            </a:extLst>
          </p:cNvPr>
          <p:cNvSpPr txBox="1"/>
          <p:nvPr/>
        </p:nvSpPr>
        <p:spPr>
          <a:xfrm>
            <a:off x="6216309" y="4947839"/>
            <a:ext cx="4110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>
                <a:solidFill>
                  <a:srgbClr val="FF0000"/>
                </a:solidFill>
                <a:sym typeface="Wingdings" pitchFamily="2" charset="2"/>
              </a:rPr>
              <a:t></a:t>
            </a:r>
            <a:r>
              <a:rPr kumimoji="1" lang="ko-KR" altLang="en-US" dirty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kumimoji="1" lang="en-US" altLang="ko-KR" dirty="0">
                <a:solidFill>
                  <a:srgbClr val="FF0000"/>
                </a:solidFill>
                <a:sym typeface="Wingdings" pitchFamily="2" charset="2"/>
              </a:rPr>
              <a:t>C1[0]</a:t>
            </a:r>
            <a:r>
              <a:rPr kumimoji="1" lang="ko-KR" altLang="en-US" dirty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kumimoji="1" lang="en-US" altLang="ko-KR" dirty="0">
                <a:solidFill>
                  <a:srgbClr val="FF0000"/>
                </a:solidFill>
                <a:sym typeface="Wingdings" pitchFamily="2" charset="2"/>
              </a:rPr>
              <a:t>~ C1[n-1]</a:t>
            </a:r>
            <a:r>
              <a:rPr kumimoji="1" lang="ko-KR" altLang="en-US" dirty="0">
                <a:solidFill>
                  <a:srgbClr val="FF0000"/>
                </a:solidFill>
                <a:sym typeface="Wingdings" pitchFamily="2" charset="2"/>
              </a:rPr>
              <a:t> 에 </a:t>
            </a:r>
            <a:r>
              <a:rPr kumimoji="1" lang="en-US" altLang="ko-KR" dirty="0">
                <a:solidFill>
                  <a:srgbClr val="FF0000"/>
                </a:solidFill>
                <a:sym typeface="Wingdings" pitchFamily="2" charset="2"/>
              </a:rPr>
              <a:t>Setting 2-5 </a:t>
            </a:r>
            <a:r>
              <a:rPr kumimoji="1" lang="ko-KR" altLang="en-US" dirty="0">
                <a:solidFill>
                  <a:srgbClr val="FF0000"/>
                </a:solidFill>
                <a:sym typeface="Wingdings" pitchFamily="2" charset="2"/>
              </a:rPr>
              <a:t>저장 </a:t>
            </a:r>
            <a:endParaRPr kumimoji="1" lang="ko-Kore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606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C058B1-1820-B7A1-57D1-2482AEC57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Quantum Modular Multiplication</a:t>
            </a:r>
            <a:endParaRPr kumimoji="1" lang="ko-Kore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4C5576F3-F1C0-7389-6BA6-342548AD11F3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kumimoji="1" lang="en-US" altLang="ko-Kore-KR" dirty="0"/>
                  <a:t>Quantum-Quantum Multiplication - </a:t>
                </a:r>
                <a:r>
                  <a:rPr kumimoji="1" lang="en-US" altLang="ko-KR" dirty="0"/>
                  <a:t>GF(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kumimoji="1" lang="en-US" altLang="ko-KR" dirty="0"/>
                  <a:t>)</a:t>
                </a:r>
                <a:endParaRPr kumimoji="1" lang="en-US" altLang="ko-Kore-KR" dirty="0"/>
              </a:p>
            </p:txBody>
          </p:sp>
        </mc:Choice>
        <mc:Fallback xmlns="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4C5576F3-F1C0-7389-6BA6-342548AD11F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893" t="-2000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2232F905-6622-AB2C-0E7C-359816FBA2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156" y="1796584"/>
            <a:ext cx="10471688" cy="494778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E220199-2C68-4DD2-AFBE-15B6A2677DED}"/>
              </a:ext>
            </a:extLst>
          </p:cNvPr>
          <p:cNvSpPr txBox="1"/>
          <p:nvPr/>
        </p:nvSpPr>
        <p:spPr>
          <a:xfrm>
            <a:off x="2187614" y="1588768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Setting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7064D9-9309-F790-7D71-2D01BF9DC76D}"/>
              </a:ext>
            </a:extLst>
          </p:cNvPr>
          <p:cNvSpPr txBox="1"/>
          <p:nvPr/>
        </p:nvSpPr>
        <p:spPr>
          <a:xfrm>
            <a:off x="3428034" y="1588768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Add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B5A34FF-4742-05CF-F5CC-D59671C60356}"/>
              </a:ext>
            </a:extLst>
          </p:cNvPr>
          <p:cNvSpPr txBox="1"/>
          <p:nvPr/>
        </p:nvSpPr>
        <p:spPr>
          <a:xfrm>
            <a:off x="4412905" y="1594121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Inv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35983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2E522ED0-A7F2-6919-40CA-740D57AE4B7E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4800" dirty="0">
                    <a:solidFill>
                      <a:schemeClr val="tx1"/>
                    </a:solidFill>
                  </a:rPr>
                  <a:t>Quantum Modular Multiplication</a:t>
                </a:r>
              </a:p>
              <a:p>
                <a:pPr algn="ctr"/>
                <a:r>
                  <a:rPr kumimoji="1" lang="en-US" altLang="ko-Kore-KR" sz="4800" dirty="0">
                    <a:solidFill>
                      <a:schemeClr val="tx1"/>
                    </a:solidFill>
                  </a:rPr>
                  <a:t>in </a:t>
                </a:r>
                <a:r>
                  <a:rPr kumimoji="1" lang="en-US" altLang="ko-Kore-KR" sz="4800" b="1" dirty="0">
                    <a:solidFill>
                      <a:schemeClr val="tx1"/>
                    </a:solidFill>
                  </a:rPr>
                  <a:t>GF(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ore-KR" sz="4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ore-KR" sz="4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kumimoji="1" lang="en-US" altLang="ko-Kore-KR" sz="4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</m:sSup>
                    <m:r>
                      <a:rPr kumimoji="1" lang="en-US" altLang="ko-Kore-KR" sz="4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kumimoji="1" lang="en-US" altLang="ko-Kore-KR" sz="4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kumimoji="1" lang="en-US" altLang="ko-Kore-KR" sz="4800" b="1" dirty="0">
                    <a:solidFill>
                      <a:schemeClr val="tx1"/>
                    </a:solidFill>
                  </a:rPr>
                  <a:t>)</a:t>
                </a:r>
                <a:endParaRPr kumimoji="1" lang="ko-Kore-KR" altLang="en-US" sz="48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2E522ED0-A7F2-6919-40CA-740D57AE4B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12192000" cy="68580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42369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E522ED0-A7F2-6919-40CA-740D57AE4B7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4800" dirty="0">
                <a:solidFill>
                  <a:schemeClr val="tx1"/>
                </a:solidFill>
              </a:rPr>
              <a:t>Quantum-Classical Multiplication</a:t>
            </a:r>
            <a:endParaRPr kumimoji="1" lang="ko-Kore-KR" altLang="en-US" sz="4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71988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70F4FACD-33F6-D1B9-8358-F4944FF14A93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kumimoji="1" lang="en-US" altLang="ko-Kore-KR" dirty="0"/>
                  <a:t>Classic-Quantum Multiplication - </a:t>
                </a:r>
                <a:r>
                  <a:rPr kumimoji="1" lang="en-US" altLang="ko-KR" dirty="0"/>
                  <a:t>GF(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kumimoji="1" lang="en-US" altLang="ko-KR" dirty="0"/>
                  <a:t>-1)</a:t>
                </a:r>
                <a:endParaRPr kumimoji="1" lang="en-US" altLang="ko-Kore-KR" dirty="0"/>
              </a:p>
              <a:p>
                <a:pPr lvl="1">
                  <a:buFontTx/>
                  <a:buChar char="-"/>
                </a:pPr>
                <a:r>
                  <a:rPr kumimoji="1" lang="en-US" altLang="ko-Kore-KR" dirty="0"/>
                  <a:t>n-bit</a:t>
                </a:r>
                <a:r>
                  <a:rPr kumimoji="1" lang="ko-KR" altLang="en-US" dirty="0"/>
                  <a:t> 의 </a:t>
                </a:r>
                <a:r>
                  <a:rPr kumimoji="1" lang="en-US" altLang="ko-KR" dirty="0"/>
                  <a:t>quantum value </a:t>
                </a:r>
                <a14:m>
                  <m:oMath xmlns:m="http://schemas.openxmlformats.org/officeDocument/2006/math"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kumimoji="1" lang="ko-KR" altLang="en-US" dirty="0"/>
                  <a:t>  와 </a:t>
                </a:r>
                <a:r>
                  <a:rPr kumimoji="1" lang="en-US" altLang="ko-KR" dirty="0"/>
                  <a:t>c</a:t>
                </a:r>
                <a:r>
                  <a:rPr kumimoji="1" lang="en-US" altLang="ko-Kore-KR" dirty="0"/>
                  <a:t>lassic value </a:t>
                </a:r>
                <a14:m>
                  <m:oMath xmlns:m="http://schemas.openxmlformats.org/officeDocument/2006/math">
                    <m:r>
                      <a:rPr kumimoji="1" lang="en-US" altLang="ko-Kore-KR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kumimoji="1" lang="ko-KR" altLang="en-US" dirty="0"/>
                  <a:t> 의 </a:t>
                </a:r>
                <a:r>
                  <a:rPr kumimoji="1" lang="ko-KR" altLang="en-US" dirty="0" err="1"/>
                  <a:t>모듈러</a:t>
                </a:r>
                <a:r>
                  <a:rPr kumimoji="1" lang="ko-KR" altLang="en-US" dirty="0"/>
                  <a:t> 곱셈 수행</a:t>
                </a:r>
                <a:endParaRPr kumimoji="1" lang="en-US" altLang="ko-KR" dirty="0"/>
              </a:p>
              <a:p>
                <a:pPr lvl="1">
                  <a:buFontTx/>
                  <a:buChar char="-"/>
                </a:pPr>
                <a:r>
                  <a:rPr kumimoji="1" lang="en-US" altLang="ko-KR" dirty="0"/>
                  <a:t>Partial product setting </a:t>
                </a:r>
                <a:r>
                  <a:rPr kumimoji="1" lang="ko-KR" altLang="en-US" dirty="0"/>
                  <a:t>단계와 </a:t>
                </a:r>
                <a:r>
                  <a:rPr kumimoji="1" lang="en-US" altLang="ko-KR" dirty="0"/>
                  <a:t>Modular addition </a:t>
                </a:r>
                <a:r>
                  <a:rPr kumimoji="1" lang="ko-KR" altLang="en-US" dirty="0"/>
                  <a:t>단계로 이루어짐</a:t>
                </a:r>
                <a:endParaRPr kumimoji="1" lang="en-US" altLang="ko-KR" dirty="0"/>
              </a:p>
              <a:p>
                <a:r>
                  <a:rPr kumimoji="1" lang="en-US" altLang="ko-KR" dirty="0"/>
                  <a:t>Partial product setting</a:t>
                </a:r>
              </a:p>
              <a:p>
                <a:pPr marL="0" indent="0">
                  <a:buNone/>
                </a:pPr>
                <a:endParaRPr kumimoji="1" lang="en-US" altLang="ko-KR" dirty="0"/>
              </a:p>
              <a:p>
                <a:pPr marL="0" indent="0">
                  <a:buNone/>
                </a:pPr>
                <a:endParaRPr kumimoji="1" lang="en-US" altLang="ko-KR" dirty="0"/>
              </a:p>
              <a:p>
                <a:pPr marL="0" indent="0">
                  <a:buNone/>
                </a:pPr>
                <a:endParaRPr kumimoji="1" lang="ko-Kore-KR" altLang="en-US" dirty="0"/>
              </a:p>
            </p:txBody>
          </p:sp>
        </mc:Choice>
        <mc:Fallback xmlns="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70F4FACD-33F6-D1B9-8358-F4944FF14A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893" t="-2000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그림 5">
            <a:extLst>
              <a:ext uri="{FF2B5EF4-FFF2-40B4-BE49-F238E27FC236}">
                <a16:creationId xmlns:a16="http://schemas.microsoft.com/office/drawing/2014/main" id="{1A7A5A6B-65FF-ECCF-BB73-7F5FA65D77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303" y="3040314"/>
            <a:ext cx="8361711" cy="3546961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C67573FF-C476-10DB-68B3-8AC855BAB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Quantum Modular Multiplication</a:t>
            </a:r>
            <a:endParaRPr kumimoji="1" lang="ko-Kore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1E3A12-E972-DA71-FCDB-25ED8F071DEC}"/>
              </a:ext>
            </a:extLst>
          </p:cNvPr>
          <p:cNvSpPr txBox="1"/>
          <p:nvPr/>
        </p:nvSpPr>
        <p:spPr>
          <a:xfrm>
            <a:off x="9105834" y="3833149"/>
            <a:ext cx="21547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600" dirty="0">
                <a:solidFill>
                  <a:srgbClr val="FF0000"/>
                </a:solidFill>
                <a:sym typeface="Wingdings" pitchFamily="2" charset="2"/>
              </a:rPr>
              <a:t> 1-th partial product</a:t>
            </a:r>
            <a:endParaRPr kumimoji="1" lang="ko-Kore-KR" altLang="en-US" sz="1600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54C369-D0B4-85E5-C14C-3C8388A8A982}"/>
              </a:ext>
            </a:extLst>
          </p:cNvPr>
          <p:cNvSpPr txBox="1"/>
          <p:nvPr/>
        </p:nvSpPr>
        <p:spPr>
          <a:xfrm>
            <a:off x="9111450" y="4165798"/>
            <a:ext cx="21547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600" dirty="0">
                <a:solidFill>
                  <a:srgbClr val="FF0000"/>
                </a:solidFill>
                <a:sym typeface="Wingdings" pitchFamily="2" charset="2"/>
              </a:rPr>
              <a:t> 2-th partial product</a:t>
            </a:r>
            <a:endParaRPr kumimoji="1" lang="ko-Kore-KR" altLang="en-US" sz="1600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01DCFD-0B5D-F919-9577-7B29E321E6D6}"/>
              </a:ext>
            </a:extLst>
          </p:cNvPr>
          <p:cNvSpPr txBox="1"/>
          <p:nvPr/>
        </p:nvSpPr>
        <p:spPr>
          <a:xfrm>
            <a:off x="9105835" y="4533667"/>
            <a:ext cx="21547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600" dirty="0">
                <a:solidFill>
                  <a:srgbClr val="FF0000"/>
                </a:solidFill>
                <a:sym typeface="Wingdings" pitchFamily="2" charset="2"/>
              </a:rPr>
              <a:t> 3-th partial product</a:t>
            </a:r>
            <a:endParaRPr kumimoji="1" lang="ko-Kore-KR" altLang="en-US" sz="1600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94884AA-732F-1AD8-30DA-C33C75C751C5}"/>
              </a:ext>
            </a:extLst>
          </p:cNvPr>
          <p:cNvSpPr txBox="1"/>
          <p:nvPr/>
        </p:nvSpPr>
        <p:spPr>
          <a:xfrm>
            <a:off x="9115559" y="4850749"/>
            <a:ext cx="21547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600" dirty="0">
                <a:solidFill>
                  <a:srgbClr val="FF0000"/>
                </a:solidFill>
                <a:sym typeface="Wingdings" pitchFamily="2" charset="2"/>
              </a:rPr>
              <a:t> 4-th partial product</a:t>
            </a:r>
            <a:endParaRPr kumimoji="1" lang="ko-Kore-KR" altLang="en-US" sz="1600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FBDEF2E-DAF8-A0CD-D48F-BAEE2ED030AF}"/>
              </a:ext>
            </a:extLst>
          </p:cNvPr>
          <p:cNvSpPr txBox="1"/>
          <p:nvPr/>
        </p:nvSpPr>
        <p:spPr>
          <a:xfrm>
            <a:off x="9087573" y="5191970"/>
            <a:ext cx="21547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600" dirty="0">
                <a:solidFill>
                  <a:srgbClr val="FF0000"/>
                </a:solidFill>
                <a:sym typeface="Wingdings" pitchFamily="2" charset="2"/>
              </a:rPr>
              <a:t> 5-th partial product</a:t>
            </a:r>
            <a:endParaRPr kumimoji="1" lang="ko-Kore-KR" altLang="en-US" sz="1600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10C1FA9-999A-1B57-8C7F-1B5BD4F0AD02}"/>
              </a:ext>
            </a:extLst>
          </p:cNvPr>
          <p:cNvSpPr txBox="1"/>
          <p:nvPr/>
        </p:nvSpPr>
        <p:spPr>
          <a:xfrm>
            <a:off x="4935078" y="4162808"/>
            <a:ext cx="10005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400" dirty="0">
                <a:solidFill>
                  <a:srgbClr val="FF0000"/>
                </a:solidFill>
              </a:rPr>
              <a:t>Rotation 1</a:t>
            </a:r>
            <a:endParaRPr kumimoji="1" lang="ko-Kore-KR" altLang="en-US" sz="1400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FDAF5B-D89D-CF37-F08B-7263C8DC1DDD}"/>
              </a:ext>
            </a:extLst>
          </p:cNvPr>
          <p:cNvSpPr txBox="1"/>
          <p:nvPr/>
        </p:nvSpPr>
        <p:spPr>
          <a:xfrm>
            <a:off x="4651928" y="4504352"/>
            <a:ext cx="10005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400" dirty="0">
                <a:solidFill>
                  <a:srgbClr val="FF0000"/>
                </a:solidFill>
              </a:rPr>
              <a:t>Rotation 2</a:t>
            </a:r>
            <a:endParaRPr kumimoji="1" lang="ko-Kore-KR" altLang="en-US" sz="1400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33DEA36-F7D8-5E1A-D5A5-57B108B580F5}"/>
              </a:ext>
            </a:extLst>
          </p:cNvPr>
          <p:cNvSpPr txBox="1"/>
          <p:nvPr/>
        </p:nvSpPr>
        <p:spPr>
          <a:xfrm>
            <a:off x="4244610" y="4825297"/>
            <a:ext cx="10005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400" dirty="0">
                <a:solidFill>
                  <a:srgbClr val="FF0000"/>
                </a:solidFill>
              </a:rPr>
              <a:t>Rotation 3</a:t>
            </a:r>
            <a:endParaRPr kumimoji="1" lang="ko-Kore-KR" altLang="en-US" sz="1400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C9C9ECD-2B8F-DD1E-3929-05D83F06C429}"/>
              </a:ext>
            </a:extLst>
          </p:cNvPr>
          <p:cNvSpPr txBox="1"/>
          <p:nvPr/>
        </p:nvSpPr>
        <p:spPr>
          <a:xfrm>
            <a:off x="3723014" y="5178152"/>
            <a:ext cx="10005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400" dirty="0">
                <a:solidFill>
                  <a:srgbClr val="FF0000"/>
                </a:solidFill>
              </a:rPr>
              <a:t>Rotation 4</a:t>
            </a:r>
            <a:endParaRPr kumimoji="1" lang="ko-Kore-KR" altLang="en-US" sz="1400" dirty="0">
              <a:solidFill>
                <a:srgbClr val="FF0000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6EFCEAF-2D04-01A6-C325-851F25D7CDAA}"/>
              </a:ext>
            </a:extLst>
          </p:cNvPr>
          <p:cNvSpPr/>
          <p:nvPr/>
        </p:nvSpPr>
        <p:spPr>
          <a:xfrm>
            <a:off x="801287" y="3780712"/>
            <a:ext cx="2284433" cy="1732578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6A2C39E-E73D-5D08-5760-BA606469B34D}"/>
                  </a:ext>
                </a:extLst>
              </p:cNvPr>
              <p:cNvSpPr txBox="1"/>
              <p:nvPr/>
            </p:nvSpPr>
            <p:spPr>
              <a:xfrm>
                <a:off x="7042970" y="6043138"/>
                <a:ext cx="40336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ko-KR" altLang="en-US" dirty="0">
                    <a:solidFill>
                      <a:srgbClr val="FF0000"/>
                    </a:solidFill>
                  </a:rPr>
                  <a:t>가 </a:t>
                </a:r>
                <a:r>
                  <a:rPr kumimoji="1" lang="en-US" altLang="ko-KR" dirty="0">
                    <a:solidFill>
                      <a:srgbClr val="FF0000"/>
                    </a:solidFill>
                  </a:rPr>
                  <a:t>1</a:t>
                </a:r>
                <a:r>
                  <a:rPr kumimoji="1" lang="ko-KR" altLang="en-US" dirty="0">
                    <a:solidFill>
                      <a:srgbClr val="FF0000"/>
                    </a:solidFill>
                  </a:rPr>
                  <a:t>일 때만 </a:t>
                </a:r>
                <a14:m>
                  <m:oMath xmlns:m="http://schemas.openxmlformats.org/officeDocument/2006/math">
                    <m:r>
                      <a:rPr kumimoji="1" lang="en-US" altLang="ko-K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kumimoji="1" lang="en-US" altLang="ko-KR" dirty="0">
                    <a:solidFill>
                      <a:srgbClr val="FF0000"/>
                    </a:solidFill>
                  </a:rPr>
                  <a:t>-</a:t>
                </a:r>
                <a:r>
                  <a:rPr kumimoji="1" lang="en-US" altLang="ko-KR" dirty="0" err="1">
                    <a:solidFill>
                      <a:srgbClr val="FF0000"/>
                    </a:solidFill>
                  </a:rPr>
                  <a:t>th</a:t>
                </a:r>
                <a:r>
                  <a:rPr kumimoji="1" lang="en-US" altLang="ko-KR" dirty="0">
                    <a:solidFill>
                      <a:srgbClr val="FF0000"/>
                    </a:solidFill>
                  </a:rPr>
                  <a:t> partial</a:t>
                </a:r>
                <a:r>
                  <a:rPr kumimoji="1" lang="ko-KR" altLang="en-US" dirty="0">
                    <a:solidFill>
                      <a:srgbClr val="FF0000"/>
                    </a:solidFill>
                  </a:rPr>
                  <a:t> </a:t>
                </a:r>
                <a:r>
                  <a:rPr kumimoji="1" lang="en-US" altLang="ko-KR" dirty="0">
                    <a:solidFill>
                      <a:srgbClr val="FF0000"/>
                    </a:solidFill>
                  </a:rPr>
                  <a:t>product</a:t>
                </a:r>
                <a:r>
                  <a:rPr kumimoji="1" lang="ko-KR" altLang="en-US" dirty="0">
                    <a:solidFill>
                      <a:srgbClr val="FF0000"/>
                    </a:solidFill>
                  </a:rPr>
                  <a:t> 존재</a:t>
                </a:r>
                <a:endParaRPr kumimoji="1" lang="ko-Kore-KR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6A2C39E-E73D-5D08-5760-BA606469B3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2970" y="6043138"/>
                <a:ext cx="4033668" cy="369332"/>
              </a:xfrm>
              <a:prstGeom prst="rect">
                <a:avLst/>
              </a:prstGeom>
              <a:blipFill>
                <a:blip r:embed="rId4"/>
                <a:stretch>
                  <a:fillRect t="-6667" r="-313" b="-26667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246C1D0E-F5FD-75CF-0B59-47C063BD038F}"/>
              </a:ext>
            </a:extLst>
          </p:cNvPr>
          <p:cNvSpPr txBox="1"/>
          <p:nvPr/>
        </p:nvSpPr>
        <p:spPr>
          <a:xfrm>
            <a:off x="1357445" y="3411380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b="1" dirty="0">
                <a:solidFill>
                  <a:srgbClr val="FF0000"/>
                </a:solidFill>
              </a:rPr>
              <a:t>비트 순환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32068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993C55B6-C39E-DD1A-E064-9D6D5672B6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19" y="2366375"/>
            <a:ext cx="11896760" cy="4084683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9D8ACEA2-3489-B5C8-619E-88F971351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Quantum Modular Multiplication</a:t>
            </a:r>
            <a:endParaRPr kumimoji="1" lang="ko-Kore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6AAE1E91-A13C-A4E0-1274-B3CC22664216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kumimoji="1" lang="en-US" altLang="ko-Kore-KR" dirty="0"/>
                  <a:t>Classic-Quantum Multiplication - </a:t>
                </a:r>
                <a:r>
                  <a:rPr kumimoji="1" lang="en-US" altLang="ko-KR" dirty="0"/>
                  <a:t>GF(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kumimoji="1" lang="en-US" altLang="ko-KR" dirty="0"/>
                  <a:t>-1)</a:t>
                </a:r>
                <a:endParaRPr kumimoji="1" lang="en-US" altLang="ko-Kore-KR" dirty="0"/>
              </a:p>
              <a:p>
                <a:pPr marL="0" indent="0">
                  <a:buNone/>
                </a:pPr>
                <a:r>
                  <a:rPr kumimoji="1" lang="en-US" altLang="ko-Kore-KR" dirty="0"/>
                  <a:t>- </a:t>
                </a:r>
                <a:r>
                  <a:rPr kumimoji="1" lang="en-US" altLang="ko-KR" dirty="0"/>
                  <a:t>Partial product setting + Modular addition </a:t>
                </a:r>
                <a:endParaRPr kumimoji="1" lang="en-US" altLang="ko-Kore-KR" dirty="0"/>
              </a:p>
              <a:p>
                <a:pPr marL="0" indent="0">
                  <a:buNone/>
                </a:pPr>
                <a:endParaRPr kumimoji="1" lang="en-US" altLang="ko-Kore-KR" dirty="0"/>
              </a:p>
            </p:txBody>
          </p:sp>
        </mc:Choice>
        <mc:Fallback xmlns="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6AAE1E91-A13C-A4E0-1274-B3CC2266421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3"/>
                <a:stretch>
                  <a:fillRect l="-1116" t="-2000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직사각형 6">
            <a:extLst>
              <a:ext uri="{FF2B5EF4-FFF2-40B4-BE49-F238E27FC236}">
                <a16:creationId xmlns:a16="http://schemas.microsoft.com/office/drawing/2014/main" id="{BA6EFF2E-F092-7BC1-A304-ADDD57E0FBC1}"/>
              </a:ext>
            </a:extLst>
          </p:cNvPr>
          <p:cNvSpPr/>
          <p:nvPr/>
        </p:nvSpPr>
        <p:spPr>
          <a:xfrm>
            <a:off x="827314" y="2449284"/>
            <a:ext cx="10682515" cy="115932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7D71769-C65C-7EAF-E743-36A22D1838C8}"/>
                  </a:ext>
                </a:extLst>
              </p:cNvPr>
              <p:cNvSpPr txBox="1"/>
              <p:nvPr/>
            </p:nvSpPr>
            <p:spPr>
              <a:xfrm>
                <a:off x="2764670" y="2079952"/>
                <a:ext cx="66626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ko-KR" altLang="en-US" dirty="0">
                    <a:solidFill>
                      <a:srgbClr val="FF0000"/>
                    </a:solidFill>
                  </a:rPr>
                  <a:t>가 </a:t>
                </a:r>
                <a:r>
                  <a:rPr kumimoji="1" lang="en-US" altLang="ko-KR" dirty="0">
                    <a:solidFill>
                      <a:srgbClr val="FF0000"/>
                    </a:solidFill>
                  </a:rPr>
                  <a:t>1</a:t>
                </a:r>
                <a:r>
                  <a:rPr kumimoji="1" lang="ko-KR" altLang="en-US" dirty="0">
                    <a:solidFill>
                      <a:srgbClr val="FF0000"/>
                    </a:solidFill>
                  </a:rPr>
                  <a:t>일 때만 </a:t>
                </a:r>
                <a14:m>
                  <m:oMath xmlns:m="http://schemas.openxmlformats.org/officeDocument/2006/math">
                    <m:r>
                      <a:rPr kumimoji="1" lang="en-US" altLang="ko-K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kumimoji="1" lang="en-US" altLang="ko-KR" dirty="0">
                    <a:solidFill>
                      <a:srgbClr val="FF0000"/>
                    </a:solidFill>
                  </a:rPr>
                  <a:t>-</a:t>
                </a:r>
                <a:r>
                  <a:rPr kumimoji="1" lang="en-US" altLang="ko-KR" dirty="0" err="1">
                    <a:solidFill>
                      <a:srgbClr val="FF0000"/>
                    </a:solidFill>
                  </a:rPr>
                  <a:t>th</a:t>
                </a:r>
                <a:r>
                  <a:rPr kumimoji="1" lang="en-US" altLang="ko-KR" dirty="0">
                    <a:solidFill>
                      <a:srgbClr val="FF0000"/>
                    </a:solidFill>
                  </a:rPr>
                  <a:t> partial</a:t>
                </a:r>
                <a:r>
                  <a:rPr kumimoji="1" lang="ko-KR" altLang="en-US" dirty="0">
                    <a:solidFill>
                      <a:srgbClr val="FF0000"/>
                    </a:solidFill>
                  </a:rPr>
                  <a:t> </a:t>
                </a:r>
                <a:r>
                  <a:rPr kumimoji="1" lang="en-US" altLang="ko-KR" dirty="0">
                    <a:solidFill>
                      <a:srgbClr val="FF0000"/>
                    </a:solidFill>
                  </a:rPr>
                  <a:t>product</a:t>
                </a:r>
                <a:r>
                  <a:rPr kumimoji="1" lang="ko-KR" altLang="en-US" dirty="0">
                    <a:solidFill>
                      <a:srgbClr val="FF0000"/>
                    </a:solidFill>
                  </a:rPr>
                  <a:t> 존재하므로 </a:t>
                </a:r>
                <a:r>
                  <a:rPr kumimoji="1" lang="en-US" altLang="ko-KR" dirty="0">
                    <a:solidFill>
                      <a:srgbClr val="FF0000"/>
                    </a:solidFill>
                  </a:rPr>
                  <a:t>1</a:t>
                </a:r>
                <a:r>
                  <a:rPr kumimoji="1" lang="ko-KR" altLang="en-US" dirty="0">
                    <a:solidFill>
                      <a:srgbClr val="FF0000"/>
                    </a:solidFill>
                  </a:rPr>
                  <a:t>일 때만 </a:t>
                </a:r>
                <a:r>
                  <a:rPr kumimoji="1" lang="en-US" altLang="ko-KR" dirty="0">
                    <a:solidFill>
                      <a:srgbClr val="FF0000"/>
                    </a:solidFill>
                  </a:rPr>
                  <a:t>Add </a:t>
                </a:r>
                <a:r>
                  <a:rPr kumimoji="1" lang="ko-KR" altLang="en-US" dirty="0">
                    <a:solidFill>
                      <a:srgbClr val="FF0000"/>
                    </a:solidFill>
                  </a:rPr>
                  <a:t>실행</a:t>
                </a:r>
                <a:endParaRPr kumimoji="1" lang="ko-Kore-KR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7D71769-C65C-7EAF-E743-36A22D1838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4670" y="2079952"/>
                <a:ext cx="6662658" cy="369332"/>
              </a:xfrm>
              <a:prstGeom prst="rect">
                <a:avLst/>
              </a:prstGeom>
              <a:blipFill>
                <a:blip r:embed="rId4"/>
                <a:stretch>
                  <a:fillRect t="-6667" b="-26667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04369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E522ED0-A7F2-6919-40CA-740D57AE4B7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4800" dirty="0">
                <a:solidFill>
                  <a:schemeClr val="tx1"/>
                </a:solidFill>
              </a:rPr>
              <a:t>Quantum-Quantum Multiplication</a:t>
            </a:r>
            <a:endParaRPr kumimoji="1" lang="ko-Kore-KR" altLang="en-US" sz="4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98018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70F4FACD-33F6-D1B9-8358-F4944FF14A93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kumimoji="1" lang="en-US" altLang="ko-Kore-KR" dirty="0"/>
                  <a:t>Quantum-Quantum Multiplication - </a:t>
                </a:r>
                <a:r>
                  <a:rPr kumimoji="1" lang="en-US" altLang="ko-KR" dirty="0"/>
                  <a:t>GF(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kumimoji="1" lang="en-US" altLang="ko-KR" dirty="0"/>
                  <a:t>-1)</a:t>
                </a:r>
                <a:endParaRPr kumimoji="1" lang="en-US" altLang="ko-Kore-KR" dirty="0"/>
              </a:p>
              <a:p>
                <a:pPr lvl="1">
                  <a:buFontTx/>
                  <a:buChar char="-"/>
                </a:pPr>
                <a:r>
                  <a:rPr kumimoji="1" lang="en-US" altLang="ko-Kore-KR" dirty="0"/>
                  <a:t>n-bit</a:t>
                </a:r>
                <a:r>
                  <a:rPr kumimoji="1" lang="ko-KR" altLang="en-US" dirty="0"/>
                  <a:t> 의 </a:t>
                </a:r>
                <a:r>
                  <a:rPr kumimoji="1" lang="en-US" altLang="ko-KR" dirty="0"/>
                  <a:t>quantum value </a:t>
                </a:r>
                <a14:m>
                  <m:oMath xmlns:m="http://schemas.openxmlformats.org/officeDocument/2006/math"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kumimoji="1" lang="ko-KR" altLang="en-US" dirty="0"/>
                  <a:t>  와 </a:t>
                </a:r>
                <a:r>
                  <a:rPr kumimoji="1" lang="en-US" altLang="ko-KR" dirty="0"/>
                  <a:t>c</a:t>
                </a:r>
                <a:r>
                  <a:rPr kumimoji="1" lang="en-US" altLang="ko-Kore-KR" dirty="0"/>
                  <a:t>lassic value </a:t>
                </a:r>
                <a14:m>
                  <m:oMath xmlns:m="http://schemas.openxmlformats.org/officeDocument/2006/math">
                    <m:r>
                      <a:rPr kumimoji="1" lang="en-US" altLang="ko-Kore-KR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kumimoji="1" lang="ko-KR" altLang="en-US" dirty="0"/>
                  <a:t> 의 </a:t>
                </a:r>
                <a:r>
                  <a:rPr kumimoji="1" lang="ko-KR" altLang="en-US" dirty="0" err="1"/>
                  <a:t>모듈러</a:t>
                </a:r>
                <a:r>
                  <a:rPr kumimoji="1" lang="ko-KR" altLang="en-US" dirty="0"/>
                  <a:t> 곱셈 수행</a:t>
                </a:r>
                <a:endParaRPr kumimoji="1" lang="en-US" altLang="ko-KR" dirty="0"/>
              </a:p>
              <a:p>
                <a:pPr lvl="1">
                  <a:buFontTx/>
                  <a:buChar char="-"/>
                </a:pPr>
                <a:r>
                  <a:rPr kumimoji="1" lang="en-US" altLang="ko-KR" dirty="0"/>
                  <a:t>Qubit setting </a:t>
                </a:r>
                <a:r>
                  <a:rPr kumimoji="1" lang="ko-KR" altLang="en-US" dirty="0"/>
                  <a:t>단계</a:t>
                </a:r>
                <a:r>
                  <a:rPr kumimoji="1" lang="en-US" altLang="ko-KR" dirty="0"/>
                  <a:t>,</a:t>
                </a:r>
                <a:r>
                  <a:rPr kumimoji="1" lang="ko-KR" altLang="en-US" dirty="0"/>
                  <a:t>  </a:t>
                </a:r>
                <a:r>
                  <a:rPr kumimoji="1" lang="en-US" altLang="ko-KR" dirty="0"/>
                  <a:t>Modular addition </a:t>
                </a:r>
                <a:r>
                  <a:rPr kumimoji="1" lang="ko-KR" altLang="en-US" dirty="0"/>
                  <a:t>단계</a:t>
                </a:r>
                <a:r>
                  <a:rPr kumimoji="1" lang="en-US" altLang="ko-KR" dirty="0"/>
                  <a:t>,</a:t>
                </a:r>
                <a:r>
                  <a:rPr kumimoji="1" lang="ko-KR" altLang="en-US" dirty="0"/>
                  <a:t> </a:t>
                </a:r>
                <a:r>
                  <a:rPr kumimoji="1" lang="en-US" altLang="ko-KR" dirty="0"/>
                  <a:t>inverse setting </a:t>
                </a:r>
                <a:r>
                  <a:rPr kumimoji="1" lang="ko-KR" altLang="en-US" dirty="0"/>
                  <a:t>단계로 이루어짐</a:t>
                </a:r>
                <a:endParaRPr kumimoji="1" lang="en-US" altLang="ko-KR" dirty="0"/>
              </a:p>
              <a:p>
                <a:r>
                  <a:rPr kumimoji="1" lang="en-US" altLang="ko-KR" dirty="0"/>
                  <a:t>Partial product setting</a:t>
                </a:r>
              </a:p>
              <a:p>
                <a:pPr marL="0" indent="0">
                  <a:buNone/>
                </a:pPr>
                <a:endParaRPr kumimoji="1" lang="en-US" altLang="ko-KR" dirty="0"/>
              </a:p>
              <a:p>
                <a:pPr marL="0" indent="0">
                  <a:buNone/>
                </a:pPr>
                <a:endParaRPr kumimoji="1" lang="en-US" altLang="ko-KR" dirty="0"/>
              </a:p>
              <a:p>
                <a:pPr marL="0" indent="0">
                  <a:buNone/>
                </a:pPr>
                <a:endParaRPr kumimoji="1" lang="ko-Kore-KR" altLang="en-US" dirty="0"/>
              </a:p>
            </p:txBody>
          </p:sp>
        </mc:Choice>
        <mc:Fallback xmlns="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70F4FACD-33F6-D1B9-8358-F4944FF14A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893" t="-2000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그림 5">
            <a:extLst>
              <a:ext uri="{FF2B5EF4-FFF2-40B4-BE49-F238E27FC236}">
                <a16:creationId xmlns:a16="http://schemas.microsoft.com/office/drawing/2014/main" id="{1A7A5A6B-65FF-ECCF-BB73-7F5FA65D77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780" y="3040314"/>
            <a:ext cx="8361711" cy="3546961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C67573FF-C476-10DB-68B3-8AC855BAB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Quantum Modular Multiplication</a:t>
            </a:r>
            <a:endParaRPr kumimoji="1" lang="ko-Kore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10C1FA9-999A-1B57-8C7F-1B5BD4F0AD02}"/>
              </a:ext>
            </a:extLst>
          </p:cNvPr>
          <p:cNvSpPr txBox="1"/>
          <p:nvPr/>
        </p:nvSpPr>
        <p:spPr>
          <a:xfrm>
            <a:off x="5191555" y="4162808"/>
            <a:ext cx="10005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400" dirty="0">
                <a:solidFill>
                  <a:srgbClr val="FF0000"/>
                </a:solidFill>
              </a:rPr>
              <a:t>Rotation 1</a:t>
            </a:r>
            <a:endParaRPr kumimoji="1" lang="ko-Kore-KR" altLang="en-US" sz="1400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FDAF5B-D89D-CF37-F08B-7263C8DC1DDD}"/>
              </a:ext>
            </a:extLst>
          </p:cNvPr>
          <p:cNvSpPr txBox="1"/>
          <p:nvPr/>
        </p:nvSpPr>
        <p:spPr>
          <a:xfrm>
            <a:off x="4908405" y="4504352"/>
            <a:ext cx="10005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400" dirty="0">
                <a:solidFill>
                  <a:srgbClr val="FF0000"/>
                </a:solidFill>
              </a:rPr>
              <a:t>Rotation 2</a:t>
            </a:r>
            <a:endParaRPr kumimoji="1" lang="ko-Kore-KR" altLang="en-US" sz="1400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33DEA36-F7D8-5E1A-D5A5-57B108B580F5}"/>
              </a:ext>
            </a:extLst>
          </p:cNvPr>
          <p:cNvSpPr txBox="1"/>
          <p:nvPr/>
        </p:nvSpPr>
        <p:spPr>
          <a:xfrm>
            <a:off x="4467634" y="4825297"/>
            <a:ext cx="10005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400" dirty="0">
                <a:solidFill>
                  <a:srgbClr val="FF0000"/>
                </a:solidFill>
              </a:rPr>
              <a:t>Rotation 3</a:t>
            </a:r>
            <a:endParaRPr kumimoji="1" lang="ko-Kore-KR" altLang="en-US" sz="1400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C9C9ECD-2B8F-DD1E-3929-05D83F06C429}"/>
              </a:ext>
            </a:extLst>
          </p:cNvPr>
          <p:cNvSpPr txBox="1"/>
          <p:nvPr/>
        </p:nvSpPr>
        <p:spPr>
          <a:xfrm>
            <a:off x="3979491" y="5178152"/>
            <a:ext cx="10005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400" dirty="0">
                <a:solidFill>
                  <a:srgbClr val="FF0000"/>
                </a:solidFill>
              </a:rPr>
              <a:t>Rotation 4</a:t>
            </a:r>
            <a:endParaRPr kumimoji="1" lang="ko-Kore-KR" altLang="en-US" sz="1400" dirty="0">
              <a:solidFill>
                <a:srgbClr val="FF0000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6EFCEAF-2D04-01A6-C325-851F25D7CDAA}"/>
              </a:ext>
            </a:extLst>
          </p:cNvPr>
          <p:cNvSpPr/>
          <p:nvPr/>
        </p:nvSpPr>
        <p:spPr>
          <a:xfrm>
            <a:off x="1057764" y="3780712"/>
            <a:ext cx="2284433" cy="1732578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6A2C39E-E73D-5D08-5760-BA606469B34D}"/>
                  </a:ext>
                </a:extLst>
              </p:cNvPr>
              <p:cNvSpPr txBox="1"/>
              <p:nvPr/>
            </p:nvSpPr>
            <p:spPr>
              <a:xfrm>
                <a:off x="7299447" y="6043138"/>
                <a:ext cx="40336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ko-KR" altLang="en-US" dirty="0">
                    <a:solidFill>
                      <a:srgbClr val="FF0000"/>
                    </a:solidFill>
                  </a:rPr>
                  <a:t>가 </a:t>
                </a:r>
                <a:r>
                  <a:rPr kumimoji="1" lang="en-US" altLang="ko-KR" dirty="0">
                    <a:solidFill>
                      <a:srgbClr val="FF0000"/>
                    </a:solidFill>
                  </a:rPr>
                  <a:t>1</a:t>
                </a:r>
                <a:r>
                  <a:rPr kumimoji="1" lang="ko-KR" altLang="en-US" dirty="0">
                    <a:solidFill>
                      <a:srgbClr val="FF0000"/>
                    </a:solidFill>
                  </a:rPr>
                  <a:t>일 때만 </a:t>
                </a:r>
                <a14:m>
                  <m:oMath xmlns:m="http://schemas.openxmlformats.org/officeDocument/2006/math">
                    <m:r>
                      <a:rPr kumimoji="1" lang="en-US" altLang="ko-K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kumimoji="1" lang="en-US" altLang="ko-KR" dirty="0">
                    <a:solidFill>
                      <a:srgbClr val="FF0000"/>
                    </a:solidFill>
                  </a:rPr>
                  <a:t>-</a:t>
                </a:r>
                <a:r>
                  <a:rPr kumimoji="1" lang="en-US" altLang="ko-KR" dirty="0" err="1">
                    <a:solidFill>
                      <a:srgbClr val="FF0000"/>
                    </a:solidFill>
                  </a:rPr>
                  <a:t>th</a:t>
                </a:r>
                <a:r>
                  <a:rPr kumimoji="1" lang="en-US" altLang="ko-KR" dirty="0">
                    <a:solidFill>
                      <a:srgbClr val="FF0000"/>
                    </a:solidFill>
                  </a:rPr>
                  <a:t> partial</a:t>
                </a:r>
                <a:r>
                  <a:rPr kumimoji="1" lang="ko-KR" altLang="en-US" dirty="0">
                    <a:solidFill>
                      <a:srgbClr val="FF0000"/>
                    </a:solidFill>
                  </a:rPr>
                  <a:t> </a:t>
                </a:r>
                <a:r>
                  <a:rPr kumimoji="1" lang="en-US" altLang="ko-KR" dirty="0">
                    <a:solidFill>
                      <a:srgbClr val="FF0000"/>
                    </a:solidFill>
                  </a:rPr>
                  <a:t>product</a:t>
                </a:r>
                <a:r>
                  <a:rPr kumimoji="1" lang="ko-KR" altLang="en-US" dirty="0">
                    <a:solidFill>
                      <a:srgbClr val="FF0000"/>
                    </a:solidFill>
                  </a:rPr>
                  <a:t> 존재</a:t>
                </a:r>
                <a:endParaRPr kumimoji="1" lang="ko-Kore-KR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6A2C39E-E73D-5D08-5760-BA606469B3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9447" y="6043138"/>
                <a:ext cx="4033668" cy="369332"/>
              </a:xfrm>
              <a:prstGeom prst="rect">
                <a:avLst/>
              </a:prstGeom>
              <a:blipFill>
                <a:blip r:embed="rId4"/>
                <a:stretch>
                  <a:fillRect t="-6667" r="-313" b="-26667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246C1D0E-F5FD-75CF-0B59-47C063BD038F}"/>
              </a:ext>
            </a:extLst>
          </p:cNvPr>
          <p:cNvSpPr txBox="1"/>
          <p:nvPr/>
        </p:nvSpPr>
        <p:spPr>
          <a:xfrm>
            <a:off x="1613922" y="3411380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b="1" dirty="0">
                <a:solidFill>
                  <a:srgbClr val="FF0000"/>
                </a:solidFill>
              </a:rPr>
              <a:t>비트 순환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81197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C058B1-1820-B7A1-57D1-2482AEC57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Quantum Modular Multiplication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C5576F3-F1C0-7389-6BA6-342548AD11F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ko-Kore-KR" dirty="0"/>
              <a:t>Qubit setting</a:t>
            </a:r>
            <a:endParaRPr kumimoji="1" lang="ko-Kore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7B987E0-7298-3B3B-84FC-B004933EA7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4850" y="1854509"/>
            <a:ext cx="8242300" cy="42418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55815F52-A726-D1CB-EE8E-352E51327D50}"/>
              </a:ext>
            </a:extLst>
          </p:cNvPr>
          <p:cNvSpPr/>
          <p:nvPr/>
        </p:nvSpPr>
        <p:spPr>
          <a:xfrm>
            <a:off x="5575610" y="4995746"/>
            <a:ext cx="1360449" cy="30108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00C09D-FE2A-325A-FAC0-D6C52E74E7A9}"/>
              </a:ext>
            </a:extLst>
          </p:cNvPr>
          <p:cNvSpPr txBox="1"/>
          <p:nvPr/>
        </p:nvSpPr>
        <p:spPr>
          <a:xfrm>
            <a:off x="5421310" y="5325555"/>
            <a:ext cx="16690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400" dirty="0">
                <a:solidFill>
                  <a:srgbClr val="FF0000"/>
                </a:solidFill>
              </a:rPr>
              <a:t>Rotation </a:t>
            </a:r>
            <a:r>
              <a:rPr kumimoji="1" lang="ko-KR" altLang="en-US" sz="1400" dirty="0">
                <a:solidFill>
                  <a:srgbClr val="FF0000"/>
                </a:solidFill>
              </a:rPr>
              <a:t>해서 저장</a:t>
            </a:r>
            <a:endParaRPr kumimoji="1" lang="ko-Kore-KR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84765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C058B1-1820-B7A1-57D1-2482AEC57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Quantum Modular Multiplication</a:t>
            </a:r>
            <a:endParaRPr kumimoji="1" lang="ko-Kore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4C5576F3-F1C0-7389-6BA6-342548AD11F3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kumimoji="1" lang="en-US" altLang="ko-Kore-KR" dirty="0"/>
                  <a:t>Quantum-Quantum Multiplication - </a:t>
                </a:r>
                <a:r>
                  <a:rPr kumimoji="1" lang="en-US" altLang="ko-KR" dirty="0"/>
                  <a:t>GF(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kumimoji="1" lang="en-US" altLang="ko-KR" dirty="0"/>
                  <a:t>-1)</a:t>
                </a:r>
                <a:endParaRPr kumimoji="1" lang="en-US" altLang="ko-Kore-KR" dirty="0"/>
              </a:p>
              <a:p>
                <a:endParaRPr kumimoji="1" lang="ko-Kore-KR" altLang="en-US" dirty="0"/>
              </a:p>
            </p:txBody>
          </p:sp>
        </mc:Choice>
        <mc:Fallback xmlns="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4C5576F3-F1C0-7389-6BA6-342548AD11F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893" t="-2000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267CA8A8-2310-E2C7-E511-763BDBB034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82695"/>
            <a:ext cx="12192000" cy="429379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188D4D8-68E2-57FB-3D14-8194FE372E28}"/>
              </a:ext>
            </a:extLst>
          </p:cNvPr>
          <p:cNvSpPr txBox="1"/>
          <p:nvPr/>
        </p:nvSpPr>
        <p:spPr>
          <a:xfrm>
            <a:off x="1094794" y="1581525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Setting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56521D-022B-8D8E-1C64-A56412DE0705}"/>
              </a:ext>
            </a:extLst>
          </p:cNvPr>
          <p:cNvSpPr txBox="1"/>
          <p:nvPr/>
        </p:nvSpPr>
        <p:spPr>
          <a:xfrm>
            <a:off x="2357516" y="1581525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Add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0C2064-8C9D-758C-A311-3F3A46459DDE}"/>
              </a:ext>
            </a:extLst>
          </p:cNvPr>
          <p:cNvSpPr txBox="1"/>
          <p:nvPr/>
        </p:nvSpPr>
        <p:spPr>
          <a:xfrm>
            <a:off x="3230876" y="1586878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Inv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319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C53240-D615-9331-BD7D-7DA47E330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Quantum Modular Multiplication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8555D8-B5A1-7FD7-EF6D-9A2353035B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kumimoji="1" lang="en-US" altLang="ko-KR" sz="2600" dirty="0"/>
              <a:t>[1]</a:t>
            </a:r>
            <a:r>
              <a:rPr kumimoji="1" lang="ko-KR" altLang="en-US" sz="2600" dirty="0"/>
              <a:t> 의 논문 리뷰</a:t>
            </a:r>
            <a:endParaRPr kumimoji="1" lang="en-US" altLang="ko-KR" sz="2600" dirty="0"/>
          </a:p>
          <a:p>
            <a:r>
              <a:rPr kumimoji="1" lang="ko-KR" altLang="en-US" sz="2600" dirty="0"/>
              <a:t>곱셈에 </a:t>
            </a:r>
            <a:r>
              <a:rPr kumimoji="1" lang="en-US" altLang="ko-KR" sz="2600" dirty="0"/>
              <a:t>Reduction</a:t>
            </a:r>
            <a:r>
              <a:rPr kumimoji="1" lang="ko-KR" altLang="en-US" sz="2600" dirty="0"/>
              <a:t>을 사용하지 않고 </a:t>
            </a:r>
            <a:r>
              <a:rPr kumimoji="1" lang="ko-KR" altLang="en-US" sz="2600" dirty="0">
                <a:solidFill>
                  <a:srgbClr val="2E75B6"/>
                </a:solidFill>
              </a:rPr>
              <a:t>비트 </a:t>
            </a:r>
            <a:r>
              <a:rPr kumimoji="1" lang="en-US" altLang="ko-KR" sz="2600" dirty="0">
                <a:solidFill>
                  <a:srgbClr val="2E75B6"/>
                </a:solidFill>
              </a:rPr>
              <a:t>shift </a:t>
            </a:r>
            <a:r>
              <a:rPr kumimoji="1" lang="ko-KR" altLang="en-US" sz="2600" dirty="0">
                <a:solidFill>
                  <a:srgbClr val="2E75B6"/>
                </a:solidFill>
              </a:rPr>
              <a:t>및 비트 순환</a:t>
            </a:r>
            <a:r>
              <a:rPr kumimoji="1" lang="ko-KR" altLang="en-US" sz="2600" dirty="0"/>
              <a:t> 방식의 사용 제안</a:t>
            </a:r>
            <a:endParaRPr kumimoji="1" lang="en-US" altLang="ko-KR" sz="2600" dirty="0"/>
          </a:p>
          <a:p>
            <a:r>
              <a:rPr kumimoji="1" lang="ko-KR" altLang="en-US" sz="2600" dirty="0"/>
              <a:t>위의 방법으로 복잡성을 줄인 </a:t>
            </a:r>
            <a:r>
              <a:rPr kumimoji="1" lang="en-US" altLang="ko-KR" sz="2600" dirty="0"/>
              <a:t>Quantum-Classical, Quantum-Quantum </a:t>
            </a:r>
            <a:r>
              <a:rPr kumimoji="1" lang="ko-KR" altLang="en-US" sz="2600" dirty="0" err="1"/>
              <a:t>곱셈기</a:t>
            </a:r>
            <a:r>
              <a:rPr kumimoji="1" lang="ko-KR" altLang="en-US" sz="2600" dirty="0"/>
              <a:t> 제안</a:t>
            </a:r>
            <a:endParaRPr kumimoji="1" lang="en-US" altLang="ko-KR" sz="2600" dirty="0"/>
          </a:p>
          <a:p>
            <a:pPr lvl="1">
              <a:buFontTx/>
              <a:buChar char="-"/>
            </a:pPr>
            <a:r>
              <a:rPr kumimoji="1" lang="en-US" altLang="ko-KR" dirty="0"/>
              <a:t>Quantum-Classical</a:t>
            </a:r>
            <a:r>
              <a:rPr kumimoji="1" lang="ko-KR" altLang="en-US" dirty="0"/>
              <a:t> 연산</a:t>
            </a:r>
            <a:r>
              <a:rPr kumimoji="1" lang="en-US" altLang="ko-KR" dirty="0"/>
              <a:t> : </a:t>
            </a:r>
            <a:r>
              <a:rPr kumimoji="1" lang="ko-KR" altLang="en-US" dirty="0"/>
              <a:t>비트 </a:t>
            </a:r>
            <a:r>
              <a:rPr kumimoji="1" lang="en-US" altLang="ko-KR" dirty="0"/>
              <a:t>Shift</a:t>
            </a:r>
            <a:r>
              <a:rPr kumimoji="1" lang="ko-KR" altLang="en-US" dirty="0"/>
              <a:t> 사용</a:t>
            </a:r>
            <a:endParaRPr kumimoji="1" lang="en-US" altLang="ko-KR" dirty="0"/>
          </a:p>
          <a:p>
            <a:pPr lvl="1">
              <a:buFontTx/>
              <a:buChar char="-"/>
            </a:pPr>
            <a:r>
              <a:rPr kumimoji="1" lang="en-US" altLang="ko-KR" dirty="0"/>
              <a:t>Quantum-Quantum </a:t>
            </a:r>
            <a:r>
              <a:rPr kumimoji="1" lang="ko-KR" altLang="en-US" dirty="0"/>
              <a:t>연산 </a:t>
            </a:r>
            <a:r>
              <a:rPr kumimoji="1" lang="en-US" altLang="ko-KR" dirty="0"/>
              <a:t>: </a:t>
            </a:r>
            <a:r>
              <a:rPr kumimoji="1" lang="ko-KR" altLang="en-US" dirty="0"/>
              <a:t>비트 순환 사용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sz="2600" dirty="0"/>
              <a:t>제안하는 </a:t>
            </a:r>
            <a:r>
              <a:rPr kumimoji="1" lang="ko-KR" altLang="en-US" sz="2600" dirty="0" err="1"/>
              <a:t>모듈러</a:t>
            </a:r>
            <a:r>
              <a:rPr kumimoji="1" lang="ko-KR" altLang="en-US" sz="2600" dirty="0"/>
              <a:t> 곱셈기는 </a:t>
            </a:r>
            <a:r>
              <a:rPr kumimoji="1" lang="en-US" altLang="ko-KR" sz="2600" dirty="0"/>
              <a:t>[2]</a:t>
            </a:r>
            <a:r>
              <a:rPr kumimoji="1" lang="ko-KR" altLang="en-US" sz="2600" dirty="0"/>
              <a:t>의 </a:t>
            </a:r>
            <a:r>
              <a:rPr kumimoji="1" lang="en-US" altLang="ko-KR" sz="2600" dirty="0"/>
              <a:t>Quantum Carry-Lookahead Adder (QCLA)</a:t>
            </a:r>
            <a:r>
              <a:rPr kumimoji="1" lang="ko-KR" altLang="en-US" sz="2600" dirty="0"/>
              <a:t> </a:t>
            </a:r>
            <a:r>
              <a:rPr kumimoji="1" lang="ko-KR" altLang="en-US" sz="2600" dirty="0" err="1"/>
              <a:t>모듈러</a:t>
            </a:r>
            <a:r>
              <a:rPr kumimoji="1" lang="ko-KR" altLang="en-US" sz="2600" dirty="0"/>
              <a:t> 덧셈기를 반복해서 수행하는 방식</a:t>
            </a:r>
            <a:endParaRPr kumimoji="1" lang="en-US" altLang="ko-KR" sz="2600" dirty="0"/>
          </a:p>
          <a:p>
            <a:pPr marL="457200" lvl="1" indent="0">
              <a:buNone/>
            </a:pPr>
            <a:r>
              <a:rPr kumimoji="1" lang="en-US" altLang="ko-KR" dirty="0"/>
              <a:t>-</a:t>
            </a:r>
            <a:r>
              <a:rPr kumimoji="1" lang="ko-KR" altLang="en-US" dirty="0"/>
              <a:t> </a:t>
            </a:r>
            <a:r>
              <a:rPr kumimoji="1" lang="en-US" altLang="ko-KR" dirty="0"/>
              <a:t>QCLA : </a:t>
            </a:r>
            <a:r>
              <a:rPr kumimoji="1" lang="ko-KR" altLang="en-US" dirty="0"/>
              <a:t>모든 비트를 병렬로 계산하기 때문에 가산기 중 가장 빠름</a:t>
            </a:r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ore-KR" dirty="0"/>
          </a:p>
          <a:p>
            <a:endParaRPr kumimoji="1" lang="en-US" altLang="ko-Kore-KR" dirty="0"/>
          </a:p>
          <a:p>
            <a:endParaRPr kumimoji="1" lang="en-US" altLang="ko-KR" sz="3200" dirty="0"/>
          </a:p>
          <a:p>
            <a:endParaRPr kumimoji="1" lang="en-US" altLang="ko-KR" sz="3200" dirty="0"/>
          </a:p>
          <a:p>
            <a:endParaRPr kumimoji="1" lang="en-US" altLang="ko-KR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AECEA9-5571-5C89-F670-455A47626BBA}"/>
              </a:ext>
            </a:extLst>
          </p:cNvPr>
          <p:cNvSpPr txBox="1"/>
          <p:nvPr/>
        </p:nvSpPr>
        <p:spPr>
          <a:xfrm rot="10800000" flipV="1">
            <a:off x="0" y="6377526"/>
            <a:ext cx="119323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dirty="0"/>
              <a:t>[</a:t>
            </a:r>
            <a:r>
              <a:rPr kumimoji="1" lang="en-US" altLang="ko-KR" sz="1200" dirty="0"/>
              <a:t>1]</a:t>
            </a:r>
            <a:r>
              <a:rPr kumimoji="1" lang="ko-KR" altLang="en-US" sz="1200" dirty="0"/>
              <a:t> </a:t>
            </a:r>
            <a:r>
              <a:rPr kumimoji="1" lang="en-US" altLang="ko-Kore-KR" sz="1200" dirty="0" err="1"/>
              <a:t>Seong</a:t>
            </a:r>
            <a:r>
              <a:rPr kumimoji="1" lang="en-US" altLang="ko-Kore-KR" sz="1200" dirty="0"/>
              <a:t>-Min Cho, </a:t>
            </a:r>
            <a:r>
              <a:rPr kumimoji="1" lang="en-US" altLang="ko-Kore-KR" sz="1200" dirty="0" err="1"/>
              <a:t>Aeyoung</a:t>
            </a:r>
            <a:r>
              <a:rPr kumimoji="1" lang="en-US" altLang="ko-Kore-KR" sz="1200" dirty="0"/>
              <a:t> Kim, </a:t>
            </a:r>
            <a:r>
              <a:rPr kumimoji="1" lang="en-US" altLang="ko-Kore-KR" sz="1200" dirty="0" err="1"/>
              <a:t>Dooho</a:t>
            </a:r>
            <a:r>
              <a:rPr kumimoji="1" lang="en-US" altLang="ko-Kore-KR" sz="1200" dirty="0"/>
              <a:t> Choi, Byung-Soo Choi, and Seung-Hyun </a:t>
            </a:r>
            <a:r>
              <a:rPr kumimoji="1" lang="en-US" altLang="ko-Kore-KR" sz="1200" dirty="0" err="1"/>
              <a:t>Seo</a:t>
            </a:r>
            <a:r>
              <a:rPr kumimoji="1" lang="en-US" altLang="ko-Kore-KR" sz="1200" dirty="0"/>
              <a:t>, Quantum Modular Multiplication, IEEE Access, vol.8, pp.213244-213252, 2020 </a:t>
            </a:r>
          </a:p>
          <a:p>
            <a:r>
              <a:rPr kumimoji="1" lang="en-US" altLang="ko-KR" sz="1200" dirty="0"/>
              <a:t>[2]</a:t>
            </a:r>
            <a:r>
              <a:rPr kumimoji="1" lang="ko-KR" altLang="en-US" sz="1200" dirty="0"/>
              <a:t> </a:t>
            </a:r>
            <a:r>
              <a:rPr kumimoji="1" lang="en" altLang="ko-KR" sz="1200" dirty="0"/>
              <a:t>T. G. Draper, S. A. </a:t>
            </a:r>
            <a:r>
              <a:rPr kumimoji="1" lang="en" altLang="ko-KR" sz="1200" dirty="0" err="1"/>
              <a:t>Kutin</a:t>
            </a:r>
            <a:r>
              <a:rPr kumimoji="1" lang="en" altLang="ko-KR" sz="1200" dirty="0"/>
              <a:t>, E. M. Rains, and K. M. </a:t>
            </a:r>
            <a:r>
              <a:rPr kumimoji="1" lang="en" altLang="ko-KR" sz="1200" dirty="0" err="1"/>
              <a:t>Svore</a:t>
            </a:r>
            <a:r>
              <a:rPr kumimoji="1" lang="en" altLang="ko-KR" sz="1200" dirty="0"/>
              <a:t>, ‘‘A </a:t>
            </a:r>
            <a:r>
              <a:rPr kumimoji="1" lang="en" altLang="ko-KR" sz="1200" dirty="0" err="1"/>
              <a:t>logarithmicdepth</a:t>
            </a:r>
            <a:r>
              <a:rPr kumimoji="1" lang="en" altLang="ko-KR" sz="1200" dirty="0"/>
              <a:t> quantum carry-lookahead adder,’’ Quantum Inf. </a:t>
            </a:r>
            <a:r>
              <a:rPr kumimoji="1" lang="en" altLang="ko-KR" sz="1200" dirty="0" err="1"/>
              <a:t>Comput</a:t>
            </a:r>
            <a:r>
              <a:rPr kumimoji="1" lang="en" altLang="ko-KR" sz="1200" dirty="0"/>
              <a:t>., vol. 6, nos. 4–5, pp. 351–369, 2006.</a:t>
            </a:r>
            <a:endParaRPr kumimoji="1"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4112062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4499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just"/>
            <a:r>
              <a:rPr lang="en-US" altLang="ko-KR" dirty="0"/>
              <a:t>Quantum Modular Multiplication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Quantum-Classical operation</a:t>
            </a:r>
          </a:p>
          <a:p>
            <a:pPr lvl="1">
              <a:buFontTx/>
              <a:buChar char="-"/>
            </a:pPr>
            <a:r>
              <a:rPr lang="ko-KR" altLang="en-US" dirty="0"/>
              <a:t>연산하는 두 대상 중 </a:t>
            </a:r>
            <a:r>
              <a:rPr lang="en-US" altLang="ko-KR" dirty="0"/>
              <a:t>1</a:t>
            </a:r>
            <a:r>
              <a:rPr lang="ko-KR" altLang="en-US" dirty="0"/>
              <a:t>개는 </a:t>
            </a:r>
            <a:r>
              <a:rPr lang="en-US" altLang="ko-KR" dirty="0"/>
              <a:t>Classic</a:t>
            </a:r>
            <a:r>
              <a:rPr lang="ko-KR" altLang="en-US" dirty="0"/>
              <a:t> </a:t>
            </a:r>
            <a:r>
              <a:rPr lang="en-US" altLang="ko-KR" dirty="0"/>
              <a:t>Value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r>
              <a:rPr lang="ko-KR" altLang="en-US" dirty="0"/>
              <a:t>개는 </a:t>
            </a:r>
            <a:r>
              <a:rPr lang="en-US" altLang="ko-KR" dirty="0"/>
              <a:t>Quantum Value</a:t>
            </a:r>
          </a:p>
          <a:p>
            <a:pPr>
              <a:buFontTx/>
              <a:buChar char="-"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sz="3600" dirty="0"/>
          </a:p>
          <a:p>
            <a:r>
              <a:rPr lang="en-US" altLang="ko-KR" dirty="0"/>
              <a:t>Quantum-Quantum operation</a:t>
            </a:r>
          </a:p>
          <a:p>
            <a:pPr lvl="1">
              <a:buFontTx/>
              <a:buChar char="-"/>
            </a:pPr>
            <a:r>
              <a:rPr lang="ko-KR" altLang="en-US" dirty="0"/>
              <a:t>연산하는 두 대상 모두 </a:t>
            </a:r>
            <a:r>
              <a:rPr lang="en-US" altLang="ko-KR" dirty="0"/>
              <a:t>Quantum Value</a:t>
            </a:r>
          </a:p>
          <a:p>
            <a:pPr>
              <a:buFontTx/>
              <a:buChar char="-"/>
            </a:pP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F6518AF-7B73-4B06-FAA8-EB998FB35F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5555" y="1943908"/>
            <a:ext cx="5492642" cy="152775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C6E650C-4B86-6B8F-5067-5B1FF4CB16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4771" y="4673480"/>
            <a:ext cx="5214211" cy="15368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2563F90-2D21-A8F6-086D-FEEBA12A4CC1}"/>
              </a:ext>
            </a:extLst>
          </p:cNvPr>
          <p:cNvSpPr txBox="1"/>
          <p:nvPr/>
        </p:nvSpPr>
        <p:spPr>
          <a:xfrm>
            <a:off x="2834735" y="2322955"/>
            <a:ext cx="1770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>
                <a:solidFill>
                  <a:srgbClr val="FF0000"/>
                </a:solidFill>
                <a:sym typeface="Wingdings" pitchFamily="2" charset="2"/>
              </a:rPr>
              <a:t>Classic value</a:t>
            </a:r>
            <a:endParaRPr kumimoji="1" lang="ko-Kore-KR" altLang="en-US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67F09E-CCC6-3799-6B44-F860A70513DD}"/>
              </a:ext>
            </a:extLst>
          </p:cNvPr>
          <p:cNvSpPr txBox="1"/>
          <p:nvPr/>
        </p:nvSpPr>
        <p:spPr>
          <a:xfrm>
            <a:off x="2662535" y="2937006"/>
            <a:ext cx="1975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>
                <a:solidFill>
                  <a:srgbClr val="FF0000"/>
                </a:solidFill>
                <a:sym typeface="Wingdings" pitchFamily="2" charset="2"/>
              </a:rPr>
              <a:t>Quantum value</a:t>
            </a:r>
            <a:endParaRPr kumimoji="1" lang="ko-Kore-KR" altLang="en-US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13CABB-1A28-9830-5AA3-A4A98A2801ED}"/>
              </a:ext>
            </a:extLst>
          </p:cNvPr>
          <p:cNvSpPr txBox="1"/>
          <p:nvPr/>
        </p:nvSpPr>
        <p:spPr>
          <a:xfrm>
            <a:off x="2490334" y="4925493"/>
            <a:ext cx="1975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>
                <a:solidFill>
                  <a:srgbClr val="FF0000"/>
                </a:solidFill>
                <a:sym typeface="Wingdings" pitchFamily="2" charset="2"/>
              </a:rPr>
              <a:t>Quantum value</a:t>
            </a:r>
            <a:endParaRPr kumimoji="1" lang="ko-Kore-KR" altLang="en-US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85CFD7F-C4F8-5034-8419-0D46479883AC}"/>
              </a:ext>
            </a:extLst>
          </p:cNvPr>
          <p:cNvSpPr txBox="1"/>
          <p:nvPr/>
        </p:nvSpPr>
        <p:spPr>
          <a:xfrm>
            <a:off x="2490333" y="5573724"/>
            <a:ext cx="1975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>
                <a:solidFill>
                  <a:srgbClr val="FF0000"/>
                </a:solidFill>
                <a:sym typeface="Wingdings" pitchFamily="2" charset="2"/>
              </a:rPr>
              <a:t>Quantum value</a:t>
            </a:r>
            <a:endParaRPr kumimoji="1" lang="ko-Kore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76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2E522ED0-A7F2-6919-40CA-740D57AE4B7E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4800" dirty="0">
                    <a:solidFill>
                      <a:schemeClr val="tx1"/>
                    </a:solidFill>
                  </a:rPr>
                  <a:t>Quantum Modular Multiplication</a:t>
                </a:r>
              </a:p>
              <a:p>
                <a:pPr algn="ctr"/>
                <a:r>
                  <a:rPr kumimoji="1" lang="en-US" altLang="ko-Kore-KR" sz="4800" dirty="0">
                    <a:solidFill>
                      <a:schemeClr val="tx1"/>
                    </a:solidFill>
                  </a:rPr>
                  <a:t>in </a:t>
                </a:r>
                <a:r>
                  <a:rPr kumimoji="1" lang="en-US" altLang="ko-Kore-KR" sz="4800" b="1" dirty="0">
                    <a:solidFill>
                      <a:schemeClr val="tx1"/>
                    </a:solidFill>
                  </a:rPr>
                  <a:t>GF(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ore-KR" sz="4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ore-KR" sz="4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kumimoji="1" lang="en-US" altLang="ko-Kore-KR" sz="4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</m:sSup>
                  </m:oMath>
                </a14:m>
                <a:r>
                  <a:rPr kumimoji="1" lang="en-US" altLang="ko-Kore-KR" sz="4800" b="1" dirty="0">
                    <a:solidFill>
                      <a:schemeClr val="tx1"/>
                    </a:solidFill>
                  </a:rPr>
                  <a:t>)</a:t>
                </a:r>
                <a:endParaRPr kumimoji="1" lang="ko-Kore-KR" altLang="en-US" sz="48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2E522ED0-A7F2-6919-40CA-740D57AE4B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12192000" cy="68580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3721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E522ED0-A7F2-6919-40CA-740D57AE4B7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4800" dirty="0">
                <a:solidFill>
                  <a:schemeClr val="tx1"/>
                </a:solidFill>
              </a:rPr>
              <a:t>Quantum-Classical Multiplication</a:t>
            </a:r>
            <a:endParaRPr kumimoji="1" lang="ko-Kore-KR" altLang="en-US" sz="4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49304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7573FF-C476-10DB-68B3-8AC855BAB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Quantum Modular Multiplication</a:t>
            </a:r>
            <a:endParaRPr kumimoji="1" lang="ko-Kore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70F4FACD-33F6-D1B9-8358-F4944FF14A93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kumimoji="1" lang="en-US" altLang="ko-Kore-KR" dirty="0"/>
                  <a:t>Classic-Quantum Multiplication - </a:t>
                </a:r>
                <a:r>
                  <a:rPr kumimoji="1" lang="en-US" altLang="ko-KR" dirty="0"/>
                  <a:t>GF(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kumimoji="1" lang="en-US" altLang="ko-KR" dirty="0"/>
                  <a:t>)</a:t>
                </a:r>
                <a:endParaRPr kumimoji="1" lang="en-US" altLang="ko-Kore-KR" dirty="0"/>
              </a:p>
              <a:p>
                <a:pPr lvl="1">
                  <a:buFontTx/>
                  <a:buChar char="-"/>
                </a:pPr>
                <a:r>
                  <a:rPr kumimoji="1" lang="en-US" altLang="ko-Kore-KR" dirty="0"/>
                  <a:t>n-bit</a:t>
                </a:r>
                <a:r>
                  <a:rPr kumimoji="1" lang="ko-KR" altLang="en-US" dirty="0"/>
                  <a:t> 의 </a:t>
                </a:r>
                <a:r>
                  <a:rPr kumimoji="1" lang="en-US" altLang="ko-KR" dirty="0"/>
                  <a:t>quantum value </a:t>
                </a:r>
                <a14:m>
                  <m:oMath xmlns:m="http://schemas.openxmlformats.org/officeDocument/2006/math"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kumimoji="1" lang="ko-KR" altLang="en-US" dirty="0"/>
                  <a:t>  와 </a:t>
                </a:r>
                <a:r>
                  <a:rPr kumimoji="1" lang="en-US" altLang="ko-KR" dirty="0"/>
                  <a:t>c</a:t>
                </a:r>
                <a:r>
                  <a:rPr kumimoji="1" lang="en-US" altLang="ko-Kore-KR" dirty="0"/>
                  <a:t>lassic value </a:t>
                </a:r>
                <a14:m>
                  <m:oMath xmlns:m="http://schemas.openxmlformats.org/officeDocument/2006/math">
                    <m:r>
                      <a:rPr kumimoji="1" lang="en-US" altLang="ko-Kore-KR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kumimoji="1" lang="ko-KR" altLang="en-US" dirty="0"/>
                  <a:t> 의 </a:t>
                </a:r>
                <a:r>
                  <a:rPr kumimoji="1" lang="ko-KR" altLang="en-US" dirty="0" err="1"/>
                  <a:t>모듈러</a:t>
                </a:r>
                <a:r>
                  <a:rPr kumimoji="1" lang="ko-KR" altLang="en-US" dirty="0"/>
                  <a:t> 곱셈 수행</a:t>
                </a:r>
                <a:endParaRPr kumimoji="1" lang="en-US" altLang="ko-KR" dirty="0"/>
              </a:p>
              <a:p>
                <a:pPr lvl="1">
                  <a:buFontTx/>
                  <a:buChar char="-"/>
                </a:pPr>
                <a:r>
                  <a:rPr kumimoji="1" lang="en-US" altLang="ko-KR" dirty="0"/>
                  <a:t>Partial product setting </a:t>
                </a:r>
                <a:r>
                  <a:rPr kumimoji="1" lang="ko-KR" altLang="en-US" dirty="0"/>
                  <a:t>단계와 </a:t>
                </a:r>
                <a:r>
                  <a:rPr kumimoji="1" lang="en-US" altLang="ko-KR" dirty="0"/>
                  <a:t>Modular addition </a:t>
                </a:r>
                <a:r>
                  <a:rPr kumimoji="1" lang="ko-KR" altLang="en-US" dirty="0"/>
                  <a:t>단계로 이루어짐</a:t>
                </a:r>
                <a:endParaRPr kumimoji="1" lang="en-US" altLang="ko-KR" dirty="0"/>
              </a:p>
              <a:p>
                <a:r>
                  <a:rPr kumimoji="1" lang="en-US" altLang="ko-KR" dirty="0"/>
                  <a:t>Partial product setting</a:t>
                </a:r>
              </a:p>
              <a:p>
                <a:pPr marL="0" indent="0">
                  <a:buNone/>
                </a:pPr>
                <a:endParaRPr kumimoji="1" lang="en-US" altLang="ko-KR" dirty="0"/>
              </a:p>
              <a:p>
                <a:pPr marL="0" indent="0">
                  <a:buNone/>
                </a:pPr>
                <a:endParaRPr kumimoji="1" lang="en-US" altLang="ko-KR" dirty="0"/>
              </a:p>
              <a:p>
                <a:pPr marL="0" indent="0">
                  <a:buNone/>
                </a:pPr>
                <a:endParaRPr kumimoji="1" lang="ko-Kore-KR" altLang="en-US" dirty="0"/>
              </a:p>
            </p:txBody>
          </p:sp>
        </mc:Choice>
        <mc:Fallback xmlns="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70F4FACD-33F6-D1B9-8358-F4944FF14A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893" t="-2000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AB143A30-F367-87FE-4A8B-A066BA05B9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598" y="3000342"/>
            <a:ext cx="8530773" cy="364991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91E3A12-E972-DA71-FCDB-25ED8F071DEC}"/>
              </a:ext>
            </a:extLst>
          </p:cNvPr>
          <p:cNvSpPr txBox="1"/>
          <p:nvPr/>
        </p:nvSpPr>
        <p:spPr>
          <a:xfrm>
            <a:off x="9446726" y="3809740"/>
            <a:ext cx="21547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600" dirty="0">
                <a:solidFill>
                  <a:srgbClr val="FF0000"/>
                </a:solidFill>
                <a:sym typeface="Wingdings" pitchFamily="2" charset="2"/>
              </a:rPr>
              <a:t> 1-th partial product</a:t>
            </a:r>
            <a:endParaRPr kumimoji="1" lang="ko-Kore-KR" altLang="en-US" sz="1600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54C369-D0B4-85E5-C14C-3C8388A8A982}"/>
              </a:ext>
            </a:extLst>
          </p:cNvPr>
          <p:cNvSpPr txBox="1"/>
          <p:nvPr/>
        </p:nvSpPr>
        <p:spPr>
          <a:xfrm>
            <a:off x="8921881" y="4165798"/>
            <a:ext cx="21547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600" dirty="0">
                <a:solidFill>
                  <a:srgbClr val="FF0000"/>
                </a:solidFill>
                <a:sym typeface="Wingdings" pitchFamily="2" charset="2"/>
              </a:rPr>
              <a:t> 2-th partial product</a:t>
            </a:r>
            <a:endParaRPr kumimoji="1" lang="ko-Kore-KR" altLang="en-US" sz="1600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01DCFD-0B5D-F919-9577-7B29E321E6D6}"/>
              </a:ext>
            </a:extLst>
          </p:cNvPr>
          <p:cNvSpPr txBox="1"/>
          <p:nvPr/>
        </p:nvSpPr>
        <p:spPr>
          <a:xfrm>
            <a:off x="8445758" y="4521857"/>
            <a:ext cx="21547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600" dirty="0">
                <a:solidFill>
                  <a:srgbClr val="FF0000"/>
                </a:solidFill>
                <a:sym typeface="Wingdings" pitchFamily="2" charset="2"/>
              </a:rPr>
              <a:t> 3-th partial product</a:t>
            </a:r>
            <a:endParaRPr kumimoji="1" lang="ko-Kore-KR" altLang="en-US" sz="1600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94884AA-732F-1AD8-30DA-C33C75C751C5}"/>
              </a:ext>
            </a:extLst>
          </p:cNvPr>
          <p:cNvSpPr txBox="1"/>
          <p:nvPr/>
        </p:nvSpPr>
        <p:spPr>
          <a:xfrm>
            <a:off x="7857282" y="4860411"/>
            <a:ext cx="21547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600" dirty="0">
                <a:solidFill>
                  <a:srgbClr val="FF0000"/>
                </a:solidFill>
                <a:sym typeface="Wingdings" pitchFamily="2" charset="2"/>
              </a:rPr>
              <a:t> 4-th partial product</a:t>
            </a:r>
            <a:endParaRPr kumimoji="1" lang="ko-Kore-KR" altLang="en-US" sz="1600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FBDEF2E-DAF8-A0CD-D48F-BAEE2ED030AF}"/>
              </a:ext>
            </a:extLst>
          </p:cNvPr>
          <p:cNvSpPr txBox="1"/>
          <p:nvPr/>
        </p:nvSpPr>
        <p:spPr>
          <a:xfrm>
            <a:off x="7291969" y="5203764"/>
            <a:ext cx="21547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600" dirty="0">
                <a:solidFill>
                  <a:srgbClr val="FF0000"/>
                </a:solidFill>
                <a:sym typeface="Wingdings" pitchFamily="2" charset="2"/>
              </a:rPr>
              <a:t> 5-th partial product</a:t>
            </a:r>
            <a:endParaRPr kumimoji="1" lang="ko-Kore-KR" altLang="en-US" sz="1600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10C1FA9-999A-1B57-8C7F-1B5BD4F0AD02}"/>
              </a:ext>
            </a:extLst>
          </p:cNvPr>
          <p:cNvSpPr txBox="1"/>
          <p:nvPr/>
        </p:nvSpPr>
        <p:spPr>
          <a:xfrm>
            <a:off x="5001984" y="4162808"/>
            <a:ext cx="6928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400" dirty="0">
                <a:solidFill>
                  <a:srgbClr val="FF0000"/>
                </a:solidFill>
              </a:rPr>
              <a:t>Shift 1</a:t>
            </a:r>
            <a:endParaRPr kumimoji="1" lang="ko-Kore-KR" altLang="en-US" sz="1400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FDAF5B-D89D-CF37-F08B-7263C8DC1DDD}"/>
              </a:ext>
            </a:extLst>
          </p:cNvPr>
          <p:cNvSpPr txBox="1"/>
          <p:nvPr/>
        </p:nvSpPr>
        <p:spPr>
          <a:xfrm>
            <a:off x="4718834" y="4504352"/>
            <a:ext cx="6928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400" dirty="0">
                <a:solidFill>
                  <a:srgbClr val="FF0000"/>
                </a:solidFill>
              </a:rPr>
              <a:t>Shift 2</a:t>
            </a:r>
            <a:endParaRPr kumimoji="1" lang="ko-Kore-KR" altLang="en-US" sz="1400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33DEA36-F7D8-5E1A-D5A5-57B108B580F5}"/>
              </a:ext>
            </a:extLst>
          </p:cNvPr>
          <p:cNvSpPr txBox="1"/>
          <p:nvPr/>
        </p:nvSpPr>
        <p:spPr>
          <a:xfrm>
            <a:off x="4311516" y="4825297"/>
            <a:ext cx="6928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400" dirty="0">
                <a:solidFill>
                  <a:srgbClr val="FF0000"/>
                </a:solidFill>
              </a:rPr>
              <a:t>Shift 3</a:t>
            </a:r>
            <a:endParaRPr kumimoji="1" lang="ko-Kore-KR" altLang="en-US" sz="1400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C9C9ECD-2B8F-DD1E-3929-05D83F06C429}"/>
              </a:ext>
            </a:extLst>
          </p:cNvPr>
          <p:cNvSpPr txBox="1"/>
          <p:nvPr/>
        </p:nvSpPr>
        <p:spPr>
          <a:xfrm>
            <a:off x="3789920" y="5178152"/>
            <a:ext cx="6928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400" dirty="0">
                <a:solidFill>
                  <a:srgbClr val="FF0000"/>
                </a:solidFill>
              </a:rPr>
              <a:t>Shift 4</a:t>
            </a:r>
            <a:endParaRPr kumimoji="1" lang="ko-Kore-KR" altLang="en-US" sz="1400" dirty="0">
              <a:solidFill>
                <a:srgbClr val="FF0000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6EFCEAF-2D04-01A6-C325-851F25D7CDAA}"/>
              </a:ext>
            </a:extLst>
          </p:cNvPr>
          <p:cNvSpPr/>
          <p:nvPr/>
        </p:nvSpPr>
        <p:spPr>
          <a:xfrm>
            <a:off x="801287" y="3780712"/>
            <a:ext cx="2284433" cy="1732578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F09A899-9FE7-E535-F33B-50D3196E16DD}"/>
              </a:ext>
            </a:extLst>
          </p:cNvPr>
          <p:cNvSpPr txBox="1"/>
          <p:nvPr/>
        </p:nvSpPr>
        <p:spPr>
          <a:xfrm>
            <a:off x="1024020" y="3411380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b="1" dirty="0">
                <a:solidFill>
                  <a:srgbClr val="FF0000"/>
                </a:solidFill>
              </a:rPr>
              <a:t>버림</a:t>
            </a:r>
            <a:r>
              <a:rPr kumimoji="1" lang="en-US" altLang="ko-KR" b="1" dirty="0">
                <a:solidFill>
                  <a:srgbClr val="FF0000"/>
                </a:solidFill>
              </a:rPr>
              <a:t>(</a:t>
            </a:r>
            <a:r>
              <a:rPr kumimoji="1" lang="ko-KR" altLang="en-US" b="1" dirty="0">
                <a:solidFill>
                  <a:srgbClr val="FF0000"/>
                </a:solidFill>
              </a:rPr>
              <a:t>비트 </a:t>
            </a:r>
            <a:r>
              <a:rPr kumimoji="1" lang="en-US" altLang="ko-KR" b="1" dirty="0">
                <a:solidFill>
                  <a:srgbClr val="FF0000"/>
                </a:solidFill>
              </a:rPr>
              <a:t>Shift)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6A2C39E-E73D-5D08-5760-BA606469B34D}"/>
                  </a:ext>
                </a:extLst>
              </p:cNvPr>
              <p:cNvSpPr txBox="1"/>
              <p:nvPr/>
            </p:nvSpPr>
            <p:spPr>
              <a:xfrm>
                <a:off x="7042970" y="6043138"/>
                <a:ext cx="40336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ko-KR" altLang="en-US" dirty="0">
                    <a:solidFill>
                      <a:srgbClr val="FF0000"/>
                    </a:solidFill>
                  </a:rPr>
                  <a:t>가 </a:t>
                </a:r>
                <a:r>
                  <a:rPr kumimoji="1" lang="en-US" altLang="ko-KR" dirty="0">
                    <a:solidFill>
                      <a:srgbClr val="FF0000"/>
                    </a:solidFill>
                  </a:rPr>
                  <a:t>1</a:t>
                </a:r>
                <a:r>
                  <a:rPr kumimoji="1" lang="ko-KR" altLang="en-US" dirty="0">
                    <a:solidFill>
                      <a:srgbClr val="FF0000"/>
                    </a:solidFill>
                  </a:rPr>
                  <a:t>일 때만 </a:t>
                </a:r>
                <a14:m>
                  <m:oMath xmlns:m="http://schemas.openxmlformats.org/officeDocument/2006/math">
                    <m:r>
                      <a:rPr kumimoji="1" lang="en-US" altLang="ko-K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kumimoji="1" lang="en-US" altLang="ko-KR" dirty="0">
                    <a:solidFill>
                      <a:srgbClr val="FF0000"/>
                    </a:solidFill>
                  </a:rPr>
                  <a:t>-</a:t>
                </a:r>
                <a:r>
                  <a:rPr kumimoji="1" lang="en-US" altLang="ko-KR" dirty="0" err="1">
                    <a:solidFill>
                      <a:srgbClr val="FF0000"/>
                    </a:solidFill>
                  </a:rPr>
                  <a:t>th</a:t>
                </a:r>
                <a:r>
                  <a:rPr kumimoji="1" lang="en-US" altLang="ko-KR" dirty="0">
                    <a:solidFill>
                      <a:srgbClr val="FF0000"/>
                    </a:solidFill>
                  </a:rPr>
                  <a:t> partial</a:t>
                </a:r>
                <a:r>
                  <a:rPr kumimoji="1" lang="ko-KR" altLang="en-US" dirty="0">
                    <a:solidFill>
                      <a:srgbClr val="FF0000"/>
                    </a:solidFill>
                  </a:rPr>
                  <a:t> </a:t>
                </a:r>
                <a:r>
                  <a:rPr kumimoji="1" lang="en-US" altLang="ko-KR" dirty="0">
                    <a:solidFill>
                      <a:srgbClr val="FF0000"/>
                    </a:solidFill>
                  </a:rPr>
                  <a:t>product</a:t>
                </a:r>
                <a:r>
                  <a:rPr kumimoji="1" lang="ko-KR" altLang="en-US" dirty="0">
                    <a:solidFill>
                      <a:srgbClr val="FF0000"/>
                    </a:solidFill>
                  </a:rPr>
                  <a:t> 존재</a:t>
                </a:r>
                <a:endParaRPr kumimoji="1" lang="ko-Kore-KR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6A2C39E-E73D-5D08-5760-BA606469B3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2970" y="6043138"/>
                <a:ext cx="4033668" cy="369332"/>
              </a:xfrm>
              <a:prstGeom prst="rect">
                <a:avLst/>
              </a:prstGeom>
              <a:blipFill>
                <a:blip r:embed="rId4"/>
                <a:stretch>
                  <a:fillRect t="-6667" r="-313" b="-26667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05396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8ACEA2-3489-B5C8-619E-88F971351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Quantum Modular Multiplication</a:t>
            </a:r>
            <a:endParaRPr kumimoji="1" lang="ko-Kore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6AAE1E91-A13C-A4E0-1274-B3CC22664216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kumimoji="1" lang="en-US" altLang="ko-Kore-KR" dirty="0"/>
                  <a:t>Classic-Quantum Multiplication - </a:t>
                </a:r>
                <a:r>
                  <a:rPr kumimoji="1" lang="en-US" altLang="ko-KR" dirty="0"/>
                  <a:t>GF(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kumimoji="1" lang="en-US" altLang="ko-KR" dirty="0"/>
                  <a:t>)</a:t>
                </a:r>
                <a:endParaRPr kumimoji="1" lang="en-US" altLang="ko-Kore-KR" dirty="0"/>
              </a:p>
              <a:p>
                <a:pPr marL="0" indent="0">
                  <a:buNone/>
                </a:pPr>
                <a:r>
                  <a:rPr kumimoji="1" lang="en-US" altLang="ko-Kore-KR" dirty="0"/>
                  <a:t>- </a:t>
                </a:r>
                <a:r>
                  <a:rPr kumimoji="1" lang="en-US" altLang="ko-KR" dirty="0"/>
                  <a:t>Partial product setting + Modular addition:(QCLA)</a:t>
                </a:r>
                <a:r>
                  <a:rPr kumimoji="1" lang="ko-KR" altLang="en-US" dirty="0"/>
                  <a:t>사용</a:t>
                </a:r>
                <a:endParaRPr kumimoji="1" lang="en-US" altLang="ko-Kore-KR" dirty="0"/>
              </a:p>
              <a:p>
                <a:pPr marL="0" indent="0">
                  <a:buNone/>
                </a:pPr>
                <a:endParaRPr kumimoji="1" lang="en-US" altLang="ko-Kore-KR" dirty="0"/>
              </a:p>
            </p:txBody>
          </p:sp>
        </mc:Choice>
        <mc:Fallback xmlns="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6AAE1E91-A13C-A4E0-1274-B3CC2266421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1116" t="-2000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그림 5">
            <a:extLst>
              <a:ext uri="{FF2B5EF4-FFF2-40B4-BE49-F238E27FC236}">
                <a16:creationId xmlns:a16="http://schemas.microsoft.com/office/drawing/2014/main" id="{563C2898-698A-6E04-A26A-B9918D301B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498" y="2472870"/>
            <a:ext cx="11889003" cy="3940629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BA6EFF2E-F092-7BC1-A304-ADDD57E0FBC1}"/>
              </a:ext>
            </a:extLst>
          </p:cNvPr>
          <p:cNvSpPr/>
          <p:nvPr/>
        </p:nvSpPr>
        <p:spPr>
          <a:xfrm>
            <a:off x="827314" y="2449284"/>
            <a:ext cx="10682515" cy="115932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7D71769-C65C-7EAF-E743-36A22D1838C8}"/>
                  </a:ext>
                </a:extLst>
              </p:cNvPr>
              <p:cNvSpPr txBox="1"/>
              <p:nvPr/>
            </p:nvSpPr>
            <p:spPr>
              <a:xfrm>
                <a:off x="2764670" y="2079952"/>
                <a:ext cx="66626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ko-KR" altLang="en-US" dirty="0">
                    <a:solidFill>
                      <a:srgbClr val="FF0000"/>
                    </a:solidFill>
                  </a:rPr>
                  <a:t>가 </a:t>
                </a:r>
                <a:r>
                  <a:rPr kumimoji="1" lang="en-US" altLang="ko-KR" dirty="0">
                    <a:solidFill>
                      <a:srgbClr val="FF0000"/>
                    </a:solidFill>
                  </a:rPr>
                  <a:t>1</a:t>
                </a:r>
                <a:r>
                  <a:rPr kumimoji="1" lang="ko-KR" altLang="en-US" dirty="0">
                    <a:solidFill>
                      <a:srgbClr val="FF0000"/>
                    </a:solidFill>
                  </a:rPr>
                  <a:t>일 때만 </a:t>
                </a:r>
                <a14:m>
                  <m:oMath xmlns:m="http://schemas.openxmlformats.org/officeDocument/2006/math">
                    <m:r>
                      <a:rPr kumimoji="1" lang="en-US" altLang="ko-K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kumimoji="1" lang="en-US" altLang="ko-KR" dirty="0">
                    <a:solidFill>
                      <a:srgbClr val="FF0000"/>
                    </a:solidFill>
                  </a:rPr>
                  <a:t>-</a:t>
                </a:r>
                <a:r>
                  <a:rPr kumimoji="1" lang="en-US" altLang="ko-KR" dirty="0" err="1">
                    <a:solidFill>
                      <a:srgbClr val="FF0000"/>
                    </a:solidFill>
                  </a:rPr>
                  <a:t>th</a:t>
                </a:r>
                <a:r>
                  <a:rPr kumimoji="1" lang="en-US" altLang="ko-KR" dirty="0">
                    <a:solidFill>
                      <a:srgbClr val="FF0000"/>
                    </a:solidFill>
                  </a:rPr>
                  <a:t> partial</a:t>
                </a:r>
                <a:r>
                  <a:rPr kumimoji="1" lang="ko-KR" altLang="en-US" dirty="0">
                    <a:solidFill>
                      <a:srgbClr val="FF0000"/>
                    </a:solidFill>
                  </a:rPr>
                  <a:t> </a:t>
                </a:r>
                <a:r>
                  <a:rPr kumimoji="1" lang="en-US" altLang="ko-KR" dirty="0">
                    <a:solidFill>
                      <a:srgbClr val="FF0000"/>
                    </a:solidFill>
                  </a:rPr>
                  <a:t>product</a:t>
                </a:r>
                <a:r>
                  <a:rPr kumimoji="1" lang="ko-KR" altLang="en-US" dirty="0">
                    <a:solidFill>
                      <a:srgbClr val="FF0000"/>
                    </a:solidFill>
                  </a:rPr>
                  <a:t> 존재하므로 </a:t>
                </a:r>
                <a:r>
                  <a:rPr kumimoji="1" lang="en-US" altLang="ko-KR" dirty="0">
                    <a:solidFill>
                      <a:srgbClr val="FF0000"/>
                    </a:solidFill>
                  </a:rPr>
                  <a:t>1</a:t>
                </a:r>
                <a:r>
                  <a:rPr kumimoji="1" lang="ko-KR" altLang="en-US" dirty="0">
                    <a:solidFill>
                      <a:srgbClr val="FF0000"/>
                    </a:solidFill>
                  </a:rPr>
                  <a:t>일 때만 </a:t>
                </a:r>
                <a:r>
                  <a:rPr kumimoji="1" lang="en-US" altLang="ko-KR" dirty="0">
                    <a:solidFill>
                      <a:srgbClr val="FF0000"/>
                    </a:solidFill>
                  </a:rPr>
                  <a:t>Add </a:t>
                </a:r>
                <a:r>
                  <a:rPr kumimoji="1" lang="ko-KR" altLang="en-US" dirty="0">
                    <a:solidFill>
                      <a:srgbClr val="FF0000"/>
                    </a:solidFill>
                  </a:rPr>
                  <a:t>실행</a:t>
                </a:r>
                <a:endParaRPr kumimoji="1" lang="ko-Kore-KR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7D71769-C65C-7EAF-E743-36A22D1838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4670" y="2079952"/>
                <a:ext cx="6662658" cy="369332"/>
              </a:xfrm>
              <a:prstGeom prst="rect">
                <a:avLst/>
              </a:prstGeom>
              <a:blipFill>
                <a:blip r:embed="rId4"/>
                <a:stretch>
                  <a:fillRect t="-6667" b="-26667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56279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E522ED0-A7F2-6919-40CA-740D57AE4B7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4800" dirty="0">
                <a:solidFill>
                  <a:schemeClr val="tx1"/>
                </a:solidFill>
              </a:rPr>
              <a:t>Quantum</a:t>
            </a:r>
            <a:r>
              <a:rPr kumimoji="1" lang="en-US" altLang="ko-KR" sz="4800" dirty="0">
                <a:solidFill>
                  <a:schemeClr val="tx1"/>
                </a:solidFill>
              </a:rPr>
              <a:t>-Quantum</a:t>
            </a:r>
            <a:r>
              <a:rPr kumimoji="1" lang="en-US" altLang="ko-Kore-KR" sz="4800" dirty="0">
                <a:solidFill>
                  <a:schemeClr val="tx1"/>
                </a:solidFill>
              </a:rPr>
              <a:t> Multiplication</a:t>
            </a:r>
            <a:endParaRPr kumimoji="1" lang="ko-Kore-KR" altLang="en-US" sz="4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67570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7573FF-C476-10DB-68B3-8AC855BAB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Quantum Modular Multiplication</a:t>
            </a:r>
            <a:endParaRPr kumimoji="1" lang="ko-Kore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70F4FACD-33F6-D1B9-8358-F4944FF14A93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kumimoji="1" lang="en-US" altLang="ko-Kore-KR" dirty="0"/>
                  <a:t>Quantum-Quantum Multiplication - </a:t>
                </a:r>
                <a:r>
                  <a:rPr kumimoji="1" lang="en-US" altLang="ko-KR" dirty="0"/>
                  <a:t>GF(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kumimoji="1" lang="en-US" altLang="ko-KR" dirty="0"/>
                  <a:t>)</a:t>
                </a:r>
                <a:endParaRPr kumimoji="1" lang="en-US" altLang="ko-Kore-KR" dirty="0"/>
              </a:p>
              <a:p>
                <a:pPr lvl="1">
                  <a:buFontTx/>
                  <a:buChar char="-"/>
                </a:pPr>
                <a:r>
                  <a:rPr kumimoji="1" lang="en-US" altLang="ko-Kore-KR" dirty="0"/>
                  <a:t>n-bit</a:t>
                </a:r>
                <a:r>
                  <a:rPr kumimoji="1" lang="ko-KR" altLang="en-US" dirty="0"/>
                  <a:t> 의 </a:t>
                </a:r>
                <a:r>
                  <a:rPr kumimoji="1" lang="en-US" altLang="ko-KR" dirty="0"/>
                  <a:t>quantum value </a:t>
                </a:r>
                <a14:m>
                  <m:oMath xmlns:m="http://schemas.openxmlformats.org/officeDocument/2006/math"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kumimoji="1" lang="ko-KR" altLang="en-US" dirty="0"/>
                  <a:t>  와 </a:t>
                </a:r>
                <a:r>
                  <a:rPr kumimoji="1" lang="en-US" altLang="ko-KR" dirty="0"/>
                  <a:t>Quantum</a:t>
                </a:r>
                <a:r>
                  <a:rPr kumimoji="1" lang="en-US" altLang="ko-Kore-KR" dirty="0"/>
                  <a:t> value </a:t>
                </a:r>
                <a14:m>
                  <m:oMath xmlns:m="http://schemas.openxmlformats.org/officeDocument/2006/math">
                    <m:r>
                      <a:rPr kumimoji="1" lang="en-US" altLang="ko-Kore-KR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kumimoji="1" lang="ko-KR" altLang="en-US" dirty="0"/>
                  <a:t> 의 </a:t>
                </a:r>
                <a:r>
                  <a:rPr kumimoji="1" lang="ko-KR" altLang="en-US" dirty="0" err="1"/>
                  <a:t>모듈러</a:t>
                </a:r>
                <a:r>
                  <a:rPr kumimoji="1" lang="ko-KR" altLang="en-US" dirty="0"/>
                  <a:t> 곱셈 수행</a:t>
                </a:r>
                <a:endParaRPr kumimoji="1" lang="en-US" altLang="ko-KR" dirty="0"/>
              </a:p>
              <a:p>
                <a:pPr lvl="1">
                  <a:buFontTx/>
                  <a:buChar char="-"/>
                </a:pPr>
                <a:r>
                  <a:rPr kumimoji="1" lang="en-US" altLang="ko-KR" dirty="0"/>
                  <a:t>Qubit setting </a:t>
                </a:r>
                <a:r>
                  <a:rPr kumimoji="1" lang="ko-KR" altLang="en-US" dirty="0"/>
                  <a:t>단계</a:t>
                </a:r>
                <a:r>
                  <a:rPr kumimoji="1" lang="en-US" altLang="ko-KR" dirty="0"/>
                  <a:t>,</a:t>
                </a:r>
                <a:r>
                  <a:rPr kumimoji="1" lang="ko-KR" altLang="en-US" dirty="0"/>
                  <a:t> </a:t>
                </a:r>
                <a:r>
                  <a:rPr kumimoji="1" lang="en-US" altLang="ko-KR" dirty="0"/>
                  <a:t>Modular addition </a:t>
                </a:r>
                <a:r>
                  <a:rPr kumimoji="1" lang="ko-KR" altLang="en-US" dirty="0"/>
                  <a:t>단계</a:t>
                </a:r>
                <a:r>
                  <a:rPr kumimoji="1" lang="en-US" altLang="ko-KR" dirty="0"/>
                  <a:t>, Inverse setting </a:t>
                </a:r>
                <a:r>
                  <a:rPr kumimoji="1" lang="ko-KR" altLang="en-US" dirty="0"/>
                  <a:t>단계로 이루어짐</a:t>
                </a:r>
                <a:endParaRPr kumimoji="1" lang="en-US" altLang="ko-KR" dirty="0"/>
              </a:p>
              <a:p>
                <a:r>
                  <a:rPr kumimoji="1" lang="en-US" altLang="ko-KR" dirty="0"/>
                  <a:t>Partial product setting</a:t>
                </a:r>
              </a:p>
              <a:p>
                <a:pPr marL="0" indent="0">
                  <a:buNone/>
                </a:pPr>
                <a:endParaRPr kumimoji="1" lang="en-US" altLang="ko-KR" dirty="0"/>
              </a:p>
              <a:p>
                <a:pPr marL="0" indent="0">
                  <a:buNone/>
                </a:pPr>
                <a:endParaRPr kumimoji="1" lang="en-US" altLang="ko-KR" dirty="0"/>
              </a:p>
              <a:p>
                <a:pPr marL="0" indent="0">
                  <a:buNone/>
                </a:pPr>
                <a:endParaRPr kumimoji="1" lang="ko-Kore-KR" altLang="en-US" dirty="0"/>
              </a:p>
            </p:txBody>
          </p:sp>
        </mc:Choice>
        <mc:Fallback xmlns="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70F4FACD-33F6-D1B9-8358-F4944FF14A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893" t="-2000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AB143A30-F367-87FE-4A8B-A066BA05B9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598" y="3000342"/>
            <a:ext cx="8530773" cy="364991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91E3A12-E972-DA71-FCDB-25ED8F071DEC}"/>
              </a:ext>
            </a:extLst>
          </p:cNvPr>
          <p:cNvSpPr txBox="1"/>
          <p:nvPr/>
        </p:nvSpPr>
        <p:spPr>
          <a:xfrm>
            <a:off x="9430908" y="3827244"/>
            <a:ext cx="13997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600" dirty="0">
                <a:solidFill>
                  <a:srgbClr val="FF0000"/>
                </a:solidFill>
                <a:sym typeface="Wingdings" pitchFamily="2" charset="2"/>
              </a:rPr>
              <a:t> Setting C</a:t>
            </a:r>
            <a:r>
              <a:rPr kumimoji="1" lang="en-US" altLang="ko-KR" sz="1600" dirty="0">
                <a:solidFill>
                  <a:srgbClr val="FF0000"/>
                </a:solidFill>
                <a:sym typeface="Wingdings" pitchFamily="2" charset="2"/>
              </a:rPr>
              <a:t>1</a:t>
            </a:r>
            <a:endParaRPr kumimoji="1" lang="ko-Kore-KR" altLang="en-US" sz="1600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10C1FA9-999A-1B57-8C7F-1B5BD4F0AD02}"/>
              </a:ext>
            </a:extLst>
          </p:cNvPr>
          <p:cNvSpPr txBox="1"/>
          <p:nvPr/>
        </p:nvSpPr>
        <p:spPr>
          <a:xfrm>
            <a:off x="5001984" y="4162808"/>
            <a:ext cx="6928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400" dirty="0">
                <a:solidFill>
                  <a:srgbClr val="FF0000"/>
                </a:solidFill>
              </a:rPr>
              <a:t>Shift 1</a:t>
            </a:r>
            <a:endParaRPr kumimoji="1" lang="ko-Kore-KR" altLang="en-US" sz="1400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FDAF5B-D89D-CF37-F08B-7263C8DC1DDD}"/>
              </a:ext>
            </a:extLst>
          </p:cNvPr>
          <p:cNvSpPr txBox="1"/>
          <p:nvPr/>
        </p:nvSpPr>
        <p:spPr>
          <a:xfrm>
            <a:off x="4718834" y="4504352"/>
            <a:ext cx="6928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400" dirty="0">
                <a:solidFill>
                  <a:srgbClr val="FF0000"/>
                </a:solidFill>
              </a:rPr>
              <a:t>Shift 2</a:t>
            </a:r>
            <a:endParaRPr kumimoji="1" lang="ko-Kore-KR" altLang="en-US" sz="1400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33DEA36-F7D8-5E1A-D5A5-57B108B580F5}"/>
              </a:ext>
            </a:extLst>
          </p:cNvPr>
          <p:cNvSpPr txBox="1"/>
          <p:nvPr/>
        </p:nvSpPr>
        <p:spPr>
          <a:xfrm>
            <a:off x="4311516" y="4825297"/>
            <a:ext cx="6928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400" dirty="0">
                <a:solidFill>
                  <a:srgbClr val="FF0000"/>
                </a:solidFill>
              </a:rPr>
              <a:t>Shift 3</a:t>
            </a:r>
            <a:endParaRPr kumimoji="1" lang="ko-Kore-KR" altLang="en-US" sz="1400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C9C9ECD-2B8F-DD1E-3929-05D83F06C429}"/>
              </a:ext>
            </a:extLst>
          </p:cNvPr>
          <p:cNvSpPr txBox="1"/>
          <p:nvPr/>
        </p:nvSpPr>
        <p:spPr>
          <a:xfrm>
            <a:off x="3789920" y="5178152"/>
            <a:ext cx="6928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400" dirty="0">
                <a:solidFill>
                  <a:srgbClr val="FF0000"/>
                </a:solidFill>
              </a:rPr>
              <a:t>Shift 4</a:t>
            </a:r>
            <a:endParaRPr kumimoji="1" lang="ko-Kore-KR" altLang="en-US" sz="1400" dirty="0">
              <a:solidFill>
                <a:srgbClr val="FF0000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6EFCEAF-2D04-01A6-C325-851F25D7CDAA}"/>
              </a:ext>
            </a:extLst>
          </p:cNvPr>
          <p:cNvSpPr/>
          <p:nvPr/>
        </p:nvSpPr>
        <p:spPr>
          <a:xfrm>
            <a:off x="801287" y="3780712"/>
            <a:ext cx="2284433" cy="1732578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459098E-CCF2-3645-1270-89D4E2A6B459}"/>
              </a:ext>
            </a:extLst>
          </p:cNvPr>
          <p:cNvSpPr txBox="1"/>
          <p:nvPr/>
        </p:nvSpPr>
        <p:spPr>
          <a:xfrm>
            <a:off x="912507" y="3389078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b="1" dirty="0">
                <a:solidFill>
                  <a:srgbClr val="FF0000"/>
                </a:solidFill>
              </a:rPr>
              <a:t>버림</a:t>
            </a:r>
            <a:r>
              <a:rPr kumimoji="1" lang="en-US" altLang="ko-KR" b="1" dirty="0">
                <a:solidFill>
                  <a:srgbClr val="FF0000"/>
                </a:solidFill>
              </a:rPr>
              <a:t>(</a:t>
            </a:r>
            <a:r>
              <a:rPr kumimoji="1" lang="ko-KR" altLang="en-US" b="1" dirty="0">
                <a:solidFill>
                  <a:srgbClr val="FF0000"/>
                </a:solidFill>
              </a:rPr>
              <a:t>비트 </a:t>
            </a:r>
            <a:r>
              <a:rPr kumimoji="1" lang="en-US" altLang="ko-KR" b="1" dirty="0">
                <a:solidFill>
                  <a:srgbClr val="FF0000"/>
                </a:solidFill>
              </a:rPr>
              <a:t>Shift)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5567838"/>
      </p:ext>
    </p:extLst>
  </p:cSld>
  <p:clrMapOvr>
    <a:masterClrMapping/>
  </p:clrMapOvr>
</p:sld>
</file>

<file path=ppt/theme/theme1.xml><?xml version="1.0" encoding="utf-8"?>
<a:theme xmlns:a="http://schemas.openxmlformats.org/drawing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486</TotalTime>
  <Words>649</Words>
  <Application>Microsoft Macintosh PowerPoint</Application>
  <PresentationFormat>와이드스크린</PresentationFormat>
  <Paragraphs>120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20</vt:i4>
      </vt:variant>
    </vt:vector>
  </HeadingPairs>
  <TitlesOfParts>
    <vt:vector size="25" baseType="lpstr">
      <vt:lpstr>맑은 고딕</vt:lpstr>
      <vt:lpstr>Arial</vt:lpstr>
      <vt:lpstr>Cambria Math</vt:lpstr>
      <vt:lpstr>CryptoCraft 테마</vt:lpstr>
      <vt:lpstr>제목 테마</vt:lpstr>
      <vt:lpstr>Quantum Modular Multiplication 논문 리뷰 https://youtu.be/hmtkywnc-Xc</vt:lpstr>
      <vt:lpstr>Quantum Modular Multiplication</vt:lpstr>
      <vt:lpstr>Quantum Modular Multiplication</vt:lpstr>
      <vt:lpstr>PowerPoint 프레젠테이션</vt:lpstr>
      <vt:lpstr>PowerPoint 프레젠테이션</vt:lpstr>
      <vt:lpstr>Quantum Modular Multiplication</vt:lpstr>
      <vt:lpstr>Quantum Modular Multiplication</vt:lpstr>
      <vt:lpstr>PowerPoint 프레젠테이션</vt:lpstr>
      <vt:lpstr>Quantum Modular Multiplication</vt:lpstr>
      <vt:lpstr>Quantum Modular Multiplication</vt:lpstr>
      <vt:lpstr>Quantum Modular Multiplication</vt:lpstr>
      <vt:lpstr>PowerPoint 프레젠테이션</vt:lpstr>
      <vt:lpstr>PowerPoint 프레젠테이션</vt:lpstr>
      <vt:lpstr>Quantum Modular Multiplication</vt:lpstr>
      <vt:lpstr>Quantum Modular Multiplication</vt:lpstr>
      <vt:lpstr>PowerPoint 프레젠테이션</vt:lpstr>
      <vt:lpstr>Quantum Modular Multiplication</vt:lpstr>
      <vt:lpstr>Quantum Modular Multiplication</vt:lpstr>
      <vt:lpstr>Quantum Modular Multiplication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HD</dc:creator>
  <cp:lastModifiedBy>송경주</cp:lastModifiedBy>
  <cp:revision>90</cp:revision>
  <dcterms:created xsi:type="dcterms:W3CDTF">2019-03-05T04:29:07Z</dcterms:created>
  <dcterms:modified xsi:type="dcterms:W3CDTF">2022-06-12T17:58:50Z</dcterms:modified>
</cp:coreProperties>
</file>