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275" r:id="rId4"/>
    <p:sldId id="283" r:id="rId5"/>
    <p:sldId id="280" r:id="rId6"/>
    <p:sldId id="282" r:id="rId7"/>
    <p:sldId id="288" r:id="rId8"/>
    <p:sldId id="281" r:id="rId9"/>
    <p:sldId id="289" r:id="rId10"/>
    <p:sldId id="290" r:id="rId11"/>
    <p:sldId id="291" r:id="rId12"/>
    <p:sldId id="294" r:id="rId13"/>
    <p:sldId id="295" r:id="rId14"/>
    <p:sldId id="297" r:id="rId15"/>
    <p:sldId id="292" r:id="rId16"/>
    <p:sldId id="29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1" autoAdjust="0"/>
    <p:restoredTop sz="93902"/>
  </p:normalViewPr>
  <p:slideViewPr>
    <p:cSldViewPr snapToGrid="0">
      <p:cViewPr varScale="1">
        <p:scale>
          <a:sx n="127" d="100"/>
          <a:sy n="127" d="100"/>
        </p:scale>
        <p:origin x="12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2020. 12. 30.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2020. 12. 30.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63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800" dirty="0">
                <a:latin typeface="Georgia" panose="02040502050405020303" pitchFamily="18" charset="0"/>
              </a:rPr>
              <a:t>Deep Learning with Homomorphic Encryption</a:t>
            </a:r>
            <a:endParaRPr lang="ko-KR" altLang="en-US" sz="4800" dirty="0">
              <a:latin typeface="Georgia" panose="02040502050405020303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/ZFc5Be0dytI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ACC76-EAC2-7E4F-9952-1F36CE53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Encryption Handler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D8DDE2-CAFD-B84E-B967-FFDCD476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5" y="3572884"/>
            <a:ext cx="3289300" cy="254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857CFC-A0B3-CC4D-AA5E-3777BBA36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5" y="1152525"/>
            <a:ext cx="11203912" cy="179736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17AEA4-CBE1-8143-BEED-3F7BE728C138}"/>
              </a:ext>
            </a:extLst>
          </p:cNvPr>
          <p:cNvGrpSpPr/>
          <p:nvPr/>
        </p:nvGrpSpPr>
        <p:grpSpPr>
          <a:xfrm>
            <a:off x="5222347" y="2743261"/>
            <a:ext cx="6539899" cy="3261686"/>
            <a:chOff x="2833888" y="2822079"/>
            <a:chExt cx="5782636" cy="280134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DACE046-C5A3-4E43-9C7B-45990FEA7E1A}"/>
                </a:ext>
              </a:extLst>
            </p:cNvPr>
            <p:cNvGrpSpPr/>
            <p:nvPr/>
          </p:nvGrpSpPr>
          <p:grpSpPr>
            <a:xfrm>
              <a:off x="4263947" y="2822079"/>
              <a:ext cx="3019322" cy="2801348"/>
              <a:chOff x="1968527" y="2801350"/>
              <a:chExt cx="3019322" cy="2801897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3CB19E14-8FBD-C845-B251-03D214EA28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49313" r="82220"/>
              <a:stretch/>
            </p:blipFill>
            <p:spPr>
              <a:xfrm>
                <a:off x="1968527" y="2825948"/>
                <a:ext cx="1565299" cy="2649467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FBBFE92B-597F-8440-B5A4-6114FE8F09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81491" b="47984"/>
              <a:stretch/>
            </p:blipFill>
            <p:spPr>
              <a:xfrm>
                <a:off x="3422550" y="2801350"/>
                <a:ext cx="1565299" cy="2801897"/>
              </a:xfrm>
              <a:prstGeom prst="rect">
                <a:avLst/>
              </a:prstGeom>
            </p:spPr>
          </p:pic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C1FA672-A27B-E843-A0D9-B736613A61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2731" r="81491"/>
            <a:stretch/>
          </p:blipFill>
          <p:spPr>
            <a:xfrm>
              <a:off x="7051225" y="2949886"/>
              <a:ext cx="1565299" cy="254573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12587A2-BDC0-3945-91C3-A5D2FA123E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2220" b="49313"/>
            <a:stretch/>
          </p:blipFill>
          <p:spPr>
            <a:xfrm>
              <a:off x="2833888" y="2898279"/>
              <a:ext cx="1565299" cy="2648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604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38444-8209-3741-A808-937C2FDD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Encoding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9354D4-8C8D-B742-B1C2-4C8BD62562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dirty="0"/>
              <a:t>기존 </a:t>
            </a:r>
            <a:r>
              <a:rPr kumimoji="1" lang="en-US" altLang="ko-KR" sz="1800" dirty="0"/>
              <a:t>neural network</a:t>
            </a:r>
            <a:r>
              <a:rPr kumimoji="1" lang="ko-KR" altLang="en-US" sz="1800" dirty="0"/>
              <a:t>는 실수 사용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HE</a:t>
            </a:r>
            <a:r>
              <a:rPr kumimoji="1" lang="ko-KR" altLang="en-US" sz="1800" dirty="0"/>
              <a:t>는 다항식 연산 </a:t>
            </a:r>
            <a:br>
              <a:rPr kumimoji="1" lang="en-US" altLang="ko-KR" sz="1800" dirty="0"/>
            </a:br>
            <a:r>
              <a:rPr kumimoji="1" lang="en-US" altLang="ko-KR" sz="1800" dirty="0">
                <a:sym typeface="Wingdings" pitchFamily="2" charset="2"/>
              </a:rPr>
              <a:t></a:t>
            </a:r>
            <a:r>
              <a:rPr kumimoji="1" lang="ko-KR" altLang="en-US" sz="1800" dirty="0">
                <a:sym typeface="Wingdings" pitchFamily="2" charset="2"/>
              </a:rPr>
              <a:t> </a:t>
            </a:r>
            <a:r>
              <a:rPr kumimoji="1" lang="en-US" altLang="ko-KR" sz="1800" dirty="0">
                <a:sym typeface="Wingdings" pitchFamily="2" charset="2"/>
              </a:rPr>
              <a:t>encoding </a:t>
            </a:r>
            <a:r>
              <a:rPr kumimoji="1" lang="ko-KR" altLang="en-US" sz="1800" dirty="0">
                <a:sym typeface="Wingdings" pitchFamily="2" charset="2"/>
              </a:rPr>
              <a:t>통해 기존의 </a:t>
            </a:r>
            <a:r>
              <a:rPr kumimoji="1" lang="en-US" altLang="ko-KR" sz="1800" dirty="0">
                <a:sym typeface="Wingdings" pitchFamily="2" charset="2"/>
              </a:rPr>
              <a:t>NN</a:t>
            </a:r>
            <a:r>
              <a:rPr kumimoji="1" lang="ko-KR" altLang="en-US" sz="1800" dirty="0">
                <a:sym typeface="Wingdings" pitchFamily="2" charset="2"/>
              </a:rPr>
              <a:t> 수정 사용 필요</a:t>
            </a:r>
            <a:endParaRPr kumimoji="1" lang="en-US" altLang="ko-KR" sz="18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ym typeface="Wingdings" pitchFamily="2" charset="2"/>
              </a:rPr>
              <a:t>이 과정을 통해 </a:t>
            </a:r>
            <a:r>
              <a:rPr kumimoji="1" lang="en-US" altLang="ko-KR" sz="1800" dirty="0">
                <a:sym typeface="Wingdings" pitchFamily="2" charset="2"/>
              </a:rPr>
              <a:t>plain data</a:t>
            </a:r>
            <a:r>
              <a:rPr kumimoji="1" lang="ko-KR" altLang="en-US" sz="1800" dirty="0" err="1">
                <a:sym typeface="Wingdings" pitchFamily="2" charset="2"/>
              </a:rPr>
              <a:t>를</a:t>
            </a:r>
            <a:r>
              <a:rPr kumimoji="1" lang="ko-KR" altLang="en-US" sz="1800" dirty="0">
                <a:sym typeface="Wingdings" pitchFamily="2" charset="2"/>
              </a:rPr>
              <a:t> 다항식으로 변환</a:t>
            </a:r>
            <a:endParaRPr kumimoji="1" lang="en-US" altLang="ko-Kore-KR" sz="1800" dirty="0"/>
          </a:p>
          <a:p>
            <a:pPr>
              <a:lnSpc>
                <a:spcPct val="150000"/>
              </a:lnSpc>
            </a:pPr>
            <a:r>
              <a:rPr kumimoji="1" lang="en-US" altLang="ko-Kore-KR" sz="1800" dirty="0"/>
              <a:t>encryption </a:t>
            </a:r>
            <a:r>
              <a:rPr kumimoji="1" lang="ko-KR" altLang="en-US" sz="1800" dirty="0"/>
              <a:t>수행 전 </a:t>
            </a:r>
            <a:r>
              <a:rPr kumimoji="1" lang="en-US" altLang="ko-KR" sz="1800" dirty="0"/>
              <a:t>encoding</a:t>
            </a:r>
            <a:r>
              <a:rPr kumimoji="1" lang="ko-KR" altLang="en-US" sz="1800" dirty="0"/>
              <a:t> 수행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en-US" altLang="ko-KR" sz="1800" dirty="0"/>
              <a:t>bias </a:t>
            </a:r>
            <a:r>
              <a:rPr kumimoji="1" lang="ko-KR" altLang="en-US" sz="1800" dirty="0"/>
              <a:t>덧셈이나 </a:t>
            </a:r>
            <a:r>
              <a:rPr kumimoji="1" lang="en-US" altLang="ko-KR" sz="1800" dirty="0"/>
              <a:t>zero padding</a:t>
            </a:r>
            <a:r>
              <a:rPr kumimoji="1" lang="ko-KR" altLang="en-US" sz="1800" dirty="0"/>
              <a:t> 시 추가되는 </a:t>
            </a:r>
            <a:r>
              <a:rPr kumimoji="1" lang="en-US" altLang="ko-KR" sz="1800" dirty="0"/>
              <a:t>0 </a:t>
            </a:r>
            <a:r>
              <a:rPr kumimoji="1" lang="ko-KR" altLang="en-US" sz="1800" dirty="0"/>
              <a:t>등도 </a:t>
            </a:r>
            <a:r>
              <a:rPr kumimoji="1" lang="en-US" altLang="ko-KR" sz="1800" dirty="0"/>
              <a:t>encoding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800" dirty="0"/>
              <a:t>Library</a:t>
            </a:r>
            <a:r>
              <a:rPr kumimoji="1" lang="ko-KR" altLang="en-US" sz="1800" dirty="0"/>
              <a:t>에 구현되어 있음</a:t>
            </a:r>
            <a:endParaRPr kumimoji="1" lang="ko-Kore-KR" altLang="en-US" sz="18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7D78DE4-CBD3-9B45-AD37-94B16814DF3E}"/>
              </a:ext>
            </a:extLst>
          </p:cNvPr>
          <p:cNvGrpSpPr/>
          <p:nvPr/>
        </p:nvGrpSpPr>
        <p:grpSpPr>
          <a:xfrm>
            <a:off x="658376" y="4602442"/>
            <a:ext cx="7324063" cy="700488"/>
            <a:chOff x="2416837" y="3949178"/>
            <a:chExt cx="7324063" cy="70048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A2C2327-6A3A-BB4E-AB2F-C42C52DF6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6837" y="3949178"/>
              <a:ext cx="5067300" cy="254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5727EC5-8D5E-8A43-B869-0794D976B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1100" y="4459166"/>
              <a:ext cx="7289800" cy="190500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5D751DE2-0F93-1141-9D0B-1DD989CB02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4" t="80217" r="86949" b="10040"/>
          <a:stretch/>
        </p:blipFill>
        <p:spPr>
          <a:xfrm>
            <a:off x="8502390" y="4282533"/>
            <a:ext cx="2276176" cy="114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0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1C6D3-6754-7E49-A4D0-266C841D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operation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4EB2F-21E0-D543-A8C0-2DA8868C5CE8}"/>
              </a:ext>
            </a:extLst>
          </p:cNvPr>
          <p:cNvSpPr txBox="1"/>
          <p:nvPr/>
        </p:nvSpPr>
        <p:spPr>
          <a:xfrm>
            <a:off x="575467" y="4255231"/>
            <a:ext cx="6500497" cy="1287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dot product, sliding window</a:t>
            </a:r>
            <a:r>
              <a:rPr kumimoji="1" lang="ko-KR" altLang="en-US" dirty="0"/>
              <a:t> 등도 </a:t>
            </a:r>
            <a:r>
              <a:rPr kumimoji="1" lang="ko-KR" altLang="en-US" dirty="0" err="1"/>
              <a:t>인코딩되어</a:t>
            </a:r>
            <a:r>
              <a:rPr kumimoji="1" lang="ko-KR" altLang="en-US" dirty="0"/>
              <a:t> 구현되어 있음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암호화된</a:t>
            </a:r>
            <a:r>
              <a:rPr kumimoji="1" lang="ko-KR" altLang="en-US" dirty="0"/>
              <a:t> 상태로 </a:t>
            </a:r>
            <a:r>
              <a:rPr kumimoji="1" lang="ko-Kore-KR" altLang="en-US" dirty="0"/>
              <a:t>곱셈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덧셈 가능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연산은 </a:t>
            </a:r>
            <a:r>
              <a:rPr kumimoji="1" lang="en-US" altLang="ko-KR" dirty="0"/>
              <a:t>evaluator</a:t>
            </a:r>
            <a:r>
              <a:rPr kumimoji="1" lang="ko-KR" altLang="en-US" dirty="0"/>
              <a:t>통해 수행</a:t>
            </a:r>
            <a:endParaRPr kumimoji="1"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D3BF80-0794-3341-B764-EFAE67887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19" y="1276140"/>
            <a:ext cx="6576791" cy="2672861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8866C033-DC99-2645-88FE-23AF0C739571}"/>
              </a:ext>
            </a:extLst>
          </p:cNvPr>
          <p:cNvSpPr/>
          <p:nvPr/>
        </p:nvSpPr>
        <p:spPr>
          <a:xfrm>
            <a:off x="1356528" y="3054700"/>
            <a:ext cx="5632182" cy="489330"/>
          </a:xfrm>
          <a:prstGeom prst="frame">
            <a:avLst>
              <a:gd name="adj1" fmla="val 8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1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5B43E-2314-044D-AE5C-C1DC14BE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Re-encrypt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boot strapping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E39D7C-BF5A-964F-8015-870376530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079500"/>
            <a:ext cx="6438900" cy="469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77F727-887B-8844-927E-0DDD09A8CB4E}"/>
              </a:ext>
            </a:extLst>
          </p:cNvPr>
          <p:cNvSpPr txBox="1"/>
          <p:nvPr/>
        </p:nvSpPr>
        <p:spPr>
          <a:xfrm>
            <a:off x="4575412" y="1394984"/>
            <a:ext cx="7204668" cy="2631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연산을 계속 수행할 경우 </a:t>
            </a:r>
            <a:r>
              <a:rPr kumimoji="1" lang="en-US" altLang="ko-KR" sz="1600" dirty="0"/>
              <a:t>noise</a:t>
            </a:r>
            <a:r>
              <a:rPr kumimoji="1" lang="ko-KR" altLang="en-US" sz="1600" dirty="0"/>
              <a:t>가 너무 커져서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noise budget</a:t>
            </a:r>
            <a:r>
              <a:rPr kumimoji="1" lang="ko-KR" altLang="en-US" sz="1600" dirty="0"/>
              <a:t>이 </a:t>
            </a:r>
            <a:r>
              <a:rPr kumimoji="1" lang="en-US" altLang="ko-KR" sz="1600" dirty="0"/>
              <a:t>0</a:t>
            </a:r>
            <a:r>
              <a:rPr kumimoji="1" lang="ko-KR" altLang="en-US" sz="1600" dirty="0"/>
              <a:t>이 될 경우</a:t>
            </a:r>
            <a:br>
              <a:rPr kumimoji="1" lang="en-US" altLang="ko-KR" sz="1600" dirty="0"/>
            </a:br>
            <a:r>
              <a:rPr kumimoji="1" lang="en-US" altLang="ko-KR" sz="1600" dirty="0"/>
              <a:t>noise </a:t>
            </a:r>
            <a:r>
              <a:rPr kumimoji="1" lang="ko-KR" altLang="en-US" sz="1600" dirty="0"/>
              <a:t>비트가 메시지 비트 부분으로 넘어감</a:t>
            </a:r>
            <a:br>
              <a:rPr kumimoji="1" lang="en-US" altLang="ko-KR" sz="1600" dirty="0"/>
            </a:b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ko-KR" altLang="en-US" sz="1600" dirty="0" err="1">
                <a:sym typeface="Wingdings" pitchFamily="2" charset="2"/>
              </a:rPr>
              <a:t>복호화</a:t>
            </a:r>
            <a:r>
              <a:rPr kumimoji="1" lang="ko-KR" altLang="en-US" sz="1600" dirty="0">
                <a:sym typeface="Wingdings" pitchFamily="2" charset="2"/>
              </a:rPr>
              <a:t> 불가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메시지 훼손</a:t>
            </a:r>
            <a:endParaRPr kumimoji="1" lang="en-US" altLang="ko-KR" sz="1600" dirty="0"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ym typeface="Wingdings" pitchFamily="2" charset="2"/>
              </a:rPr>
              <a:t>연산 횟수에 제한이 생김</a:t>
            </a:r>
            <a:endParaRPr kumimoji="1" lang="en-US" altLang="ko-KR" sz="1600" dirty="0"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>
                <a:sym typeface="Wingdings" pitchFamily="2" charset="2"/>
              </a:rPr>
              <a:t>따라서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ko-KR" altLang="en-US" sz="1600" dirty="0" err="1">
                <a:sym typeface="Wingdings" pitchFamily="2" charset="2"/>
              </a:rPr>
              <a:t>복호화하여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noise </a:t>
            </a:r>
            <a:r>
              <a:rPr kumimoji="1" lang="ko-KR" altLang="en-US" sz="1600" dirty="0">
                <a:sym typeface="Wingdings" pitchFamily="2" charset="2"/>
              </a:rPr>
              <a:t>감소 후 다시 암호화하는 과정이 필요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 bootstrapping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Fully Homomorphic Encryption</a:t>
            </a:r>
            <a:r>
              <a:rPr kumimoji="1" lang="ko-KR" altLang="en-US" sz="1600" dirty="0">
                <a:sym typeface="Wingdings" pitchFamily="2" charset="2"/>
              </a:rPr>
              <a:t> 가능</a:t>
            </a:r>
            <a:endParaRPr kumimoji="1" lang="en-US" altLang="ko-KR" sz="1600" dirty="0"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ym typeface="Wingdings" pitchFamily="2" charset="2"/>
              </a:rPr>
              <a:t>여기서의 </a:t>
            </a:r>
            <a:r>
              <a:rPr kumimoji="1" lang="ko-KR" altLang="en-US" sz="1600" dirty="0" err="1">
                <a:sym typeface="Wingdings" pitchFamily="2" charset="2"/>
              </a:rPr>
              <a:t>복호화에는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evaluation key </a:t>
            </a:r>
            <a:r>
              <a:rPr kumimoji="1" lang="ko-KR" altLang="en-US" sz="1600" dirty="0">
                <a:sym typeface="Wingdings" pitchFamily="2" charset="2"/>
              </a:rPr>
              <a:t>사용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4917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5B43E-2314-044D-AE5C-C1DC14BE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Re-encrypt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boot strapping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6FA907-FF63-0E4A-B546-08725ED6B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187169"/>
            <a:ext cx="5653576" cy="45504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0FB6B6-7D81-DA48-96CC-F0D95B68F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400" y="1375936"/>
            <a:ext cx="3898900" cy="18415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D1339AC-ACB8-F04F-8C9D-7B50867D8DD4}"/>
              </a:ext>
            </a:extLst>
          </p:cNvPr>
          <p:cNvCxnSpPr>
            <a:cxnSpLocks/>
          </p:cNvCxnSpPr>
          <p:nvPr/>
        </p:nvCxnSpPr>
        <p:spPr>
          <a:xfrm flipV="1">
            <a:off x="3506875" y="1547446"/>
            <a:ext cx="2924070" cy="156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0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764FA-2A12-0448-AC0D-24FEDF81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Prediction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28D24-CE24-FA4F-8965-66C0AFB59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dirty="0"/>
              <a:t>server</a:t>
            </a:r>
            <a:r>
              <a:rPr kumimoji="1" lang="ko-KR" altLang="en-US" sz="1800" dirty="0"/>
              <a:t>는 마지막 </a:t>
            </a:r>
            <a:r>
              <a:rPr kumimoji="1" lang="en-US" altLang="ko-KR" sz="1800" dirty="0" err="1"/>
              <a:t>softmax</a:t>
            </a:r>
            <a:r>
              <a:rPr kumimoji="1" lang="en-US" altLang="ko-KR" sz="1800" dirty="0"/>
              <a:t> activation </a:t>
            </a:r>
            <a:r>
              <a:rPr kumimoji="1" lang="ko-KR" altLang="en-US" sz="1800" dirty="0"/>
              <a:t>적용하지 않은 상태로 반환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en-US" altLang="ko-Kore-KR" sz="1800" dirty="0"/>
              <a:t>client</a:t>
            </a:r>
            <a:r>
              <a:rPr kumimoji="1" lang="ko-Kore-KR" altLang="en-US" sz="1800" dirty="0"/>
              <a:t>에서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prediction / decryption</a:t>
            </a:r>
            <a:r>
              <a:rPr kumimoji="1" lang="ko-KR" altLang="en-US" sz="1800" dirty="0"/>
              <a:t> 수행</a:t>
            </a:r>
            <a:br>
              <a:rPr kumimoji="1" lang="en-US" altLang="ko-KR" sz="1800" dirty="0"/>
            </a:br>
            <a:r>
              <a:rPr kumimoji="1" lang="en-US" altLang="ko-KR" sz="1800" dirty="0">
                <a:sym typeface="Wingdings" pitchFamily="2" charset="2"/>
              </a:rPr>
              <a:t></a:t>
            </a:r>
            <a:r>
              <a:rPr kumimoji="1" lang="ko-KR" altLang="en-US" sz="1800" dirty="0">
                <a:sym typeface="Wingdings" pitchFamily="2" charset="2"/>
              </a:rPr>
              <a:t> </a:t>
            </a:r>
            <a:r>
              <a:rPr kumimoji="1" lang="en-US" altLang="ko-KR" sz="1800" dirty="0">
                <a:sym typeface="Wingdings" pitchFamily="2" charset="2"/>
              </a:rPr>
              <a:t>result</a:t>
            </a:r>
            <a:r>
              <a:rPr kumimoji="1" lang="ko-KR" altLang="en-US" sz="1800" dirty="0">
                <a:sym typeface="Wingdings" pitchFamily="2" charset="2"/>
              </a:rPr>
              <a:t> 보호</a:t>
            </a:r>
            <a:r>
              <a:rPr kumimoji="1" lang="en-US" altLang="ko-KR" sz="1800" dirty="0">
                <a:sym typeface="Wingdings" pitchFamily="2" charset="2"/>
              </a:rPr>
              <a:t>/ data </a:t>
            </a:r>
            <a:r>
              <a:rPr kumimoji="1" lang="ko-KR" altLang="en-US" sz="1800" dirty="0">
                <a:sym typeface="Wingdings" pitchFamily="2" charset="2"/>
              </a:rPr>
              <a:t>보호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endParaRPr kumimoji="1" lang="ko-Kore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F3909D-5E5D-0A4F-853B-A626FA8CC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397"/>
          <a:stretch/>
        </p:blipFill>
        <p:spPr>
          <a:xfrm>
            <a:off x="675752" y="2714381"/>
            <a:ext cx="5334000" cy="5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87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15C900F-ACEE-C447-A33B-9A205532C45B}"/>
              </a:ext>
            </a:extLst>
          </p:cNvPr>
          <p:cNvGrpSpPr/>
          <p:nvPr/>
        </p:nvGrpSpPr>
        <p:grpSpPr>
          <a:xfrm>
            <a:off x="2316790" y="2203178"/>
            <a:ext cx="7558419" cy="2451644"/>
            <a:chOff x="2139914" y="2120365"/>
            <a:chExt cx="7558419" cy="245164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EBB19E0-A551-D642-97CB-E405C03E15C0}"/>
                </a:ext>
              </a:extLst>
            </p:cNvPr>
            <p:cNvSpPr/>
            <p:nvPr/>
          </p:nvSpPr>
          <p:spPr>
            <a:xfrm>
              <a:off x="4205879" y="2341267"/>
              <a:ext cx="3426488" cy="15876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ko-Kore-KR" altLang="en-US" b="1" dirty="0">
                  <a:solidFill>
                    <a:srgbClr val="C00000"/>
                  </a:solidFill>
                </a:rPr>
                <a:t>감사합니다</a:t>
              </a:r>
              <a:endParaRPr kumimoji="1" lang="en-US" altLang="ko-KR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ko-KR" altLang="en-US" b="1" dirty="0">
                  <a:solidFill>
                    <a:srgbClr val="C00000"/>
                  </a:solidFill>
                </a:rPr>
                <a:t>새해 복 많이 받으세요</a:t>
              </a:r>
              <a:r>
                <a:rPr kumimoji="1" lang="en-US" altLang="ko-KR" b="1" dirty="0">
                  <a:solidFill>
                    <a:srgbClr val="C00000"/>
                  </a:solidFill>
                </a:rPr>
                <a:t>..</a:t>
              </a:r>
              <a:endParaRPr kumimoji="1" lang="ko-Kore-KR" altLang="en-US" b="1" dirty="0">
                <a:solidFill>
                  <a:srgbClr val="C00000"/>
                </a:solidFill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44E7A7E-0AC3-B241-9626-699FBC917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9914" y="2120366"/>
              <a:ext cx="1869378" cy="245164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1AFE417-9662-5C43-9CC5-AC694AF5B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28955" y="2120365"/>
              <a:ext cx="1869378" cy="2451643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4802307-25C9-CA42-AEE9-ADED1261F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87" y="990601"/>
            <a:ext cx="1319682" cy="13196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F1F787-A402-CF44-87BA-56AC1A4D1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301" y="1389184"/>
            <a:ext cx="1148862" cy="114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Homomorphic Encryption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ko-KR" dirty="0"/>
              <a:t>Deep learning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 privacy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ko-Kore-KR" dirty="0"/>
              <a:t>DL with HE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723638-9DD9-224C-AC15-FDC23C85532B}"/>
              </a:ext>
            </a:extLst>
          </p:cNvPr>
          <p:cNvSpPr/>
          <p:nvPr/>
        </p:nvSpPr>
        <p:spPr>
          <a:xfrm>
            <a:off x="3567165" y="3858567"/>
            <a:ext cx="7747279" cy="1989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Homomorphic Encryption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87FD28-A87D-7343-84CA-87AFD86B4939}"/>
                  </a:ext>
                </a:extLst>
              </p:cNvPr>
              <p:cNvSpPr txBox="1"/>
              <p:nvPr/>
            </p:nvSpPr>
            <p:spPr>
              <a:xfrm>
                <a:off x="766769" y="3331343"/>
                <a:ext cx="3338286" cy="8916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ko-Kore-KR" b="0" i="1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b="0" i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ore-KR" i="1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sz="200" i="1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87FD28-A87D-7343-84CA-87AFD86B4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9" y="3331343"/>
                <a:ext cx="3338286" cy="891654"/>
              </a:xfrm>
              <a:prstGeom prst="rect">
                <a:avLst/>
              </a:prstGeom>
              <a:blipFill>
                <a:blip r:embed="rId2"/>
                <a:stretch>
                  <a:fillRect l="-379" r="-3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B06DD07-343D-814B-AC51-586D3BF3D533}"/>
              </a:ext>
            </a:extLst>
          </p:cNvPr>
          <p:cNvSpPr txBox="1"/>
          <p:nvPr/>
        </p:nvSpPr>
        <p:spPr>
          <a:xfrm>
            <a:off x="4424597" y="3193868"/>
            <a:ext cx="7000634" cy="1570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평문을</a:t>
            </a:r>
            <a:r>
              <a:rPr kumimoji="1" lang="ko-KR" altLang="en-US" sz="1600" dirty="0"/>
              <a:t> 연산하여 암호화 한 것과 </a:t>
            </a:r>
            <a:r>
              <a:rPr kumimoji="1" lang="ko-KR" altLang="en-US" sz="1600" dirty="0" err="1"/>
              <a:t>평문을</a:t>
            </a:r>
            <a:r>
              <a:rPr kumimoji="1" lang="ko-KR" altLang="en-US" sz="1600" dirty="0"/>
              <a:t> 암호화 하여 연산한 결과가 동일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비밀 데이터인 </a:t>
            </a:r>
            <a:r>
              <a:rPr kumimoji="1" lang="en-US" altLang="ko-KR" sz="1600" dirty="0"/>
              <a:t>a, b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노출하지 않으면서 암호화 한 상태로 연산 가능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LWE(Learning with Error), RLWE, CRT(</a:t>
            </a:r>
            <a:r>
              <a:rPr kumimoji="1" lang="ko-KR" altLang="en-US" sz="1600" dirty="0"/>
              <a:t>중국인의 나머지 정리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등에 기반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0139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Homomorphic Encryption</a:t>
            </a:r>
            <a:endParaRPr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4A46292-D570-834A-BA00-23075A6BCD54}"/>
              </a:ext>
            </a:extLst>
          </p:cNvPr>
          <p:cNvSpPr/>
          <p:nvPr/>
        </p:nvSpPr>
        <p:spPr>
          <a:xfrm>
            <a:off x="3674607" y="2391181"/>
            <a:ext cx="3451200" cy="692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Somewhat Homomorphic Encryption</a:t>
            </a:r>
            <a:endParaRPr kumimoji="1" lang="ko-Kore-KR" altLang="en-US" sz="1400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8BB0745-201C-7849-9C49-4437E2F91B16}"/>
              </a:ext>
            </a:extLst>
          </p:cNvPr>
          <p:cNvSpPr/>
          <p:nvPr/>
        </p:nvSpPr>
        <p:spPr>
          <a:xfrm>
            <a:off x="7720799" y="2391181"/>
            <a:ext cx="2837431" cy="692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Fully Homomorphic Encryption</a:t>
            </a:r>
            <a:endParaRPr kumimoji="1" lang="ko-Kore-KR" altLang="en-US" sz="1400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D938E0C-3CA4-174E-8014-B6B8635A5EF4}"/>
              </a:ext>
            </a:extLst>
          </p:cNvPr>
          <p:cNvSpPr/>
          <p:nvPr/>
        </p:nvSpPr>
        <p:spPr>
          <a:xfrm>
            <a:off x="411920" y="2391181"/>
            <a:ext cx="2837431" cy="6926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Partial Homomorphic Encryption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2EAF8C-CDD5-F342-9487-9110F22C7A6A}"/>
              </a:ext>
            </a:extLst>
          </p:cNvPr>
          <p:cNvSpPr txBox="1"/>
          <p:nvPr/>
        </p:nvSpPr>
        <p:spPr>
          <a:xfrm>
            <a:off x="326013" y="3334525"/>
            <a:ext cx="2675732" cy="375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덧셈 </a:t>
            </a:r>
            <a:r>
              <a:rPr kumimoji="1" lang="en-US" altLang="ko-KR" sz="1400" dirty="0"/>
              <a:t>or </a:t>
            </a:r>
            <a:r>
              <a:rPr kumimoji="1" lang="ko-KR" altLang="en-US" sz="1400" dirty="0"/>
              <a:t>곱셈 중 하나만 지원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A75A38-C7C3-4345-B94B-2EFDD7ABD248}"/>
              </a:ext>
            </a:extLst>
          </p:cNvPr>
          <p:cNvSpPr txBox="1"/>
          <p:nvPr/>
        </p:nvSpPr>
        <p:spPr>
          <a:xfrm>
            <a:off x="3599244" y="3322947"/>
            <a:ext cx="3793026" cy="1667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덧셈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곱셈 모두 지원</a:t>
            </a:r>
            <a:endParaRPr kumimoji="1"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제한된 연산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차수 낮은 다항식</a:t>
            </a:r>
            <a:r>
              <a:rPr kumimoji="1" lang="en-US" altLang="ko-KR" sz="1400" dirty="0"/>
              <a:t>)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암호문에 추가되는 </a:t>
            </a:r>
            <a:r>
              <a:rPr kumimoji="1" lang="en-US" altLang="ko-KR" sz="1400" dirty="0">
                <a:sym typeface="Wingdings" pitchFamily="2" charset="2"/>
              </a:rPr>
              <a:t>noise</a:t>
            </a:r>
            <a:r>
              <a:rPr kumimoji="1" lang="ko-KR" altLang="en-US" sz="1400" dirty="0">
                <a:sym typeface="Wingdings" pitchFamily="2" charset="2"/>
              </a:rPr>
              <a:t>들이</a:t>
            </a:r>
            <a:br>
              <a:rPr kumimoji="1" lang="en-US" altLang="ko-KR" sz="1400" dirty="0">
                <a:sym typeface="Wingdings" pitchFamily="2" charset="2"/>
              </a:rPr>
            </a:br>
            <a:r>
              <a:rPr kumimoji="1" lang="ko-KR" altLang="en-US" sz="1400" dirty="0">
                <a:sym typeface="Wingdings" pitchFamily="2" charset="2"/>
              </a:rPr>
              <a:t>     연산을 반복하여 너무 커질 경우</a:t>
            </a:r>
            <a:br>
              <a:rPr kumimoji="1" lang="en-US" altLang="ko-KR" sz="1400" dirty="0">
                <a:sym typeface="Wingdings" pitchFamily="2" charset="2"/>
              </a:rPr>
            </a:br>
            <a:r>
              <a:rPr kumimoji="1" lang="ko-KR" altLang="en-US" sz="1400" dirty="0">
                <a:sym typeface="Wingdings" pitchFamily="2" charset="2"/>
              </a:rPr>
              <a:t>     메시지 훼손되므로 연산에 제한이 있음</a:t>
            </a:r>
            <a:endParaRPr kumimoji="1"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32282-FED9-8040-B306-BA5ED37CBC70}"/>
              </a:ext>
            </a:extLst>
          </p:cNvPr>
          <p:cNvSpPr txBox="1"/>
          <p:nvPr/>
        </p:nvSpPr>
        <p:spPr>
          <a:xfrm>
            <a:off x="7642195" y="3311371"/>
            <a:ext cx="4358886" cy="1344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덧셈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곱셈 모두 지원</a:t>
            </a:r>
            <a:endParaRPr kumimoji="1"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boot strapping</a:t>
            </a:r>
            <a:r>
              <a:rPr kumimoji="1" lang="ko-KR" altLang="en-US" sz="1400" dirty="0"/>
              <a:t> 통해 제한 없이 계속 연산 가능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암호화된 </a:t>
            </a:r>
            <a:r>
              <a:rPr kumimoji="1" lang="ko-KR" altLang="en-US" sz="1400" dirty="0" err="1">
                <a:sym typeface="Wingdings" pitchFamily="2" charset="2"/>
              </a:rPr>
              <a:t>비밀키를</a:t>
            </a:r>
            <a:r>
              <a:rPr kumimoji="1" lang="ko-KR" altLang="en-US" sz="1400" dirty="0">
                <a:sym typeface="Wingdings" pitchFamily="2" charset="2"/>
              </a:rPr>
              <a:t> 통해 암호문을 </a:t>
            </a:r>
            <a:r>
              <a:rPr kumimoji="1" lang="ko-KR" altLang="en-US" sz="1400" dirty="0" err="1">
                <a:sym typeface="Wingdings" pitchFamily="2" charset="2"/>
              </a:rPr>
              <a:t>복호화하여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br>
              <a:rPr kumimoji="1" lang="en-US" altLang="ko-KR" sz="1400" dirty="0">
                <a:sym typeface="Wingdings" pitchFamily="2" charset="2"/>
              </a:rPr>
            </a:br>
            <a:r>
              <a:rPr kumimoji="1" lang="ko-KR" altLang="en-US" sz="1400" dirty="0">
                <a:sym typeface="Wingdings" pitchFamily="2" charset="2"/>
              </a:rPr>
              <a:t>     해당 암호문의 </a:t>
            </a:r>
            <a:r>
              <a:rPr kumimoji="1" lang="en-US" altLang="ko-KR" sz="1400" dirty="0">
                <a:sym typeface="Wingdings" pitchFamily="2" charset="2"/>
              </a:rPr>
              <a:t>noise</a:t>
            </a:r>
            <a:r>
              <a:rPr kumimoji="1" lang="ko-KR" altLang="en-US" sz="1400" dirty="0" err="1">
                <a:sym typeface="Wingdings" pitchFamily="2" charset="2"/>
              </a:rPr>
              <a:t>를</a:t>
            </a:r>
            <a:r>
              <a:rPr kumimoji="1" lang="ko-KR" altLang="en-US" sz="1400" dirty="0">
                <a:sym typeface="Wingdings" pitchFamily="2" charset="2"/>
              </a:rPr>
              <a:t> 없앤 후 </a:t>
            </a:r>
            <a:r>
              <a:rPr kumimoji="1" lang="ko-KR" altLang="en-US" sz="1400" dirty="0" err="1">
                <a:sym typeface="Wingdings" pitchFamily="2" charset="2"/>
              </a:rPr>
              <a:t>재암호화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B489A-5602-3D43-A1AC-DB45B90A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DL privacy problem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F2F32C-E33A-1348-8B5E-2DCBB9625B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7902" y="2184942"/>
            <a:ext cx="4037532" cy="152714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ko-KR" altLang="en-US" sz="1600" dirty="0" err="1"/>
              <a:t>딥러닝을</a:t>
            </a:r>
            <a:r>
              <a:rPr kumimoji="1" lang="ko-KR" altLang="en-US" sz="1600" dirty="0"/>
              <a:t> 위해 많은 데이터가 필요</a:t>
            </a:r>
            <a:endParaRPr kumimoji="1"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ko-KR" altLang="en-US" sz="1600" dirty="0"/>
              <a:t>데이터 수집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 저장 및 분석 과정에서 </a:t>
            </a:r>
            <a:br>
              <a:rPr kumimoji="1" lang="en-US" altLang="ko-KR" sz="1600" dirty="0"/>
            </a:br>
            <a:r>
              <a:rPr kumimoji="1" lang="ko-KR" altLang="en-US" sz="1600" dirty="0"/>
              <a:t>개인 정보 노출의 위험 존재</a:t>
            </a:r>
            <a:endParaRPr kumimoji="1"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B98C43-92ED-EC49-8665-78BD4A7EC9BA}"/>
              </a:ext>
            </a:extLst>
          </p:cNvPr>
          <p:cNvSpPr/>
          <p:nvPr/>
        </p:nvSpPr>
        <p:spPr>
          <a:xfrm>
            <a:off x="3214266" y="4274692"/>
            <a:ext cx="544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Deep Learning</a:t>
            </a:r>
            <a:r>
              <a:rPr lang="ko-KR" altLang="en-US" b="1" dirty="0"/>
              <a:t>에 </a:t>
            </a:r>
            <a:r>
              <a:rPr lang="en-US" altLang="ko-KR" b="1" dirty="0"/>
              <a:t>Homomorphic Encryption</a:t>
            </a:r>
            <a:r>
              <a:rPr lang="ko-KR" altLang="en-US" b="1" dirty="0"/>
              <a:t> 적용</a:t>
            </a:r>
            <a:endParaRPr lang="ko-Kore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9D2547-DC2D-6A47-8E33-E77A67364EA2}"/>
              </a:ext>
            </a:extLst>
          </p:cNvPr>
          <p:cNvSpPr/>
          <p:nvPr/>
        </p:nvSpPr>
        <p:spPr>
          <a:xfrm>
            <a:off x="3214266" y="1707766"/>
            <a:ext cx="684803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Data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916002D-302F-5C44-AF46-5B2960F8CDC8}"/>
              </a:ext>
            </a:extLst>
          </p:cNvPr>
          <p:cNvGrpSpPr/>
          <p:nvPr/>
        </p:nvGrpSpPr>
        <p:grpSpPr>
          <a:xfrm>
            <a:off x="6532247" y="1574765"/>
            <a:ext cx="3619656" cy="3983977"/>
            <a:chOff x="6870700" y="1574765"/>
            <a:chExt cx="3619656" cy="3983977"/>
          </a:xfrm>
        </p:grpSpPr>
        <p:sp>
          <p:nvSpPr>
            <p:cNvPr id="7" name="텍스트 개체 틀 2">
              <a:extLst>
                <a:ext uri="{FF2B5EF4-FFF2-40B4-BE49-F238E27FC236}">
                  <a16:creationId xmlns:a16="http://schemas.microsoft.com/office/drawing/2014/main" id="{ACAEB903-3E7A-234E-A945-99804DC58843}"/>
                </a:ext>
              </a:extLst>
            </p:cNvPr>
            <p:cNvSpPr txBox="1">
              <a:spLocks/>
            </p:cNvSpPr>
            <p:nvPr/>
          </p:nvSpPr>
          <p:spPr>
            <a:xfrm>
              <a:off x="6870700" y="2306004"/>
              <a:ext cx="3619656" cy="32527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kumimoji="1" lang="ko-Kore-KR" altLang="en-US" sz="1600" dirty="0"/>
                <a:t>클라우드</a:t>
              </a:r>
              <a:r>
                <a:rPr kumimoji="1" lang="ko-KR" altLang="en-US" sz="1600" dirty="0"/>
                <a:t> 서버에 모델 배포 시</a:t>
              </a:r>
              <a:br>
                <a:rPr kumimoji="1" lang="en-US" altLang="ko-Kore-KR" sz="1600" dirty="0"/>
              </a:br>
              <a:r>
                <a:rPr kumimoji="1" lang="ko-KR" altLang="en-US" sz="1600" dirty="0"/>
                <a:t>비인가 된 사용자가 모델을 사용 </a:t>
              </a:r>
              <a:endParaRPr kumimoji="1" lang="en-US" altLang="ko-KR" sz="1600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099403A-5845-704E-957D-B17E8EB510EF}"/>
                </a:ext>
              </a:extLst>
            </p:cNvPr>
            <p:cNvGrpSpPr/>
            <p:nvPr/>
          </p:nvGrpSpPr>
          <p:grpSpPr>
            <a:xfrm>
              <a:off x="6870700" y="1574765"/>
              <a:ext cx="3619656" cy="1968688"/>
              <a:chOff x="6870700" y="1574765"/>
              <a:chExt cx="3619656" cy="196868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53B811A-2F16-CF4E-9BE7-AB81960DC5DE}"/>
                  </a:ext>
                </a:extLst>
              </p:cNvPr>
              <p:cNvSpPr/>
              <p:nvPr/>
            </p:nvSpPr>
            <p:spPr>
              <a:xfrm>
                <a:off x="8248359" y="1707766"/>
                <a:ext cx="864339" cy="456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ko-KR" b="1" dirty="0"/>
                  <a:t>Model</a:t>
                </a:r>
              </a:p>
            </p:txBody>
          </p:sp>
          <p:sp>
            <p:nvSpPr>
              <p:cNvPr id="10" name="모서리가 둥근 직사각형 9">
                <a:extLst>
                  <a:ext uri="{FF2B5EF4-FFF2-40B4-BE49-F238E27FC236}">
                    <a16:creationId xmlns:a16="http://schemas.microsoft.com/office/drawing/2014/main" id="{83602FFE-C18D-9C4A-937B-09B12D4B0EFE}"/>
                  </a:ext>
                </a:extLst>
              </p:cNvPr>
              <p:cNvSpPr/>
              <p:nvPr/>
            </p:nvSpPr>
            <p:spPr>
              <a:xfrm>
                <a:off x="6870700" y="1574765"/>
                <a:ext cx="3619656" cy="196868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3994139-EC62-9840-B249-DBD839D35536}"/>
              </a:ext>
            </a:extLst>
          </p:cNvPr>
          <p:cNvSpPr/>
          <p:nvPr/>
        </p:nvSpPr>
        <p:spPr>
          <a:xfrm>
            <a:off x="1746840" y="1574765"/>
            <a:ext cx="3619656" cy="19686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위로 굽은 화살표[B] 14">
            <a:extLst>
              <a:ext uri="{FF2B5EF4-FFF2-40B4-BE49-F238E27FC236}">
                <a16:creationId xmlns:a16="http://schemas.microsoft.com/office/drawing/2014/main" id="{4B4B7713-F994-1E44-A6AA-5CC5E39901F6}"/>
              </a:ext>
            </a:extLst>
          </p:cNvPr>
          <p:cNvSpPr/>
          <p:nvPr/>
        </p:nvSpPr>
        <p:spPr>
          <a:xfrm rot="10800000">
            <a:off x="5788058" y="2543233"/>
            <a:ext cx="744189" cy="1373264"/>
          </a:xfrm>
          <a:prstGeom prst="bent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L 도형 16">
            <a:extLst>
              <a:ext uri="{FF2B5EF4-FFF2-40B4-BE49-F238E27FC236}">
                <a16:creationId xmlns:a16="http://schemas.microsoft.com/office/drawing/2014/main" id="{9ABE1333-9956-344A-8BF9-2AF843C5B49D}"/>
              </a:ext>
            </a:extLst>
          </p:cNvPr>
          <p:cNvSpPr/>
          <p:nvPr/>
        </p:nvSpPr>
        <p:spPr>
          <a:xfrm rot="10800000">
            <a:off x="5362810" y="2543233"/>
            <a:ext cx="703338" cy="707010"/>
          </a:xfrm>
          <a:prstGeom prst="corner">
            <a:avLst>
              <a:gd name="adj1" fmla="val 25875"/>
              <a:gd name="adj2" fmla="val 19173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95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20668-4557-0140-92B9-E80BF240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Deep learning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 privacy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87BA2-DF5E-4B4B-B3C1-45D7936326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11368160" cy="50577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ore-KR" sz="1800" dirty="0"/>
              <a:t>data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동형 암호화</a:t>
            </a:r>
            <a:endParaRPr kumimoji="1" lang="en-US" altLang="ko-KR" sz="1800" dirty="0"/>
          </a:p>
          <a:p>
            <a:pPr marL="914400" lvl="2" indent="0">
              <a:lnSpc>
                <a:spcPct val="150000"/>
              </a:lnSpc>
              <a:buNone/>
            </a:pPr>
            <a:r>
              <a:rPr kumimoji="1" lang="ko-KR" altLang="en-US" sz="1600" dirty="0"/>
              <a:t>다음 슬라이드</a:t>
            </a:r>
            <a:r>
              <a:rPr kumimoji="1" lang="en-US" altLang="ko-KR" sz="1600" dirty="0"/>
              <a:t>..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800" dirty="0"/>
              <a:t>다자간 계산</a:t>
            </a:r>
            <a:endParaRPr kumimoji="1" lang="en-US" altLang="ko-KR" sz="1800" dirty="0"/>
          </a:p>
          <a:p>
            <a:pPr marL="914400" lvl="2" indent="0">
              <a:lnSpc>
                <a:spcPct val="150000"/>
              </a:lnSpc>
              <a:buNone/>
            </a:pPr>
            <a:r>
              <a:rPr kumimoji="1" lang="ko-KR" altLang="en-US" sz="1600" dirty="0"/>
              <a:t>중앙 서버가 학습에 참여하는 여러 </a:t>
            </a:r>
            <a:r>
              <a:rPr kumimoji="1" lang="en-US" altLang="ko-KR" sz="1600" dirty="0"/>
              <a:t>client</a:t>
            </a:r>
            <a:r>
              <a:rPr kumimoji="1" lang="ko-KR" altLang="en-US" sz="1600" dirty="0"/>
              <a:t>에게 </a:t>
            </a:r>
            <a:r>
              <a:rPr kumimoji="1" lang="en-US" altLang="ko-KR" sz="1600" dirty="0"/>
              <a:t>model</a:t>
            </a:r>
            <a:r>
              <a:rPr kumimoji="1" lang="ko-KR" altLang="en-US" sz="1600" dirty="0"/>
              <a:t>을 나눠주고 각자 </a:t>
            </a:r>
            <a:r>
              <a:rPr kumimoji="1" lang="en-US" altLang="ko-KR" sz="1600" dirty="0"/>
              <a:t>local</a:t>
            </a:r>
            <a:r>
              <a:rPr kumimoji="1" lang="ko-KR" altLang="en-US" sz="1600" dirty="0"/>
              <a:t>에서 자신의 데이터로 계산하여 서버로 전송</a:t>
            </a:r>
            <a:endParaRPr kumimoji="1" lang="en-US" altLang="ko-KR" sz="1600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ko-Kore-KR" sz="1800" dirty="0"/>
              <a:t>data</a:t>
            </a:r>
            <a:r>
              <a:rPr kumimoji="1" lang="ko-KR" altLang="en-US" sz="1800" dirty="0"/>
              <a:t> 암호화 </a:t>
            </a:r>
            <a:r>
              <a:rPr kumimoji="1" lang="en-US" altLang="ko-KR" sz="1800" dirty="0"/>
              <a:t>+</a:t>
            </a:r>
            <a:r>
              <a:rPr kumimoji="1" lang="ko-KR" altLang="en-US" sz="1800" dirty="0"/>
              <a:t> 서버가 </a:t>
            </a:r>
            <a:r>
              <a:rPr kumimoji="1" lang="en-US" altLang="ko-Kore-KR" sz="1800" dirty="0"/>
              <a:t>layer </a:t>
            </a:r>
            <a:r>
              <a:rPr kumimoji="1" lang="ko-KR" altLang="en-US" sz="1800" dirty="0"/>
              <a:t>단위 계산</a:t>
            </a:r>
            <a:endParaRPr kumimoji="1" lang="en-US" altLang="ko-KR" sz="1800" dirty="0"/>
          </a:p>
          <a:p>
            <a:pPr marL="914400" lvl="2" indent="0">
              <a:lnSpc>
                <a:spcPct val="150000"/>
              </a:lnSpc>
              <a:buNone/>
            </a:pPr>
            <a:r>
              <a:rPr kumimoji="1" lang="en-US" altLang="ko-KR" sz="1600" dirty="0"/>
              <a:t>data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암호화하여 서버로 전송</a:t>
            </a:r>
            <a:endParaRPr kumimoji="1" lang="en-US" altLang="ko-KR" sz="1600" dirty="0"/>
          </a:p>
          <a:p>
            <a:pPr marL="914400" lvl="2" indent="0">
              <a:lnSpc>
                <a:spcPct val="150000"/>
              </a:lnSpc>
              <a:buNone/>
            </a:pPr>
            <a:r>
              <a:rPr kumimoji="1" lang="ko-KR" altLang="en-US" sz="1600" dirty="0"/>
              <a:t>서버는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layer</a:t>
            </a:r>
            <a:r>
              <a:rPr kumimoji="1" lang="ko-KR" altLang="en-US" sz="1600" dirty="0"/>
              <a:t>씩 연산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가중치와 데이터간의 연산만 수행 후 </a:t>
            </a:r>
            <a:r>
              <a:rPr kumimoji="1" lang="en-US" altLang="ko-KR" sz="1600" dirty="0">
                <a:sym typeface="Wingdings" pitchFamily="2" charset="2"/>
              </a:rPr>
              <a:t>client</a:t>
            </a:r>
            <a:r>
              <a:rPr kumimoji="1" lang="ko-KR" altLang="en-US" sz="1600" dirty="0">
                <a:sym typeface="Wingdings" pitchFamily="2" charset="2"/>
              </a:rPr>
              <a:t>에 반환</a:t>
            </a:r>
            <a:endParaRPr kumimoji="1" lang="en-US" altLang="ko-KR" sz="1600" dirty="0">
              <a:sym typeface="Wingdings" pitchFamily="2" charset="2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kumimoji="1" lang="en-US" altLang="ko-KR" sz="1600" dirty="0">
                <a:sym typeface="Wingdings" pitchFamily="2" charset="2"/>
              </a:rPr>
              <a:t>client</a:t>
            </a:r>
            <a:r>
              <a:rPr kumimoji="1" lang="ko-KR" altLang="en-US" sz="1600" dirty="0">
                <a:sym typeface="Wingdings" pitchFamily="2" charset="2"/>
              </a:rPr>
              <a:t>가 서버로부터 받은 값을 </a:t>
            </a:r>
            <a:r>
              <a:rPr kumimoji="1" lang="ko-KR" altLang="en-US" sz="1600" dirty="0" err="1">
                <a:sym typeface="Wingdings" pitchFamily="2" charset="2"/>
              </a:rPr>
              <a:t>복호화하여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activation function</a:t>
            </a:r>
            <a:r>
              <a:rPr kumimoji="1" lang="ko-KR" altLang="en-US" sz="1600" dirty="0">
                <a:sym typeface="Wingdings" pitchFamily="2" charset="2"/>
              </a:rPr>
              <a:t> 적용</a:t>
            </a:r>
            <a:endParaRPr kumimoji="1" lang="en-US" altLang="ko-KR" sz="1600" dirty="0">
              <a:sym typeface="Wingdings" pitchFamily="2" charset="2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kumimoji="1" lang="ko-KR" altLang="en-US" sz="1600" dirty="0">
                <a:sym typeface="Wingdings" pitchFamily="2" charset="2"/>
              </a:rPr>
              <a:t>해당 값을 다시 서버에 다음 </a:t>
            </a:r>
            <a:r>
              <a:rPr kumimoji="1" lang="en-US" altLang="ko-KR" sz="1600" dirty="0">
                <a:sym typeface="Wingdings" pitchFamily="2" charset="2"/>
              </a:rPr>
              <a:t>layer</a:t>
            </a:r>
            <a:r>
              <a:rPr kumimoji="1" lang="ko-KR" altLang="en-US" sz="1600" dirty="0">
                <a:sym typeface="Wingdings" pitchFamily="2" charset="2"/>
              </a:rPr>
              <a:t>의 입력 데이터로 제공</a:t>
            </a:r>
            <a:endParaRPr kumimoji="1" lang="en-US" altLang="ko-KR" sz="1600" dirty="0">
              <a:sym typeface="Wingdings" pitchFamily="2" charset="2"/>
            </a:endParaRPr>
          </a:p>
          <a:p>
            <a:pPr marL="914400" lvl="2" indent="0">
              <a:buNone/>
            </a:pPr>
            <a:endParaRPr kumimoji="1" lang="ko-Kore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802268-DAEB-F64B-923A-C16D6E0ABB33}"/>
              </a:ext>
            </a:extLst>
          </p:cNvPr>
          <p:cNvSpPr txBox="1"/>
          <p:nvPr/>
        </p:nvSpPr>
        <p:spPr>
          <a:xfrm>
            <a:off x="411164" y="5596744"/>
            <a:ext cx="8847294" cy="69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400" dirty="0"/>
              <a:t>*</a:t>
            </a:r>
            <a:r>
              <a:rPr kumimoji="1" lang="en-US" altLang="ko-Kore-KR" sz="1400" dirty="0"/>
              <a:t>activation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function</a:t>
            </a:r>
            <a:r>
              <a:rPr kumimoji="1" lang="ko-KR" altLang="en-US" sz="1400" dirty="0"/>
              <a:t>은 암호화 된 상태의 데이터 간의 연산이 필요하여 </a:t>
            </a:r>
            <a:r>
              <a:rPr kumimoji="1" lang="en-US" altLang="ko-KR" sz="1400" dirty="0"/>
              <a:t>3</a:t>
            </a:r>
            <a:r>
              <a:rPr kumimoji="1" lang="ko-KR" altLang="en-US" sz="1400" dirty="0"/>
              <a:t>번의 경우에서는 서버에서 연산 불가능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ko-KR" altLang="en-US" sz="1400" dirty="0"/>
              <a:t> 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ko-KR" altLang="en-US" sz="1400" dirty="0" err="1"/>
              <a:t>복호화하여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평문</a:t>
            </a:r>
            <a:r>
              <a:rPr kumimoji="1" lang="ko-KR" altLang="en-US" sz="1400" dirty="0"/>
              <a:t> 상태로 연산해야 함 </a:t>
            </a:r>
            <a:r>
              <a:rPr kumimoji="1" lang="en-US" altLang="ko-KR" sz="1400" dirty="0"/>
              <a:t>(1</a:t>
            </a:r>
            <a:r>
              <a:rPr kumimoji="1" lang="ko-KR" altLang="en-US" sz="1400" dirty="0"/>
              <a:t>번의 경우 </a:t>
            </a:r>
            <a:r>
              <a:rPr kumimoji="1" lang="ko-KR" altLang="en-US" sz="1400" dirty="0" err="1"/>
              <a:t>복호화</a:t>
            </a:r>
            <a:r>
              <a:rPr kumimoji="1" lang="ko-KR" altLang="en-US" sz="1400" dirty="0"/>
              <a:t> 과정 없이 가능</a:t>
            </a:r>
            <a:r>
              <a:rPr kumimoji="1" lang="en-US" altLang="ko-KR" sz="1400" dirty="0"/>
              <a:t>)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4660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46A55888-7F2A-464B-A38B-49946E318136}"/>
              </a:ext>
            </a:extLst>
          </p:cNvPr>
          <p:cNvCxnSpPr>
            <a:cxnSpLocks/>
          </p:cNvCxnSpPr>
          <p:nvPr/>
        </p:nvCxnSpPr>
        <p:spPr>
          <a:xfrm>
            <a:off x="4336514" y="2777031"/>
            <a:ext cx="26665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724C2F4-F47F-044B-8480-A9570D05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DL with HE Scenario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2F85D-889E-1A4E-88EC-779B24445602}"/>
              </a:ext>
            </a:extLst>
          </p:cNvPr>
          <p:cNvSpPr txBox="1"/>
          <p:nvPr/>
        </p:nvSpPr>
        <p:spPr>
          <a:xfrm>
            <a:off x="9748002" y="2578105"/>
            <a:ext cx="158248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ko-Kore-KR" dirty="0"/>
              <a:t>trained model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4D4BD-0646-DC4D-A8BD-21005D5A9175}"/>
              </a:ext>
            </a:extLst>
          </p:cNvPr>
          <p:cNvSpPr txBox="1"/>
          <p:nvPr/>
        </p:nvSpPr>
        <p:spPr>
          <a:xfrm>
            <a:off x="1011580" y="2573841"/>
            <a:ext cx="136119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input data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5FA34A-DA79-614D-BC63-D95E52B44411}"/>
              </a:ext>
            </a:extLst>
          </p:cNvPr>
          <p:cNvSpPr txBox="1"/>
          <p:nvPr/>
        </p:nvSpPr>
        <p:spPr>
          <a:xfrm>
            <a:off x="9693313" y="152426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Server</a:t>
            </a:r>
            <a:endParaRPr kumimoji="1" lang="ko-Kore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9F4E27-1903-E64C-8E7A-C0D79E7215D8}"/>
              </a:ext>
            </a:extLst>
          </p:cNvPr>
          <p:cNvSpPr txBox="1"/>
          <p:nvPr/>
        </p:nvSpPr>
        <p:spPr>
          <a:xfrm>
            <a:off x="1029539" y="4564156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ko-KR" altLang="en-US" sz="1600" dirty="0"/>
              <a:t>암호화 된 연산 결과에 </a:t>
            </a:r>
            <a:br>
              <a:rPr kumimoji="1" lang="en-US" altLang="ko-KR" sz="1600" dirty="0"/>
            </a:br>
            <a:r>
              <a:rPr kumimoji="1" lang="en-US" altLang="ko-KR" sz="1600" dirty="0" err="1"/>
              <a:t>softmax</a:t>
            </a:r>
            <a:r>
              <a:rPr kumimoji="1" lang="en-US" altLang="ko-KR" sz="1600" dirty="0"/>
              <a:t> activation </a:t>
            </a:r>
            <a:r>
              <a:rPr kumimoji="1" lang="ko-KR" altLang="en-US" sz="1600" dirty="0"/>
              <a:t>적용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1600" dirty="0"/>
              <a:t>prediction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8167D2-5139-5F43-93E4-BE2F49949DFF}"/>
              </a:ext>
            </a:extLst>
          </p:cNvPr>
          <p:cNvSpPr txBox="1"/>
          <p:nvPr/>
        </p:nvSpPr>
        <p:spPr>
          <a:xfrm>
            <a:off x="849210" y="4145736"/>
            <a:ext cx="3365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data owner</a:t>
            </a:r>
            <a:r>
              <a:rPr kumimoji="1" lang="ko-KR" altLang="en-US" sz="1200" dirty="0"/>
              <a:t>만 </a:t>
            </a:r>
            <a:r>
              <a:rPr kumimoji="1" lang="en-US" altLang="ko-KR" sz="1200" dirty="0"/>
              <a:t>private key</a:t>
            </a:r>
            <a:r>
              <a:rPr kumimoji="1" lang="ko-KR" altLang="en-US" sz="1200" dirty="0"/>
              <a:t> 소유</a:t>
            </a:r>
            <a:r>
              <a:rPr kumimoji="1" lang="en-US" altLang="ko-KR" sz="1200" dirty="0"/>
              <a:t>, </a:t>
            </a:r>
            <a:r>
              <a:rPr kumimoji="1" lang="ko-KR" altLang="en-US" sz="1200" dirty="0"/>
              <a:t>나머지는 공유</a:t>
            </a:r>
            <a:endParaRPr kumimoji="1" lang="ko-Kore-KR" altLang="en-US" sz="1200" dirty="0"/>
          </a:p>
        </p:txBody>
      </p: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00C68CA6-9E7F-064A-81EC-D9B8E57B13E7}"/>
              </a:ext>
            </a:extLst>
          </p:cNvPr>
          <p:cNvCxnSpPr>
            <a:cxnSpLocks/>
            <a:stCxn id="82" idx="2"/>
            <a:endCxn id="77" idx="0"/>
          </p:cNvCxnSpPr>
          <p:nvPr/>
        </p:nvCxnSpPr>
        <p:spPr>
          <a:xfrm rot="5400000">
            <a:off x="6001748" y="1954179"/>
            <a:ext cx="301186" cy="6537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그림 67">
            <a:extLst>
              <a:ext uri="{FF2B5EF4-FFF2-40B4-BE49-F238E27FC236}">
                <a16:creationId xmlns:a16="http://schemas.microsoft.com/office/drawing/2014/main" id="{FD509E98-CF26-E849-988E-14D73A4BC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44" y="1396305"/>
            <a:ext cx="1022391" cy="1022391"/>
          </a:xfrm>
          <a:prstGeom prst="rect">
            <a:avLst/>
          </a:prstGeom>
        </p:spPr>
      </p:pic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2E101F82-CADA-A346-B02F-BE22C010B514}"/>
              </a:ext>
            </a:extLst>
          </p:cNvPr>
          <p:cNvSpPr/>
          <p:nvPr/>
        </p:nvSpPr>
        <p:spPr>
          <a:xfrm>
            <a:off x="796049" y="1907501"/>
            <a:ext cx="3540465" cy="36773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C3019AD3-A08C-B943-91D5-53775B86C844}"/>
              </a:ext>
            </a:extLst>
          </p:cNvPr>
          <p:cNvSpPr/>
          <p:nvPr/>
        </p:nvSpPr>
        <p:spPr>
          <a:xfrm>
            <a:off x="7003016" y="1907501"/>
            <a:ext cx="4591846" cy="36773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 descr="텍스트, 표지판, 벡터그래픽이(가) 표시된 사진&#10;&#10;자동 생성된 설명">
            <a:extLst>
              <a:ext uri="{FF2B5EF4-FFF2-40B4-BE49-F238E27FC236}">
                <a16:creationId xmlns:a16="http://schemas.microsoft.com/office/drawing/2014/main" id="{6B243BF8-E2E7-5742-A00A-1280F05BC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108" y="1350878"/>
            <a:ext cx="1068058" cy="106781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F2D6161-7275-DF4C-8D80-5F4934437530}"/>
              </a:ext>
            </a:extLst>
          </p:cNvPr>
          <p:cNvSpPr txBox="1"/>
          <p:nvPr/>
        </p:nvSpPr>
        <p:spPr>
          <a:xfrm>
            <a:off x="1011580" y="3722177"/>
            <a:ext cx="2755932" cy="369332"/>
          </a:xfrm>
          <a:prstGeom prst="rect">
            <a:avLst/>
          </a:prstGeom>
          <a:solidFill>
            <a:schemeClr val="accent4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key (public, private, eval)</a:t>
            </a:r>
            <a:endParaRPr kumimoji="1" lang="ko-Kore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0B496D-9F21-2342-AE0E-FAB9DEDE852C}"/>
              </a:ext>
            </a:extLst>
          </p:cNvPr>
          <p:cNvSpPr txBox="1"/>
          <p:nvPr/>
        </p:nvSpPr>
        <p:spPr>
          <a:xfrm>
            <a:off x="1011580" y="3148009"/>
            <a:ext cx="2390399" cy="369332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Encryption parameter</a:t>
            </a:r>
            <a:endParaRPr kumimoji="1" lang="ko-Kore-KR" altLang="en-US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63A5280-33E7-9D43-B89B-F6D9B7D6BCE8}"/>
              </a:ext>
            </a:extLst>
          </p:cNvPr>
          <p:cNvGrpSpPr/>
          <p:nvPr/>
        </p:nvGrpSpPr>
        <p:grpSpPr>
          <a:xfrm>
            <a:off x="4777577" y="2326055"/>
            <a:ext cx="1701643" cy="751927"/>
            <a:chOff x="4508713" y="3097661"/>
            <a:chExt cx="1701643" cy="751927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C9398AD-0989-A649-9A77-9CB0FF291707}"/>
                </a:ext>
              </a:extLst>
            </p:cNvPr>
            <p:cNvSpPr txBox="1"/>
            <p:nvPr/>
          </p:nvSpPr>
          <p:spPr>
            <a:xfrm>
              <a:off x="4902838" y="3203257"/>
              <a:ext cx="1307518" cy="64633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Encrypted</a:t>
              </a:r>
            </a:p>
            <a:p>
              <a:pPr algn="ctr"/>
              <a:r>
                <a:rPr kumimoji="1" lang="en-US" altLang="ko-Kore-KR" dirty="0"/>
                <a:t>data</a:t>
              </a:r>
              <a:endParaRPr kumimoji="1" lang="ko-Kore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FBB7308-B5B9-F040-B97E-B966663B5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8713" y="3097661"/>
              <a:ext cx="633507" cy="633365"/>
            </a:xfrm>
            <a:prstGeom prst="rect">
              <a:avLst/>
            </a:prstGeom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E8EB44E-58F1-4C47-B858-B5EA20EC2201}"/>
              </a:ext>
            </a:extLst>
          </p:cNvPr>
          <p:cNvSpPr txBox="1"/>
          <p:nvPr/>
        </p:nvSpPr>
        <p:spPr>
          <a:xfrm>
            <a:off x="8949518" y="3148009"/>
            <a:ext cx="2390399" cy="369332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Encryption parameter</a:t>
            </a:r>
            <a:endParaRPr kumimoji="1" lang="ko-Kore-KR" altLang="en-US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6BC6206-C716-D24E-B3B0-6BBC6B8426D1}"/>
              </a:ext>
            </a:extLst>
          </p:cNvPr>
          <p:cNvGrpSpPr/>
          <p:nvPr/>
        </p:nvGrpSpPr>
        <p:grpSpPr>
          <a:xfrm>
            <a:off x="4359205" y="1684537"/>
            <a:ext cx="1543626" cy="445928"/>
            <a:chOff x="5508651" y="2361846"/>
            <a:chExt cx="1543626" cy="44592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B620ADE-45CC-5C4C-8CEB-26F74CB02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508651" y="2361846"/>
              <a:ext cx="440896" cy="440896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E851AC2-B5F4-914B-990C-FC0B26AB5D34}"/>
                </a:ext>
              </a:extLst>
            </p:cNvPr>
            <p:cNvSpPr txBox="1"/>
            <p:nvPr/>
          </p:nvSpPr>
          <p:spPr>
            <a:xfrm>
              <a:off x="5590018" y="2469220"/>
              <a:ext cx="1462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dirty="0"/>
                <a:t>public key</a:t>
              </a:r>
              <a:endParaRPr kumimoji="1" lang="ko-Kore-KR" altLang="en-US" sz="16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3769E9A-2A04-5547-A1E9-89E3C4515A5D}"/>
              </a:ext>
            </a:extLst>
          </p:cNvPr>
          <p:cNvSpPr txBox="1"/>
          <p:nvPr/>
        </p:nvSpPr>
        <p:spPr>
          <a:xfrm>
            <a:off x="5748090" y="1791911"/>
            <a:ext cx="1462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Enc params</a:t>
            </a:r>
            <a:endParaRPr kumimoji="1" lang="ko-Kore-KR" altLang="en-US" sz="1600" dirty="0"/>
          </a:p>
        </p:txBody>
      </p:sp>
      <p:cxnSp>
        <p:nvCxnSpPr>
          <p:cNvPr id="85" name="구부러진 연결선[U] 84">
            <a:extLst>
              <a:ext uri="{FF2B5EF4-FFF2-40B4-BE49-F238E27FC236}">
                <a16:creationId xmlns:a16="http://schemas.microsoft.com/office/drawing/2014/main" id="{748A3F0C-0945-9746-87EF-A66F0E738B6E}"/>
              </a:ext>
            </a:extLst>
          </p:cNvPr>
          <p:cNvCxnSpPr>
            <a:cxnSpLocks/>
            <a:stCxn id="80" idx="2"/>
            <a:endCxn id="77" idx="0"/>
          </p:cNvCxnSpPr>
          <p:nvPr/>
        </p:nvCxnSpPr>
        <p:spPr>
          <a:xfrm rot="16200000" flipH="1">
            <a:off x="5347988" y="1954178"/>
            <a:ext cx="301186" cy="6537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87299D1-9CDA-4B46-8D03-9DF86D0F448D}"/>
              </a:ext>
            </a:extLst>
          </p:cNvPr>
          <p:cNvSpPr txBox="1"/>
          <p:nvPr/>
        </p:nvSpPr>
        <p:spPr>
          <a:xfrm>
            <a:off x="1270822" y="152426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Client</a:t>
            </a:r>
            <a:endParaRPr kumimoji="1" lang="ko-Kore-KR" altLang="en-US" b="1" dirty="0"/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139013F-5A11-5D49-9058-5148B693C21B}"/>
              </a:ext>
            </a:extLst>
          </p:cNvPr>
          <p:cNvCxnSpPr>
            <a:cxnSpLocks/>
          </p:cNvCxnSpPr>
          <p:nvPr/>
        </p:nvCxnSpPr>
        <p:spPr>
          <a:xfrm flipH="1">
            <a:off x="4336514" y="4450794"/>
            <a:ext cx="26665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AA9B025-9A4B-F94A-A824-6A884E433EA5}"/>
              </a:ext>
            </a:extLst>
          </p:cNvPr>
          <p:cNvGrpSpPr/>
          <p:nvPr/>
        </p:nvGrpSpPr>
        <p:grpSpPr>
          <a:xfrm>
            <a:off x="4732802" y="3981808"/>
            <a:ext cx="1752038" cy="763038"/>
            <a:chOff x="4458318" y="3086550"/>
            <a:chExt cx="1752038" cy="76303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79707ED-6AE2-DE4D-A126-176B92DFFBE9}"/>
                </a:ext>
              </a:extLst>
            </p:cNvPr>
            <p:cNvSpPr txBox="1"/>
            <p:nvPr/>
          </p:nvSpPr>
          <p:spPr>
            <a:xfrm>
              <a:off x="4902837" y="3203257"/>
              <a:ext cx="1307519" cy="64633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Encrypted</a:t>
              </a:r>
            </a:p>
            <a:p>
              <a:pPr algn="ctr"/>
              <a:r>
                <a:rPr kumimoji="1" lang="en-US" altLang="ko-Kore-KR" dirty="0"/>
                <a:t>result</a:t>
              </a:r>
              <a:endParaRPr kumimoji="1" lang="ko-Kore-KR" altLang="en-US" dirty="0"/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53158EC1-B285-644E-99D3-A55E122C6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318" y="3086550"/>
              <a:ext cx="633507" cy="633365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73DD1D7F-96F8-1445-B086-F4C8C44E7AB5}"/>
              </a:ext>
            </a:extLst>
          </p:cNvPr>
          <p:cNvSpPr txBox="1"/>
          <p:nvPr/>
        </p:nvSpPr>
        <p:spPr>
          <a:xfrm>
            <a:off x="7091707" y="3731657"/>
            <a:ext cx="450315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ko-Kore-KR" altLang="en-US" sz="1600" dirty="0"/>
              <a:t>일반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data</a:t>
            </a:r>
            <a:r>
              <a:rPr kumimoji="1" lang="ko-KR" altLang="en-US" sz="1600" dirty="0"/>
              <a:t>로 학습된 </a:t>
            </a:r>
            <a:r>
              <a:rPr kumimoji="1" lang="en-US" altLang="ko-KR" sz="1600" dirty="0"/>
              <a:t>trained model</a:t>
            </a:r>
            <a:r>
              <a:rPr kumimoji="1" lang="ko-KR" altLang="en-US" sz="1600" dirty="0"/>
              <a:t>을</a:t>
            </a:r>
            <a:br>
              <a:rPr kumimoji="1" lang="en-US" altLang="ko-KR" sz="1600" dirty="0"/>
            </a:br>
            <a:r>
              <a:rPr kumimoji="1" lang="en-US" altLang="ko-KR" sz="1600" dirty="0"/>
              <a:t>encoding</a:t>
            </a:r>
            <a:r>
              <a:rPr kumimoji="1" lang="ko-KR" altLang="en-US" sz="1600" dirty="0"/>
              <a:t>하여 </a:t>
            </a:r>
            <a:r>
              <a:rPr kumimoji="1" lang="en-US" altLang="ko-KR" sz="1600" dirty="0"/>
              <a:t>HE </a:t>
            </a:r>
            <a:r>
              <a:rPr kumimoji="1" lang="ko-KR" altLang="en-US" sz="1600" dirty="0"/>
              <a:t>적용</a:t>
            </a:r>
            <a:endParaRPr kumimoji="1"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600" dirty="0"/>
              <a:t>동형 연산 수행</a:t>
            </a:r>
            <a:endParaRPr kumimoji="1"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600" dirty="0"/>
              <a:t>마지막 </a:t>
            </a:r>
            <a:r>
              <a:rPr kumimoji="1" lang="en-US" altLang="ko-KR" sz="1600" dirty="0"/>
              <a:t>layer</a:t>
            </a:r>
            <a:r>
              <a:rPr kumimoji="1" lang="ko-KR" altLang="en-US" sz="1600" dirty="0"/>
              <a:t>에서 </a:t>
            </a:r>
            <a:r>
              <a:rPr kumimoji="1" lang="en-US" altLang="ko-KR" sz="1600" dirty="0" err="1"/>
              <a:t>softmax</a:t>
            </a:r>
            <a:r>
              <a:rPr kumimoji="1" lang="en-US" altLang="ko-KR" sz="1600" dirty="0"/>
              <a:t> activation </a:t>
            </a:r>
            <a:r>
              <a:rPr kumimoji="1" lang="ko-KR" altLang="en-US" sz="1600" dirty="0"/>
              <a:t>수행 </a:t>
            </a:r>
            <a:r>
              <a:rPr kumimoji="1" lang="en-US" altLang="ko-KR" sz="1600" dirty="0"/>
              <a:t>x,</a:t>
            </a:r>
            <a:r>
              <a:rPr kumimoji="1" lang="ko-KR" altLang="en-US" sz="1600" dirty="0"/>
              <a:t> </a:t>
            </a:r>
            <a:br>
              <a:rPr kumimoji="1" lang="en-US" altLang="ko-KR" sz="1600" dirty="0"/>
            </a:br>
            <a:r>
              <a:rPr kumimoji="1" lang="ko-KR" altLang="en-US" sz="1600" dirty="0"/>
              <a:t>암호화 된 상태 그대로 반환</a:t>
            </a:r>
            <a:endParaRPr kumimoji="1" lang="ko-Kore-KR" altLang="en-US" sz="16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FCD66C6-D3EA-3B42-BAD2-0F5E27335291}"/>
              </a:ext>
            </a:extLst>
          </p:cNvPr>
          <p:cNvSpPr/>
          <p:nvPr/>
        </p:nvSpPr>
        <p:spPr>
          <a:xfrm>
            <a:off x="541549" y="5733022"/>
            <a:ext cx="4049463" cy="37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400" b="1" dirty="0"/>
              <a:t>사용된 </a:t>
            </a:r>
            <a:r>
              <a:rPr kumimoji="1" lang="en-US" altLang="ko-KR" sz="1400" b="1" dirty="0"/>
              <a:t>data</a:t>
            </a:r>
            <a:r>
              <a:rPr kumimoji="1" lang="ko-KR" altLang="en-US" sz="1400" b="1" dirty="0"/>
              <a:t>와 결과는 </a:t>
            </a:r>
            <a:r>
              <a:rPr kumimoji="1" lang="en-US" altLang="ko-KR" sz="1400" b="1" dirty="0"/>
              <a:t>key</a:t>
            </a:r>
            <a:r>
              <a:rPr kumimoji="1" lang="ko-KR" altLang="en-US" sz="1400" b="1" dirty="0"/>
              <a:t> 소유자만이 확인 가능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8723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CD9DF-43E6-FD4B-A5FC-03AD76CA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Encryption Parameter setting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3AB096-12BF-5646-97FD-33F3E88E7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2237815"/>
            <a:ext cx="7126858" cy="2642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780913-32FA-1C4E-9C0D-DA37B0523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616" y="4727718"/>
            <a:ext cx="2330067" cy="13124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7752B-DB21-6546-8022-1AB16367EEF7}"/>
              </a:ext>
            </a:extLst>
          </p:cNvPr>
          <p:cNvSpPr txBox="1"/>
          <p:nvPr/>
        </p:nvSpPr>
        <p:spPr>
          <a:xfrm>
            <a:off x="411162" y="1087916"/>
            <a:ext cx="6918882" cy="1154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noise </a:t>
            </a:r>
            <a:r>
              <a:rPr kumimoji="1" lang="ko-KR" altLang="en-US" sz="1600" dirty="0"/>
              <a:t>증가와 계산 효율 등을 고려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kumimoji="1" lang="ko-KR" altLang="en-US" sz="1600" dirty="0">
                <a:sym typeface="Wingdings" pitchFamily="2" charset="2"/>
              </a:rPr>
              <a:t>곱셈을 얼마나 할 수 있는가 가 주요 고려 요소</a:t>
            </a:r>
            <a:endParaRPr kumimoji="1" lang="en-US" altLang="ko-KR" sz="1600" dirty="0"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ym typeface="Wingdings" pitchFamily="2" charset="2"/>
              </a:rPr>
              <a:t>해당 </a:t>
            </a:r>
            <a:r>
              <a:rPr kumimoji="1" lang="en-US" altLang="ko-KR" sz="1600" dirty="0">
                <a:sym typeface="Wingdings" pitchFamily="2" charset="2"/>
              </a:rPr>
              <a:t>parameter</a:t>
            </a:r>
            <a:r>
              <a:rPr kumimoji="1" lang="ko-KR" altLang="en-US" sz="1600" dirty="0">
                <a:sym typeface="Wingdings" pitchFamily="2" charset="2"/>
              </a:rPr>
              <a:t>들이 </a:t>
            </a:r>
            <a:r>
              <a:rPr kumimoji="1" lang="en-US" altLang="ko-KR" sz="1600" dirty="0">
                <a:sym typeface="Wingdings" pitchFamily="2" charset="2"/>
              </a:rPr>
              <a:t>noise budget, message size, security level</a:t>
            </a:r>
            <a:r>
              <a:rPr kumimoji="1" lang="ko-KR" altLang="en-US" sz="1600" dirty="0">
                <a:sym typeface="Wingdings" pitchFamily="2" charset="2"/>
              </a:rPr>
              <a:t> 등 결정</a:t>
            </a:r>
            <a:endParaRPr kumimoji="1" lang="en-US" altLang="ko-KR" sz="1600" dirty="0">
              <a:sym typeface="Wingdings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83DAA-4C85-EA49-845D-CE03DB3300DB}"/>
              </a:ext>
            </a:extLst>
          </p:cNvPr>
          <p:cNvSpPr txBox="1"/>
          <p:nvPr/>
        </p:nvSpPr>
        <p:spPr>
          <a:xfrm>
            <a:off x="5929424" y="2284632"/>
            <a:ext cx="606127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poly_modulus</a:t>
            </a:r>
            <a:r>
              <a:rPr kumimoji="1" lang="ko-KR" altLang="en-US" sz="1600" dirty="0"/>
              <a:t> 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1024,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2048,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4096,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…,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32768</a:t>
            </a:r>
            <a:r>
              <a:rPr kumimoji="1" lang="ko-KR" altLang="en-US" sz="1600" dirty="0">
                <a:sym typeface="Wingdings" pitchFamily="2" charset="2"/>
              </a:rPr>
              <a:t> 권장</a:t>
            </a:r>
            <a:endParaRPr kumimoji="1" lang="en-US" altLang="ko-Kore-KR" sz="1600" dirty="0"/>
          </a:p>
          <a:p>
            <a:r>
              <a:rPr kumimoji="1" lang="ko-KR" altLang="en-US" sz="1600" dirty="0"/>
              <a:t>보안 레벨에 주로 영향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해당 </a:t>
            </a:r>
            <a:r>
              <a:rPr kumimoji="1" lang="en-US" altLang="ko-KR" sz="1600" dirty="0"/>
              <a:t>modulus</a:t>
            </a:r>
            <a:r>
              <a:rPr kumimoji="1" lang="ko-KR" altLang="en-US" sz="1600" dirty="0"/>
              <a:t>가 클수록 안전해지지만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cipher text</a:t>
            </a:r>
            <a:r>
              <a:rPr kumimoji="1" lang="ko-KR" altLang="en-US" sz="1600" dirty="0"/>
              <a:t> 크기 또한 증가</a:t>
            </a:r>
            <a:endParaRPr kumimoji="1" lang="en-US" altLang="ko-KR" sz="1600" dirty="0"/>
          </a:p>
          <a:p>
            <a:pPr marL="285750" indent="-285750">
              <a:buFont typeface="Wingdings" pitchFamily="2" charset="2"/>
              <a:buChar char="à"/>
            </a:pPr>
            <a:r>
              <a:rPr kumimoji="1" lang="ko-KR" altLang="en-US" sz="1600" dirty="0">
                <a:sym typeface="Wingdings" pitchFamily="2" charset="2"/>
              </a:rPr>
              <a:t>연산 속도 저하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메모리 공간 증가로 인한 비효율 발생 가능</a:t>
            </a:r>
            <a:endParaRPr kumimoji="1" lang="en-US" altLang="ko-KR" sz="1600" dirty="0"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1A1D9-7B8C-E045-A6CD-093940955FD9}"/>
              </a:ext>
            </a:extLst>
          </p:cNvPr>
          <p:cNvSpPr txBox="1"/>
          <p:nvPr/>
        </p:nvSpPr>
        <p:spPr>
          <a:xfrm>
            <a:off x="5929424" y="3916612"/>
            <a:ext cx="6061274" cy="115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coeff_modulus</a:t>
            </a:r>
            <a:r>
              <a:rPr kumimoji="1" lang="en-US" altLang="ko-Kore-KR" sz="1600" dirty="0"/>
              <a:t> </a:t>
            </a:r>
            <a:r>
              <a:rPr kumimoji="1" lang="en-US" altLang="ko-Kore-KR" sz="1600" dirty="0">
                <a:sym typeface="Wingdings" pitchFamily="2" charset="2"/>
              </a:rPr>
              <a:t> 128 : 128</a:t>
            </a:r>
            <a:r>
              <a:rPr kumimoji="1" lang="en-US" altLang="ko-KR" sz="1600" dirty="0">
                <a:sym typeface="Wingdings" pitchFamily="2" charset="2"/>
              </a:rPr>
              <a:t>-</a:t>
            </a:r>
            <a:r>
              <a:rPr kumimoji="1" lang="en-US" altLang="ko-Kore-KR" sz="1600" dirty="0">
                <a:sym typeface="Wingdings" pitchFamily="2" charset="2"/>
              </a:rPr>
              <a:t>bit security level (128, 192 </a:t>
            </a:r>
            <a:r>
              <a:rPr kumimoji="1" lang="ko-Kore-KR" altLang="en-US" sz="1600" dirty="0">
                <a:sym typeface="Wingdings" pitchFamily="2" charset="2"/>
              </a:rPr>
              <a:t>권장</a:t>
            </a:r>
            <a:r>
              <a:rPr kumimoji="1" lang="en-US" altLang="ko-Kore-KR" sz="1600" dirty="0">
                <a:sym typeface="Wingdings" pitchFamily="2" charset="2"/>
              </a:rPr>
              <a:t>)</a:t>
            </a:r>
            <a:endParaRPr kumimoji="1" lang="en-US" altLang="ko-Kore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noise budget</a:t>
            </a:r>
            <a:r>
              <a:rPr kumimoji="1" lang="ko-KR" altLang="en-US" sz="1600" dirty="0">
                <a:sym typeface="Wingdings" pitchFamily="2" charset="2"/>
              </a:rPr>
              <a:t>에 영향을 미치는 요소 </a:t>
            </a:r>
            <a:r>
              <a:rPr kumimoji="1" lang="en-US" altLang="ko-KR" sz="1600" dirty="0">
                <a:sym typeface="Wingdings" pitchFamily="2" charset="2"/>
              </a:rPr>
              <a:t>(</a:t>
            </a:r>
            <a:r>
              <a:rPr kumimoji="1" lang="ko-KR" altLang="en-US" sz="1600" dirty="0">
                <a:sym typeface="Wingdings" pitchFamily="2" charset="2"/>
              </a:rPr>
              <a:t>클수록 </a:t>
            </a:r>
            <a:r>
              <a:rPr kumimoji="1" lang="en-US" altLang="ko-KR" sz="1600" dirty="0">
                <a:sym typeface="Wingdings" pitchFamily="2" charset="2"/>
              </a:rPr>
              <a:t>noise budget </a:t>
            </a:r>
            <a:r>
              <a:rPr kumimoji="1" lang="ko-KR" altLang="en-US" sz="1600" dirty="0">
                <a:sym typeface="Wingdings" pitchFamily="2" charset="2"/>
              </a:rPr>
              <a:t>증가</a:t>
            </a:r>
            <a:r>
              <a:rPr kumimoji="1" lang="en-US" altLang="ko-KR" sz="1600" dirty="0">
                <a:sym typeface="Wingdings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 err="1">
                <a:sym typeface="Wingdings" pitchFamily="2" charset="2"/>
              </a:rPr>
              <a:t>poly_modulus</a:t>
            </a:r>
            <a:r>
              <a:rPr kumimoji="1" lang="ko-KR" altLang="en-US" sz="1600" dirty="0">
                <a:sym typeface="Wingdings" pitchFamily="2" charset="2"/>
              </a:rPr>
              <a:t>에 따라 결정</a:t>
            </a:r>
            <a:endParaRPr kumimoji="1" lang="en-US" altLang="ko-KR" sz="1600" dirty="0">
              <a:sym typeface="Wingdings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BB8EF-452A-9344-93FA-7636BA4B92A1}"/>
              </a:ext>
            </a:extLst>
          </p:cNvPr>
          <p:cNvSpPr txBox="1"/>
          <p:nvPr/>
        </p:nvSpPr>
        <p:spPr>
          <a:xfrm>
            <a:off x="5929424" y="5168065"/>
            <a:ext cx="6061274" cy="1154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plain_modulus</a:t>
            </a:r>
            <a:endParaRPr kumimoji="1" lang="en-US" altLang="ko-Kore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plain text size </a:t>
            </a:r>
            <a:r>
              <a:rPr kumimoji="1" lang="ko-KR" altLang="en-US" sz="1600" dirty="0">
                <a:sym typeface="Wingdings" pitchFamily="2" charset="2"/>
              </a:rPr>
              <a:t>결정</a:t>
            </a:r>
            <a:endParaRPr kumimoji="1"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z="1600" dirty="0" err="1"/>
              <a:t>coeff_modulus</a:t>
            </a:r>
            <a:r>
              <a:rPr kumimoji="1" lang="ko-KR" altLang="en-US" sz="1600" dirty="0"/>
              <a:t>와 함께 </a:t>
            </a:r>
            <a:r>
              <a:rPr kumimoji="1" lang="en-US" altLang="ko-KR" sz="1600" dirty="0">
                <a:sym typeface="Wingdings" pitchFamily="2" charset="2"/>
              </a:rPr>
              <a:t>re-encrypted text</a:t>
            </a:r>
            <a:r>
              <a:rPr kumimoji="1" lang="ko-KR" altLang="en-US" sz="1600" dirty="0">
                <a:sym typeface="Wingdings" pitchFamily="2" charset="2"/>
              </a:rPr>
              <a:t>의 </a:t>
            </a:r>
            <a:r>
              <a:rPr kumimoji="1" lang="en-US" altLang="ko-KR" sz="1600" dirty="0">
                <a:sym typeface="Wingdings" pitchFamily="2" charset="2"/>
              </a:rPr>
              <a:t>noise budget</a:t>
            </a:r>
            <a:r>
              <a:rPr kumimoji="1" lang="ko-KR" altLang="en-US" sz="1600" dirty="0">
                <a:sym typeface="Wingdings" pitchFamily="2" charset="2"/>
              </a:rPr>
              <a:t> 결정</a:t>
            </a:r>
            <a:endParaRPr kumimoji="1" lang="en-US" altLang="ko-KR" sz="16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380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44AA4-6C74-1945-B11F-D5274236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Key Generation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297FBC-F2F0-1742-9047-AE2C64C31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76DFF7-CC8F-1D48-9991-AF0A2F299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4724400" cy="262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8E71D5-76EF-9244-A939-891B58EE0399}"/>
              </a:ext>
            </a:extLst>
          </p:cNvPr>
          <p:cNvSpPr txBox="1"/>
          <p:nvPr/>
        </p:nvSpPr>
        <p:spPr>
          <a:xfrm>
            <a:off x="5362471" y="1805713"/>
            <a:ext cx="6510115" cy="1893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public key : </a:t>
            </a:r>
            <a:r>
              <a:rPr kumimoji="1" lang="en-US" altLang="ko-KR" sz="1600" dirty="0"/>
              <a:t>for encryption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private key : for decryption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evaluation key : for evaluation (re-encryption, operation ; </a:t>
            </a:r>
            <a:r>
              <a:rPr kumimoji="1" lang="en-US" altLang="ko-KR" sz="1600" dirty="0" err="1"/>
              <a:t>mul</a:t>
            </a:r>
            <a:r>
              <a:rPr kumimoji="1" lang="en-US" altLang="ko-KR" sz="1600" dirty="0"/>
              <a:t>, add)</a:t>
            </a:r>
            <a:br>
              <a:rPr kumimoji="1" lang="en-US" altLang="ko-KR" sz="1600" dirty="0"/>
            </a:b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/>
              <a:t>private key</a:t>
            </a:r>
            <a:r>
              <a:rPr kumimoji="1" lang="ko-KR" altLang="en-US" sz="1600" dirty="0"/>
              <a:t>로부터 생성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652066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4988</TotalTime>
  <Words>719</Words>
  <Application>Microsoft Macintosh PowerPoint</Application>
  <PresentationFormat>와이드스크린</PresentationFormat>
  <Paragraphs>102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Cambria Math</vt:lpstr>
      <vt:lpstr>Georgia</vt:lpstr>
      <vt:lpstr>Wingdings</vt:lpstr>
      <vt:lpstr>CryptoCraft 테마</vt:lpstr>
      <vt:lpstr>제목 테마</vt:lpstr>
      <vt:lpstr>Deep Learning with Homomorphic Encryption</vt:lpstr>
      <vt:lpstr>PowerPoint 프레젠테이션</vt:lpstr>
      <vt:lpstr>Homomorphic Encryption</vt:lpstr>
      <vt:lpstr>Homomorphic Encryption</vt:lpstr>
      <vt:lpstr>DL privacy problem</vt:lpstr>
      <vt:lpstr>Deep learning for data privacy </vt:lpstr>
      <vt:lpstr>DL with HE Scenario</vt:lpstr>
      <vt:lpstr>Encryption Parameter setting</vt:lpstr>
      <vt:lpstr>Key Generation</vt:lpstr>
      <vt:lpstr>Encryption Handler</vt:lpstr>
      <vt:lpstr>Encoding</vt:lpstr>
      <vt:lpstr>operation</vt:lpstr>
      <vt:lpstr>Re-encrypt – boot strapping</vt:lpstr>
      <vt:lpstr>Re-encrypt – boot strapping</vt:lpstr>
      <vt:lpstr>Prediction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현지</cp:lastModifiedBy>
  <cp:revision>100</cp:revision>
  <dcterms:created xsi:type="dcterms:W3CDTF">2019-03-05T04:29:07Z</dcterms:created>
  <dcterms:modified xsi:type="dcterms:W3CDTF">2021-01-02T14:30:37Z</dcterms:modified>
</cp:coreProperties>
</file>