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80" r:id="rId4"/>
    <p:sldId id="282" r:id="rId5"/>
    <p:sldId id="283" r:id="rId6"/>
    <p:sldId id="286" r:id="rId7"/>
    <p:sldId id="281" r:id="rId8"/>
    <p:sldId id="284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2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6" y="1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2022. 5. 9.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2022. 5. 9.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Number theoretic transform(NTT)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2800" dirty="0"/>
              <a:t>https://</a:t>
            </a:r>
            <a:r>
              <a:rPr lang="en-US" altLang="ko-KR" sz="2800" dirty="0" err="1"/>
              <a:t>youtu.be</a:t>
            </a:r>
            <a:r>
              <a:rPr lang="en-US" altLang="ko-KR" sz="2800" dirty="0"/>
              <a:t>/k33E4na8Lis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융합공학부 </a:t>
            </a:r>
            <a:r>
              <a:rPr lang="ko-KR" altLang="en-US" dirty="0" err="1"/>
              <a:t>송경주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Number theoretic transform</a:t>
            </a:r>
            <a:r>
              <a:rPr lang="ko-KR" altLang="en-US" dirty="0"/>
              <a:t> </a:t>
            </a:r>
            <a:r>
              <a:rPr lang="en" altLang="ko-KR" dirty="0"/>
              <a:t>(NTT)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" altLang="ko-KR" b="1" dirty="0"/>
                  <a:t>Number theoretic transform(NTT)</a:t>
                </a:r>
              </a:p>
              <a:p>
                <a:pPr>
                  <a:buFontTx/>
                  <a:buChar char="-"/>
                </a:pPr>
                <a:r>
                  <a:rPr lang="en-US" altLang="ko-KR" sz="2400" dirty="0"/>
                  <a:t>Fast Fourier transform</a:t>
                </a:r>
                <a:r>
                  <a:rPr lang="ko-KR" altLang="en-US" sz="2400" dirty="0"/>
                  <a:t>의 도메인을 정수필드로 일반화 한 것</a:t>
                </a:r>
                <a:endParaRPr lang="en-US" altLang="ko-KR" sz="2400" dirty="0"/>
              </a:p>
              <a:p>
                <a:pPr>
                  <a:buFontTx/>
                  <a:buChar char="-"/>
                </a:pPr>
                <a:r>
                  <a:rPr lang="en-US" altLang="ko-KR" sz="2400" b="1" dirty="0"/>
                  <a:t>Lattice</a:t>
                </a:r>
                <a:r>
                  <a:rPr lang="ko-KR" altLang="en-US" sz="2400" b="1" dirty="0"/>
                  <a:t> 기반 암호에서 많이 사용됨</a:t>
                </a:r>
                <a:endParaRPr lang="en-US" altLang="ko-KR" sz="2400" b="1" dirty="0"/>
              </a:p>
              <a:p>
                <a:pPr>
                  <a:buFontTx/>
                  <a:buChar char="-"/>
                </a:pPr>
                <a:r>
                  <a:rPr lang="ko-KR" altLang="en-US" sz="2400" dirty="0"/>
                  <a:t>긴 다항식 곱을 효율적으로 계산할 수 있음</a:t>
                </a:r>
                <a:endParaRPr lang="en-US" altLang="ko-KR" sz="2400" dirty="0"/>
              </a:p>
              <a:p>
                <a:pPr>
                  <a:buFontTx/>
                  <a:buChar char="-"/>
                </a:pPr>
                <a:r>
                  <a:rPr lang="ko-KR" altLang="en-US" sz="2400" dirty="0"/>
                  <a:t>일반적으로 </a:t>
                </a:r>
                <a:r>
                  <a:rPr lang="en-US" altLang="ko-KR" sz="2400" dirty="0"/>
                  <a:t>Karatsuba </a:t>
                </a:r>
                <a:r>
                  <a:rPr lang="ko-KR" altLang="en-US" sz="2400" dirty="0"/>
                  <a:t>곱셈 방법보다 더 효율적임</a:t>
                </a:r>
                <a:endParaRPr lang="en-US" altLang="ko-KR" sz="2400" dirty="0"/>
              </a:p>
              <a:p>
                <a:pPr>
                  <a:buFontTx/>
                  <a:buChar char="-"/>
                </a:pPr>
                <a:r>
                  <a:rPr lang="ko-KR" altLang="en-US" sz="2400" dirty="0"/>
                  <a:t>과정 </a:t>
                </a:r>
                <a:r>
                  <a:rPr lang="en-US" altLang="ko-KR" sz="2400" dirty="0"/>
                  <a:t>: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NTT</a:t>
                </a:r>
                <a:r>
                  <a:rPr lang="ko-KR" altLang="en-US" sz="2400" dirty="0"/>
                  <a:t>변환 </a:t>
                </a:r>
                <a:r>
                  <a:rPr lang="en-US" altLang="ko-KR" sz="2400" dirty="0">
                    <a:sym typeface="Wingdings" pitchFamily="2" charset="2"/>
                  </a:rPr>
                  <a:t></a:t>
                </a:r>
                <a:r>
                  <a:rPr lang="ko-KR" altLang="en-US" sz="2400" dirty="0">
                    <a:sym typeface="Wingdings" pitchFamily="2" charset="2"/>
                  </a:rPr>
                  <a:t> </a:t>
                </a:r>
                <a:r>
                  <a:rPr lang="en-US" altLang="ko-KR" sz="2400" dirty="0">
                    <a:sym typeface="Wingdings" pitchFamily="2" charset="2"/>
                  </a:rPr>
                  <a:t>pointwise </a:t>
                </a:r>
                <a:r>
                  <a:rPr lang="ko-KR" altLang="en-US" sz="2400" dirty="0">
                    <a:sym typeface="Wingdings" pitchFamily="2" charset="2"/>
                  </a:rPr>
                  <a:t>곱셈 </a:t>
                </a:r>
                <a:r>
                  <a:rPr lang="en-US" altLang="ko-KR" sz="2400" dirty="0">
                    <a:sym typeface="Wingdings" pitchFamily="2" charset="2"/>
                  </a:rPr>
                  <a:t></a:t>
                </a:r>
                <a:r>
                  <a:rPr lang="ko-KR" altLang="en-US" sz="2400" dirty="0">
                    <a:sym typeface="Wingdings" pitchFamily="2" charset="2"/>
                  </a:rPr>
                  <a:t> </a:t>
                </a:r>
                <a:r>
                  <a:rPr lang="en-US" altLang="ko-KR" sz="2400" dirty="0">
                    <a:sym typeface="Wingdings" pitchFamily="2" charset="2"/>
                  </a:rPr>
                  <a:t>Inverse NTT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200" dirty="0"/>
                  <a:t>&lt;n</a:t>
                </a:r>
                <a:r>
                  <a:rPr lang="ko-KR" altLang="en-US" sz="2200" dirty="0"/>
                  <a:t> 길이의 두 다항식 곱의 계산 복잡도</a:t>
                </a:r>
                <a:r>
                  <a:rPr lang="en-US" altLang="ko-KR" sz="2200" dirty="0"/>
                  <a:t>&gt;</a:t>
                </a:r>
              </a:p>
              <a:p>
                <a:pPr lvl="1"/>
                <a:r>
                  <a:rPr lang="en-US" altLang="ko-KR" sz="2000" dirty="0"/>
                  <a:t>Basic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Karatsuba 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1.585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NTT 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nlog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ko-KR" altLang="en-US" b="1" dirty="0"/>
                  <a:t>다항식 곱셈 효율 </a:t>
                </a:r>
                <a:r>
                  <a:rPr lang="en-US" altLang="ko-KR" b="1" dirty="0"/>
                  <a:t>: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Basic &lt; Karatsuba &lt; NTT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5DCC0-8E23-E708-F797-C979921B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Number theoretic transform</a:t>
            </a:r>
            <a:r>
              <a:rPr lang="ko-KR" altLang="en-US" dirty="0"/>
              <a:t> </a:t>
            </a:r>
            <a:r>
              <a:rPr lang="en" altLang="ko-KR" dirty="0"/>
              <a:t>(NTT)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8F9FAF8-B7B9-4FFA-639C-EA52D435C40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400" dirty="0"/>
                  <a:t>방정식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kumimoji="1"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kumimoji="1"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kumimoji="1"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kumimoji="1" lang="en-US" altLang="ko-KR" sz="2400" b="0" dirty="0">
                  <a:ea typeface="Cambria Math" panose="02040503050406030204" pitchFamily="18" charset="0"/>
                </a:endParaRPr>
              </a:p>
              <a:p>
                <a:r>
                  <a:rPr kumimoji="1" lang="ko-KR" altLang="en-US" sz="2400" dirty="0"/>
                  <a:t>링</a:t>
                </a:r>
                <a:r>
                  <a:rPr kumimoji="1" lang="en-US" altLang="ko-KR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+1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2400" dirty="0"/>
                  <a:t> 상에서의 방정식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ko-Kore-KR" altLang="en-US" sz="2400" dirty="0"/>
                  <a:t>의</a:t>
                </a:r>
                <a:r>
                  <a:rPr kumimoji="1" lang="ko-KR" altLang="en-US" sz="2400" dirty="0"/>
                  <a:t> 곱을 구함 </a:t>
                </a:r>
                <a:r>
                  <a:rPr kumimoji="1" lang="en-US" altLang="ko-KR" sz="2400" dirty="0">
                    <a:sym typeface="Wingdings" pitchFamily="2" charset="2"/>
                  </a:rPr>
                  <a:t> </a:t>
                </a:r>
                <a:r>
                  <a:rPr kumimoji="1" lang="ko-KR" altLang="en-US" sz="2400" b="1" dirty="0">
                    <a:sym typeface="Wingdings" pitchFamily="2" charset="2"/>
                  </a:rPr>
                  <a:t>링의 차원을 낮춤</a:t>
                </a:r>
                <a:endParaRPr kumimoji="1" lang="en-US" altLang="ko-KR" sz="2400" b="1" dirty="0"/>
              </a:p>
              <a:p>
                <a:endParaRPr kumimoji="1" lang="en-US" altLang="ko-KR" sz="2400" dirty="0"/>
              </a:p>
              <a:p>
                <a:endParaRPr kumimoji="1" lang="en-US" altLang="ko-KR" sz="2000" dirty="0"/>
              </a:p>
              <a:p>
                <a:r>
                  <a:rPr kumimoji="1" lang="en-US" altLang="ko-KR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kumimoji="1" lang="ko-KR" altLang="en-US" sz="2400" dirty="0"/>
                  <a:t>의 링 차원을 낮춰 더 작은 서브링으로 표현</a:t>
                </a:r>
                <a:endParaRPr kumimoji="1" lang="en-US" altLang="ko-KR" dirty="0"/>
              </a:p>
              <a:p>
                <a:pPr marL="457200" lvl="1" indent="0">
                  <a:buNone/>
                </a:pPr>
                <a:endParaRPr kumimoji="1" lang="en-US" altLang="ko-KR" dirty="0"/>
              </a:p>
              <a:p>
                <a:pPr marL="457200" lvl="1" indent="0">
                  <a:buNone/>
                </a:pPr>
                <a:r>
                  <a:rPr kumimoji="1" lang="en-US" altLang="ko-KR" dirty="0"/>
                  <a:t>Ex)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−4)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4)</m:t>
                    </m:r>
                  </m:oMath>
                </a14:m>
                <a:endParaRPr kumimoji="1" lang="en-US" altLang="ko-KR" dirty="0"/>
              </a:p>
              <a:p>
                <a:pPr marL="457200" lvl="1" indent="0">
                  <a:buNone/>
                </a:pPr>
                <a:r>
                  <a:rPr kumimoji="1" lang="en-US" altLang="ko-KR" dirty="0"/>
                  <a:t>	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−2)(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kumimoji="1" lang="en-US" altLang="ko-KR" dirty="0"/>
              </a:p>
              <a:p>
                <a:pPr marL="0" indent="0">
                  <a:buNone/>
                </a:pPr>
                <a:r>
                  <a:rPr kumimoji="1" lang="en-US" altLang="ko-KR" dirty="0"/>
                  <a:t>	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−8)(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+8)</m:t>
                    </m:r>
                  </m:oMath>
                </a14:m>
                <a:endParaRPr kumimoji="1" lang="en-US" altLang="ko-KR" sz="2400" dirty="0"/>
              </a:p>
              <a:p>
                <a:pPr marL="0" indent="0">
                  <a:buNone/>
                </a:pPr>
                <a:endParaRPr kumimoji="1" lang="en-US" altLang="ko-KR" sz="2400" dirty="0"/>
              </a:p>
              <a:p>
                <a:r>
                  <a:rPr kumimoji="1" lang="en-US" altLang="ko-KR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kumimoji="1" lang="ko-KR" altLang="en-US" sz="2400" dirty="0"/>
                  <a:t>차 상에서의 나머지를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−2)(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+2)(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−8)(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+8)</m:t>
                    </m:r>
                  </m:oMath>
                </a14:m>
                <a:r>
                  <a:rPr kumimoji="1" lang="ko-KR" altLang="en-US" sz="2400" dirty="0"/>
                  <a:t>차 상에서의 나머지로 표현 가능 </a:t>
                </a:r>
                <a:r>
                  <a:rPr kumimoji="1" lang="en-US" altLang="ko-KR" sz="2400" dirty="0">
                    <a:sym typeface="Wingdings" pitchFamily="2" charset="2"/>
                  </a:rPr>
                  <a:t></a:t>
                </a:r>
                <a:r>
                  <a:rPr kumimoji="1" lang="ko-KR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ko-KR" sz="2400" dirty="0">
                    <a:sym typeface="Wingdings" pitchFamily="2" charset="2"/>
                  </a:rPr>
                  <a:t>1</a:t>
                </a:r>
                <a:r>
                  <a:rPr kumimoji="1" lang="ko-KR" altLang="en-US" sz="2400" dirty="0">
                    <a:sym typeface="Wingdings" pitchFamily="2" charset="2"/>
                  </a:rPr>
                  <a:t>차 방정식 상에서의 나머지 이므로 나머지 </a:t>
                </a:r>
                <a:r>
                  <a:rPr kumimoji="1" lang="en-US" altLang="ko-KR" sz="2400" dirty="0">
                    <a:sym typeface="Wingdings" pitchFamily="2" charset="2"/>
                  </a:rPr>
                  <a:t>:</a:t>
                </a:r>
                <a:r>
                  <a:rPr kumimoji="1" lang="ko-KR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ko-KR" sz="2400" dirty="0">
                    <a:sym typeface="Wingdings" pitchFamily="2" charset="2"/>
                  </a:rPr>
                  <a:t>1</a:t>
                </a:r>
                <a:r>
                  <a:rPr kumimoji="1" lang="ko-KR" altLang="en-US" sz="2400" dirty="0">
                    <a:sym typeface="Wingdings" pitchFamily="2" charset="2"/>
                  </a:rPr>
                  <a:t>개의 항</a:t>
                </a:r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8F9FAF8-B7B9-4FFA-639C-EA52D435C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3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A1B26D49-D2E5-9826-C179-4553B97FA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629" y="2558079"/>
            <a:ext cx="3506451" cy="279705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4D9A5C-06F9-A968-677C-5B2C9211B5F4}"/>
              </a:ext>
            </a:extLst>
          </p:cNvPr>
          <p:cNvGrpSpPr/>
          <p:nvPr/>
        </p:nvGrpSpPr>
        <p:grpSpPr>
          <a:xfrm>
            <a:off x="2992271" y="2134918"/>
            <a:ext cx="6207457" cy="535391"/>
            <a:chOff x="2992271" y="2354835"/>
            <a:chExt cx="6207457" cy="535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C2E53B9-BF8D-3DBC-9BB1-6C1B885D7253}"/>
                    </a:ext>
                  </a:extLst>
                </p:cNvPr>
                <p:cNvSpPr txBox="1"/>
                <p:nvPr/>
              </p:nvSpPr>
              <p:spPr>
                <a:xfrm>
                  <a:off x="6408438" y="2451643"/>
                  <a:ext cx="26755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600" dirty="0">
                      <a:ea typeface="Cambria Math" panose="02040503050406030204" pitchFamily="18" charset="0"/>
                    </a:rPr>
                    <a:t>* </a:t>
                  </a:r>
                  <a14:m>
                    <m:oMath xmlns:m="http://schemas.openxmlformats.org/officeDocument/2006/math">
                      <m:r>
                        <a:rPr kumimoji="1" lang="en-US" altLang="ko-K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kumimoji="1" lang="ko-KR" altLang="en-US" sz="1600" dirty="0">
                      <a:ea typeface="Cambria Math" panose="02040503050406030204" pitchFamily="18" charset="0"/>
                    </a:rPr>
                    <a:t>는 각 계수의 </a:t>
                  </a:r>
                  <a:r>
                    <a:rPr kumimoji="1" lang="en-US" altLang="ko-KR" sz="1600" dirty="0">
                      <a:ea typeface="Cambria Math" panose="02040503050406030204" pitchFamily="18" charset="0"/>
                    </a:rPr>
                    <a:t>modulus</a:t>
                  </a:r>
                  <a:r>
                    <a:rPr kumimoji="1" lang="ko-KR" altLang="en-US" sz="1600" dirty="0">
                      <a:ea typeface="Cambria Math" panose="02040503050406030204" pitchFamily="18" charset="0"/>
                    </a:rPr>
                    <a:t> 수</a:t>
                  </a:r>
                  <a:endParaRPr kumimoji="1" lang="ko-Kore-KR" alt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C2E53B9-BF8D-3DBC-9BB1-6C1B885D7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438" y="2451643"/>
                  <a:ext cx="2675541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943" t="-3571" b="-25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DC9ABD2-EE5A-C93D-B2B6-3772F2D16B1B}"/>
                </a:ext>
              </a:extLst>
            </p:cNvPr>
            <p:cNvSpPr/>
            <p:nvPr/>
          </p:nvSpPr>
          <p:spPr>
            <a:xfrm>
              <a:off x="2992271" y="2354835"/>
              <a:ext cx="6207457" cy="53539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15DBA11-32A6-C30E-4A5E-CE73DDA9123F}"/>
                    </a:ext>
                  </a:extLst>
                </p:cNvPr>
                <p:cNvSpPr txBox="1"/>
                <p:nvPr/>
              </p:nvSpPr>
              <p:spPr>
                <a:xfrm>
                  <a:off x="3211357" y="2433562"/>
                  <a:ext cx="2977995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sSup>
                          <m:sSup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kumimoji="1" lang="ko-Kore-KR" alt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15DBA11-32A6-C30E-4A5E-CE73DDA91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357" y="2433562"/>
                  <a:ext cx="2977995" cy="397866"/>
                </a:xfrm>
                <a:prstGeom prst="rect">
                  <a:avLst/>
                </a:prstGeom>
                <a:blipFill>
                  <a:blip r:embed="rId5"/>
                  <a:stretch>
                    <a:fillRect l="-1271" t="-6250" r="-2542" b="-3125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761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5DCC0-8E23-E708-F797-C979921B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Number theoretic transform(NTT)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9FAF8-B7B9-4FFA-639C-EA52D435C4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000" b="1" dirty="0"/>
              <a:t>기본</a:t>
            </a:r>
            <a:r>
              <a:rPr kumimoji="1" lang="ko-KR" altLang="en-US" sz="3000" b="1" dirty="0"/>
              <a:t> </a:t>
            </a:r>
            <a:r>
              <a:rPr kumimoji="1" lang="en-US" altLang="ko-KR" sz="3000" b="1" dirty="0"/>
              <a:t>NTT</a:t>
            </a:r>
            <a:r>
              <a:rPr kumimoji="1" lang="ko-KR" altLang="en-US" sz="3000" b="1" dirty="0"/>
              <a:t> </a:t>
            </a:r>
            <a:r>
              <a:rPr kumimoji="1" lang="en-US" altLang="ko-KR" sz="3000" b="1" dirty="0"/>
              <a:t>(Butterfly </a:t>
            </a:r>
            <a:r>
              <a:rPr kumimoji="1" lang="ko-KR" altLang="en-US" sz="3000" b="1" dirty="0"/>
              <a:t>연산</a:t>
            </a:r>
            <a:r>
              <a:rPr kumimoji="1" lang="en-US" altLang="ko-KR" sz="3000" b="1" dirty="0"/>
              <a:t>)</a:t>
            </a:r>
            <a:endParaRPr kumimoji="1" lang="ko-Kore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01F24B-DFB5-43EF-18BF-B71EAD00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1430"/>
            <a:ext cx="5317675" cy="50533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875006-7256-2A79-4173-3886719F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4" y="1751092"/>
            <a:ext cx="4452209" cy="469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5DCC0-8E23-E708-F797-C979921B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Number theoretic transform(NTT)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8F9FAF8-B7B9-4FFA-639C-EA52D435C40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sz="3000" b="1" dirty="0"/>
                  <a:t>Montgomery</a:t>
                </a:r>
                <a:r>
                  <a:rPr kumimoji="1" lang="ko-KR" altLang="en-US" sz="3000" b="1" dirty="0"/>
                  <a:t>을 활용한 </a:t>
                </a:r>
                <a:r>
                  <a:rPr kumimoji="1" lang="en-US" altLang="ko-KR" sz="3000" b="1" dirty="0"/>
                  <a:t>NTT</a:t>
                </a:r>
                <a:endParaRPr kumimoji="1" lang="en-US" altLang="ko-KR" sz="3000" dirty="0"/>
              </a:p>
              <a:p>
                <a:pPr marL="0" indent="0">
                  <a:buNone/>
                </a:pPr>
                <a:r>
                  <a:rPr kumimoji="1" lang="en-US" altLang="ko-KR" dirty="0"/>
                  <a:t>Montgomery</a:t>
                </a:r>
                <a:r>
                  <a:rPr kumimoji="1" lang="ko-KR" altLang="en-US" dirty="0"/>
                  <a:t> 곱셈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모듈러</a:t>
                </a:r>
                <a:r>
                  <a:rPr kumimoji="1" lang="ko-KR" altLang="en-US" dirty="0"/>
                  <a:t> 상에서의 곱셈 속도를 높이는 방법</a:t>
                </a:r>
                <a:endParaRPr kumimoji="1" lang="en-US" altLang="ko-KR" dirty="0"/>
              </a:p>
              <a:p>
                <a:pPr marL="457200" lvl="1" indent="0">
                  <a:buNone/>
                </a:pPr>
                <a:r>
                  <a:rPr kumimoji="1" lang="en-US" altLang="ko-KR" dirty="0">
                    <a:sym typeface="Wingdings" pitchFamily="2" charset="2"/>
                  </a:rPr>
                  <a:t>- </a:t>
                </a:r>
                <a:r>
                  <a:rPr kumimoji="1" lang="ko-KR" altLang="en-US" dirty="0"/>
                  <a:t>나눗셈을 곱셈으로 대체 </a:t>
                </a:r>
                <a:r>
                  <a:rPr kumimoji="1" lang="en-US" altLang="ko-KR" dirty="0"/>
                  <a:t>(</a:t>
                </a:r>
                <a:r>
                  <a:rPr kumimoji="1" lang="ko-KR" altLang="en-US" dirty="0"/>
                  <a:t>나눗셈이 곱셈보다 느린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연산</a:t>
                </a:r>
                <a:r>
                  <a:rPr kumimoji="1" lang="en-US" altLang="ko-KR" dirty="0"/>
                  <a:t>)</a:t>
                </a:r>
              </a:p>
              <a:p>
                <a:pPr marL="457200" lvl="1" indent="0">
                  <a:buNone/>
                </a:pPr>
                <a:endParaRPr kumimoji="1" lang="en-US" altLang="ko-KR" sz="1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en-US" altLang="ko-KR" sz="3200" dirty="0"/>
              </a:p>
              <a:p>
                <a:pPr marL="457200" lvl="1" indent="0">
                  <a:buNone/>
                </a:pPr>
                <a:endParaRPr kumimoji="1" lang="en-US" altLang="ko-KR" sz="1800" dirty="0"/>
              </a:p>
              <a:p>
                <a:pPr lvl="1">
                  <a:buFontTx/>
                  <a:buChar char="-"/>
                </a:pPr>
                <a:r>
                  <a:rPr kumimoji="1" lang="en-US" altLang="ko-KR" dirty="0"/>
                  <a:t>Montgomery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사용해서 </a:t>
                </a:r>
                <a:r>
                  <a:rPr kumimoji="1" lang="en-US" altLang="ko-KR" dirty="0"/>
                  <a:t>NTT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modulus</a:t>
                </a:r>
                <a:r>
                  <a:rPr kumimoji="1" lang="ko-KR" altLang="en-US" dirty="0"/>
                  <a:t> 나눗셈을 곱셈으로 변환 하는 방식 활용</a:t>
                </a:r>
                <a:endParaRPr kumimoji="1" lang="en-US" altLang="ko-KR" dirty="0"/>
              </a:p>
              <a:p>
                <a:pPr lvl="1">
                  <a:buFontTx/>
                  <a:buChar char="-"/>
                </a:pPr>
                <a:r>
                  <a:rPr kumimoji="1" lang="ko-KR" altLang="en-US" dirty="0"/>
                  <a:t>단점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NTT</a:t>
                </a:r>
                <a:r>
                  <a:rPr kumimoji="1" lang="ko-KR" altLang="en-US" dirty="0"/>
                  <a:t> 이전 필드를 </a:t>
                </a:r>
                <a:r>
                  <a:rPr kumimoji="1" lang="en-US" altLang="ko-KR" dirty="0"/>
                  <a:t>Montgomery</a:t>
                </a:r>
                <a:r>
                  <a:rPr kumimoji="1" lang="ko-KR" altLang="en-US" dirty="0"/>
                  <a:t> 표현으로 변환하고 </a:t>
                </a:r>
                <a:r>
                  <a:rPr kumimoji="1" lang="en-US" altLang="ko-KR" dirty="0"/>
                  <a:t>INTT </a:t>
                </a:r>
                <a:r>
                  <a:rPr kumimoji="1" lang="ko-KR" altLang="en-US" dirty="0"/>
                  <a:t>이후 필드를 </a:t>
                </a:r>
                <a:r>
                  <a:rPr kumimoji="1" lang="en-US" altLang="ko-KR" dirty="0"/>
                  <a:t>Montgomery</a:t>
                </a:r>
                <a:r>
                  <a:rPr kumimoji="1" lang="ko-KR" altLang="en-US" dirty="0"/>
                  <a:t> 이전으로 변환해야 함</a:t>
                </a:r>
                <a:r>
                  <a:rPr kumimoji="1" lang="en-US" altLang="ko-KR" dirty="0"/>
                  <a:t> </a:t>
                </a:r>
              </a:p>
              <a:p>
                <a:pPr lvl="1">
                  <a:buFontTx/>
                  <a:buChar char="-"/>
                </a:pPr>
                <a:r>
                  <a:rPr kumimoji="1" lang="ko-KR" altLang="en-US" dirty="0"/>
                  <a:t>최적화 방법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1</a:t>
                </a:r>
                <a:r>
                  <a:rPr kumimoji="1" lang="ko-KR" altLang="en-US" dirty="0"/>
                  <a:t>의 제곱근과 역함수 테이블을 미리 연산하여 사용</a:t>
                </a:r>
                <a:endParaRPr kumimoji="1" lang="en-US" altLang="ko-KR" dirty="0"/>
              </a:p>
              <a:p>
                <a:pPr lvl="1">
                  <a:buFont typeface="Wingdings" pitchFamily="2" charset="2"/>
                  <a:buChar char="à"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8F9FAF8-B7B9-4FFA-639C-EA52D435C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116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E8E179-8856-982B-EE10-BC893531AA3F}"/>
              </a:ext>
            </a:extLst>
          </p:cNvPr>
          <p:cNvSpPr txBox="1"/>
          <p:nvPr/>
        </p:nvSpPr>
        <p:spPr>
          <a:xfrm>
            <a:off x="5694485" y="303554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BE10C9-9A37-2D0A-2AFE-73E292386C38}"/>
              </a:ext>
            </a:extLst>
          </p:cNvPr>
          <p:cNvSpPr/>
          <p:nvPr/>
        </p:nvSpPr>
        <p:spPr>
          <a:xfrm>
            <a:off x="3323687" y="2655296"/>
            <a:ext cx="5116473" cy="54507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5A21F20-A84F-0DDD-6F0C-506DD2CD8AC3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3493782" y="6436968"/>
            <a:ext cx="846885" cy="2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BB7C11-DE4A-CCCB-B305-C8FDEC6049FB}"/>
              </a:ext>
            </a:extLst>
          </p:cNvPr>
          <p:cNvSpPr/>
          <p:nvPr/>
        </p:nvSpPr>
        <p:spPr>
          <a:xfrm>
            <a:off x="4340667" y="6154459"/>
            <a:ext cx="1357433" cy="57053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NTT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4CC3B-2CCE-F2D7-6A6F-1C3A942475F3}"/>
              </a:ext>
            </a:extLst>
          </p:cNvPr>
          <p:cNvSpPr txBox="1"/>
          <p:nvPr/>
        </p:nvSpPr>
        <p:spPr>
          <a:xfrm>
            <a:off x="1539401" y="625230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Montgomery field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B2E35-E3B7-D178-A0C6-98BC7E63DB81}"/>
              </a:ext>
            </a:extLst>
          </p:cNvPr>
          <p:cNvSpPr txBox="1"/>
          <p:nvPr/>
        </p:nvSpPr>
        <p:spPr>
          <a:xfrm>
            <a:off x="1898475" y="555771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Basic field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43D9DD-65D1-9027-3C5B-143505FAC307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flipH="1">
            <a:off x="2516592" y="5927043"/>
            <a:ext cx="1" cy="32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2EE6B1-B6FF-C7BF-4257-D5BD3887BC78}"/>
              </a:ext>
            </a:extLst>
          </p:cNvPr>
          <p:cNvCxnSpPr>
            <a:cxnSpLocks/>
          </p:cNvCxnSpPr>
          <p:nvPr/>
        </p:nvCxnSpPr>
        <p:spPr>
          <a:xfrm>
            <a:off x="5698100" y="6436968"/>
            <a:ext cx="7441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9BA9A5-814E-6824-1079-750819333C27}"/>
              </a:ext>
            </a:extLst>
          </p:cNvPr>
          <p:cNvSpPr txBox="1"/>
          <p:nvPr/>
        </p:nvSpPr>
        <p:spPr>
          <a:xfrm>
            <a:off x="8603132" y="625057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Montgomery field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4FAD1-C660-5D1B-12B5-B0106D903E71}"/>
              </a:ext>
            </a:extLst>
          </p:cNvPr>
          <p:cNvSpPr txBox="1"/>
          <p:nvPr/>
        </p:nvSpPr>
        <p:spPr>
          <a:xfrm>
            <a:off x="8962206" y="555597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Basic field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323D78-BD81-1444-3187-DC444C0EB67D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9580323" y="5925311"/>
            <a:ext cx="1" cy="32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3194D4-2AB1-5F10-96F7-362CDFB99990}"/>
              </a:ext>
            </a:extLst>
          </p:cNvPr>
          <p:cNvSpPr/>
          <p:nvPr/>
        </p:nvSpPr>
        <p:spPr>
          <a:xfrm>
            <a:off x="6442214" y="6154459"/>
            <a:ext cx="1357433" cy="57053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INTT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F1D45DF-34ED-9368-16BF-396AB3AF5890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 flipV="1">
            <a:off x="7799647" y="6435236"/>
            <a:ext cx="803485" cy="4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C1F003-D63F-5EB6-EB0E-E5A3E87E62C8}"/>
              </a:ext>
            </a:extLst>
          </p:cNvPr>
          <p:cNvSpPr/>
          <p:nvPr/>
        </p:nvSpPr>
        <p:spPr>
          <a:xfrm>
            <a:off x="8603131" y="5423971"/>
            <a:ext cx="1954343" cy="1292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7E0DB0-26AF-9A98-FB05-1CE907101ED0}"/>
              </a:ext>
            </a:extLst>
          </p:cNvPr>
          <p:cNvSpPr/>
          <p:nvPr/>
        </p:nvSpPr>
        <p:spPr>
          <a:xfrm>
            <a:off x="1539362" y="5435000"/>
            <a:ext cx="1954343" cy="1292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323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0AAAF-725D-DE9D-2C7F-AD82484C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Number theoretic transform</a:t>
            </a:r>
            <a:r>
              <a:rPr lang="ko-KR" altLang="en-US" dirty="0"/>
              <a:t> </a:t>
            </a:r>
            <a:r>
              <a:rPr lang="en" altLang="ko-KR" dirty="0"/>
              <a:t>(NTT)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A3E205B-18AF-A8E0-9BB9-FBD591623F6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ore-KR" b="1" dirty="0"/>
                  <a:t>Falcon</a:t>
                </a:r>
                <a:r>
                  <a:rPr kumimoji="1" lang="en-US" altLang="ko-Kore-KR" dirty="0"/>
                  <a:t> : NIST</a:t>
                </a:r>
                <a:r>
                  <a:rPr kumimoji="1" lang="ko-KR" altLang="en-US" dirty="0"/>
                  <a:t>에서 진행한 </a:t>
                </a:r>
                <a:r>
                  <a:rPr kumimoji="1" lang="en-US" altLang="ko-KR" dirty="0"/>
                  <a:t>Post Quantum Conference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Finalists</a:t>
                </a:r>
                <a:r>
                  <a:rPr kumimoji="1" lang="ko-KR" altLang="en-US" dirty="0"/>
                  <a:t>로 지정된 격자기반 전자서명 암호</a:t>
                </a:r>
                <a:endParaRPr kumimoji="1" lang="en-US" altLang="ko-Kore-KR" b="1" dirty="0"/>
              </a:p>
              <a:p>
                <a:r>
                  <a:rPr kumimoji="1" lang="en-US" altLang="ko-Kore-KR" b="1" dirty="0"/>
                  <a:t>Falcon</a:t>
                </a:r>
                <a:r>
                  <a:rPr kumimoji="1" lang="ko-KR" altLang="en-US" b="1" dirty="0"/>
                  <a:t>에서 사용되는 </a:t>
                </a:r>
                <a:r>
                  <a:rPr kumimoji="1" lang="en-US" altLang="ko-KR" b="1" dirty="0"/>
                  <a:t>NTT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+1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𝒑𝒉𝒊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b="1" dirty="0"/>
                  <a:t>)</a:t>
                </a:r>
              </a:p>
              <a:p>
                <a:pPr lvl="1"/>
                <a:r>
                  <a:rPr kumimoji="1" lang="ko-KR" altLang="en-US" sz="2800" dirty="0"/>
                  <a:t>다항식</a:t>
                </a:r>
                <a:r>
                  <a:rPr kumimoji="1"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ko-KR" sz="28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ko-KR" altLang="en-US" sz="2800" dirty="0"/>
                  <a:t> </a:t>
                </a:r>
                <a:r>
                  <a:rPr kumimoji="1" lang="en-US" altLang="ko-KR" sz="2800" dirty="0"/>
                  <a:t> (q: Integer modulus)</a:t>
                </a:r>
              </a:p>
              <a:p>
                <a:pPr lvl="1"/>
                <a:r>
                  <a:rPr kumimoji="1" lang="en-US" altLang="ko-KR" sz="2800" dirty="0"/>
                  <a:t>Integer modulus q : 12289</a:t>
                </a:r>
              </a:p>
              <a:p>
                <a:pPr lvl="1"/>
                <a:r>
                  <a:rPr kumimoji="1" lang="en-US" altLang="ko-KR" sz="2800" dirty="0"/>
                  <a:t>Polynomial modulus phi 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+1),  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ko-KR" altLang="en-US" sz="2800" b="0" i="1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kumimoji="1" lang="ko-KR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≤1024</m:t>
                    </m:r>
                    <m:r>
                      <a:rPr kumimoji="1" lang="ko-KR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인 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ko-KR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 거듭제곱</m:t>
                    </m:r>
                  </m:oMath>
                </a14:m>
                <a:r>
                  <a:rPr kumimoji="1" lang="en-US" altLang="ko-KR" sz="2800" dirty="0"/>
                  <a:t> </a:t>
                </a:r>
              </a:p>
              <a:p>
                <a:pPr marL="457200" lvl="1" indent="0">
                  <a:buNone/>
                </a:pPr>
                <a:endParaRPr kumimoji="1" lang="en-US" altLang="ko-KR" sz="3200" dirty="0"/>
              </a:p>
              <a:p>
                <a:r>
                  <a:rPr kumimoji="1" lang="ko-KR" altLang="en-US" dirty="0"/>
                  <a:t>일반적으로 </a:t>
                </a:r>
                <a:r>
                  <a:rPr kumimoji="1" lang="en-US" altLang="ko-KR" dirty="0"/>
                  <a:t>NTT</a:t>
                </a:r>
                <a:r>
                  <a:rPr kumimoji="1" lang="ko-KR" altLang="en-US" dirty="0"/>
                  <a:t>에 사용하는 </a:t>
                </a:r>
                <a:r>
                  <a:rPr kumimoji="1" lang="en-US" altLang="ko-KR" dirty="0"/>
                  <a:t>phi</a:t>
                </a:r>
                <a:r>
                  <a:rPr kumimoji="1" lang="ko-KR" altLang="en-US" dirty="0"/>
                  <a:t>의 제곱근 값들을 미리 계산 해놓고 사용</a:t>
                </a:r>
                <a:r>
                  <a:rPr kumimoji="1" lang="en-US" altLang="ko-KR" dirty="0"/>
                  <a:t> (Falcon </a:t>
                </a:r>
                <a:r>
                  <a:rPr kumimoji="1" lang="ko-KR" altLang="en-US" dirty="0"/>
                  <a:t>뿐만 아니라 확인한 </a:t>
                </a:r>
                <a:r>
                  <a:rPr kumimoji="1" lang="en-US" altLang="ko-KR" dirty="0"/>
                  <a:t>NTT</a:t>
                </a:r>
                <a:r>
                  <a:rPr kumimoji="1" lang="ko-KR" altLang="en-US" dirty="0"/>
                  <a:t>관련 논문들은 모두 사전 </a:t>
                </a:r>
                <a:r>
                  <a:rPr kumimoji="1" lang="ko-KR" altLang="en-US" dirty="0" err="1"/>
                  <a:t>연산된</a:t>
                </a:r>
                <a:r>
                  <a:rPr kumimoji="1" lang="ko-KR" altLang="en-US" dirty="0"/>
                  <a:t> 제곱근 값을 사용함</a:t>
                </a:r>
                <a:r>
                  <a:rPr kumimoji="1"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A3E205B-18AF-A8E0-9BB9-FBD591623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810" r="-10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31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91A71-B244-A5F2-A38D-2EAC8FF9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Number theoretic transform(NTT)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09701-EF7A-18D4-7F73-21140EB0E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3000" dirty="0"/>
              <a:t>양자로 구현할 때 </a:t>
            </a:r>
            <a:r>
              <a:rPr kumimoji="1" lang="ko-Kore-KR" altLang="en-US" sz="3000" dirty="0"/>
              <a:t>해결해야</a:t>
            </a:r>
            <a:r>
              <a:rPr kumimoji="1" lang="ko-KR" altLang="en-US" sz="3000" dirty="0"/>
              <a:t> 하는 문제</a:t>
            </a:r>
            <a:r>
              <a:rPr kumimoji="1" lang="en-US" altLang="ko-KR" sz="3000" dirty="0"/>
              <a:t>..</a:t>
            </a:r>
            <a:r>
              <a:rPr kumimoji="1" lang="ko-KR" altLang="en-US" sz="3000" dirty="0"/>
              <a:t> 어려움</a:t>
            </a:r>
            <a:r>
              <a:rPr kumimoji="1" lang="en-US" altLang="ko-KR" sz="3000" dirty="0"/>
              <a:t>..</a:t>
            </a:r>
            <a:endParaRPr kumimoji="1" lang="en-US" altLang="ko-KR" sz="3000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ko-KR" altLang="en-US" sz="2600" dirty="0">
                <a:sym typeface="Wingdings" pitchFamily="2" charset="2"/>
              </a:rPr>
              <a:t>  </a:t>
            </a:r>
            <a:r>
              <a:rPr kumimoji="1" lang="en-US" altLang="ko-KR" sz="2600" dirty="0">
                <a:sym typeface="Wingdings" pitchFamily="2" charset="2"/>
              </a:rPr>
              <a:t>-</a:t>
            </a:r>
            <a:r>
              <a:rPr kumimoji="1" lang="ko-KR" altLang="en-US" sz="2600" dirty="0">
                <a:sym typeface="Wingdings" pitchFamily="2" charset="2"/>
              </a:rPr>
              <a:t> 정수필드 상에서의 덧셈</a:t>
            </a:r>
            <a:r>
              <a:rPr kumimoji="1" lang="en-US" altLang="ko-KR" sz="2600" dirty="0">
                <a:sym typeface="Wingdings" pitchFamily="2" charset="2"/>
              </a:rPr>
              <a:t>,</a:t>
            </a:r>
            <a:r>
              <a:rPr kumimoji="1" lang="ko-KR" altLang="en-US" sz="2600" dirty="0">
                <a:sym typeface="Wingdings" pitchFamily="2" charset="2"/>
              </a:rPr>
              <a:t> 곱셈</a:t>
            </a:r>
            <a:endParaRPr kumimoji="1" lang="en-US" altLang="ko-KR" sz="2600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ko-KR" altLang="en-US" sz="2600" dirty="0">
                <a:sym typeface="Wingdings" pitchFamily="2" charset="2"/>
              </a:rPr>
              <a:t>  </a:t>
            </a:r>
            <a:r>
              <a:rPr kumimoji="1" lang="en-US" altLang="ko-KR" sz="2600" dirty="0">
                <a:sym typeface="Wingdings" pitchFamily="2" charset="2"/>
              </a:rPr>
              <a:t>-</a:t>
            </a:r>
            <a:r>
              <a:rPr kumimoji="1" lang="ko-KR" altLang="en-US" sz="2600" dirty="0">
                <a:sym typeface="Wingdings" pitchFamily="2" charset="2"/>
              </a:rPr>
              <a:t> 암호에 맞는 </a:t>
            </a:r>
            <a:r>
              <a:rPr kumimoji="1" lang="en-US" altLang="ko-KR" sz="2600" dirty="0">
                <a:sym typeface="Wingdings" pitchFamily="2" charset="2"/>
              </a:rPr>
              <a:t>prime modulus</a:t>
            </a:r>
            <a:r>
              <a:rPr kumimoji="1" lang="ko-KR" altLang="en-US" sz="2600" dirty="0">
                <a:sym typeface="Wingdings" pitchFamily="2" charset="2"/>
              </a:rPr>
              <a:t> 연산</a:t>
            </a:r>
            <a:endParaRPr kumimoji="1" lang="en-US" altLang="ko-KR" sz="2600" dirty="0"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sz="3000" dirty="0">
                <a:sym typeface="Wingdings" pitchFamily="2" charset="2"/>
              </a:rPr>
              <a:t>하고 싶은 것</a:t>
            </a:r>
            <a:endParaRPr kumimoji="1" lang="en-US" altLang="ko-KR" sz="3000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ko-KR" altLang="en-US" sz="2600" dirty="0">
                <a:sym typeface="Wingdings" pitchFamily="2" charset="2"/>
              </a:rPr>
              <a:t>  </a:t>
            </a:r>
            <a:r>
              <a:rPr kumimoji="1" lang="en-US" altLang="ko-KR" sz="2600" dirty="0">
                <a:sym typeface="Wingdings" pitchFamily="2" charset="2"/>
              </a:rPr>
              <a:t>1.</a:t>
            </a:r>
            <a:r>
              <a:rPr kumimoji="1" lang="ko-KR" altLang="en-US" sz="2600">
                <a:sym typeface="Wingdings" pitchFamily="2" charset="2"/>
              </a:rPr>
              <a:t> </a:t>
            </a:r>
            <a:r>
              <a:rPr kumimoji="1" lang="en-US" altLang="ko-KR" sz="2600">
                <a:sym typeface="Wingdings" pitchFamily="2" charset="2"/>
              </a:rPr>
              <a:t>Butterfly </a:t>
            </a:r>
            <a:r>
              <a:rPr kumimoji="1" lang="ko-KR" altLang="en-US" sz="2600" dirty="0">
                <a:sym typeface="Wingdings" pitchFamily="2" charset="2"/>
              </a:rPr>
              <a:t>방식으로 </a:t>
            </a:r>
            <a:r>
              <a:rPr kumimoji="1" lang="en-US" altLang="ko-KR" sz="2600" dirty="0">
                <a:sym typeface="Wingdings" pitchFamily="2" charset="2"/>
              </a:rPr>
              <a:t>NTT </a:t>
            </a:r>
            <a:r>
              <a:rPr kumimoji="1" lang="ko-KR" altLang="en-US" sz="2600" dirty="0">
                <a:sym typeface="Wingdings" pitchFamily="2" charset="2"/>
              </a:rPr>
              <a:t>구현</a:t>
            </a:r>
            <a:endParaRPr kumimoji="1" lang="en-US" altLang="ko-KR" sz="2600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ko-KR" altLang="en-US" sz="2600" dirty="0">
                <a:sym typeface="Wingdings" pitchFamily="2" charset="2"/>
              </a:rPr>
              <a:t>  </a:t>
            </a:r>
            <a:r>
              <a:rPr kumimoji="1" lang="en-US" altLang="ko-KR" sz="2600" dirty="0">
                <a:sym typeface="Wingdings" pitchFamily="2" charset="2"/>
              </a:rPr>
              <a:t>2.</a:t>
            </a:r>
            <a:r>
              <a:rPr kumimoji="1" lang="ko-KR" altLang="en-US" sz="2600" dirty="0">
                <a:sym typeface="Wingdings" pitchFamily="2" charset="2"/>
              </a:rPr>
              <a:t> 기존 </a:t>
            </a:r>
            <a:r>
              <a:rPr kumimoji="1" lang="en-US" altLang="ko-KR" sz="2600" dirty="0">
                <a:sym typeface="Wingdings" pitchFamily="2" charset="2"/>
              </a:rPr>
              <a:t>Butterfly</a:t>
            </a:r>
            <a:r>
              <a:rPr kumimoji="1" lang="ko-KR" altLang="en-US" sz="2600" dirty="0">
                <a:sym typeface="Wingdings" pitchFamily="2" charset="2"/>
              </a:rPr>
              <a:t> 방식에 비해 </a:t>
            </a:r>
            <a:r>
              <a:rPr kumimoji="1" lang="en-US" altLang="ko-KR" sz="2600" dirty="0">
                <a:sym typeface="Wingdings" pitchFamily="2" charset="2"/>
              </a:rPr>
              <a:t>Montgomery</a:t>
            </a:r>
            <a:r>
              <a:rPr kumimoji="1" lang="ko-KR" altLang="en-US" sz="2600" dirty="0">
                <a:sym typeface="Wingdings" pitchFamily="2" charset="2"/>
              </a:rPr>
              <a:t> 방식이 양자에서도 효율적인지</a:t>
            </a:r>
            <a:endParaRPr kumimoji="1" lang="en-US" altLang="ko-KR" sz="2600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ko-KR" sz="2600" dirty="0">
                <a:sym typeface="Wingdings" pitchFamily="2" charset="2"/>
              </a:rPr>
              <a:t>(</a:t>
            </a:r>
            <a:r>
              <a:rPr kumimoji="1" lang="ko-KR" altLang="en-US" sz="2600" dirty="0">
                <a:sym typeface="Wingdings" pitchFamily="2" charset="2"/>
              </a:rPr>
              <a:t>처음에는 </a:t>
            </a:r>
            <a:r>
              <a:rPr kumimoji="1" lang="en-US" altLang="ko-KR" sz="2600" dirty="0">
                <a:sym typeface="Wingdings" pitchFamily="2" charset="2"/>
              </a:rPr>
              <a:t>Montgomery</a:t>
            </a:r>
            <a:r>
              <a:rPr kumimoji="1" lang="ko-KR" altLang="en-US" sz="2600" dirty="0">
                <a:sym typeface="Wingdings" pitchFamily="2" charset="2"/>
              </a:rPr>
              <a:t> 방식은 속도 측면으로 좋으니까 양자 자원에서 비효율적이라 예상 했는데 공부하다 보니 의외로 양자에서 </a:t>
            </a:r>
            <a:r>
              <a:rPr kumimoji="1" lang="en-US" altLang="ko-KR" sz="2600" dirty="0">
                <a:sym typeface="Wingdings" pitchFamily="2" charset="2"/>
              </a:rPr>
              <a:t>Modulus</a:t>
            </a:r>
            <a:r>
              <a:rPr kumimoji="1" lang="ko-KR" altLang="en-US" sz="2600" dirty="0">
                <a:sym typeface="Wingdings" pitchFamily="2" charset="2"/>
              </a:rPr>
              <a:t> 나눗셈을 곱셈으로 대체하는 과정에서 자원 절약이</a:t>
            </a:r>
            <a:r>
              <a:rPr kumimoji="1" lang="en-US" altLang="ko-KR" sz="2600" dirty="0">
                <a:sym typeface="Wingdings" pitchFamily="2" charset="2"/>
              </a:rPr>
              <a:t> </a:t>
            </a:r>
            <a:r>
              <a:rPr kumimoji="1" lang="ko-KR" altLang="en-US" sz="2600" dirty="0">
                <a:sym typeface="Wingdings" pitchFamily="2" charset="2"/>
              </a:rPr>
              <a:t>될 수도 있을 것 같음</a:t>
            </a:r>
            <a:r>
              <a:rPr kumimoji="1" lang="en-US" altLang="ko-KR" sz="2600" dirty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513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521</Words>
  <Application>Microsoft Macintosh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Cambria Math</vt:lpstr>
      <vt:lpstr>Wingdings</vt:lpstr>
      <vt:lpstr>CryptoCraft 테마</vt:lpstr>
      <vt:lpstr>제목 테마</vt:lpstr>
      <vt:lpstr>Number theoretic transform(NTT)  https://youtu.be/k33E4na8Lis</vt:lpstr>
      <vt:lpstr>Number theoretic transform (NTT)</vt:lpstr>
      <vt:lpstr>Number theoretic transform (NTT)</vt:lpstr>
      <vt:lpstr>Number theoretic transform(NTT)</vt:lpstr>
      <vt:lpstr>Number theoretic transform(NTT)</vt:lpstr>
      <vt:lpstr>Number theoretic transform (NTT)</vt:lpstr>
      <vt:lpstr>Number theoretic transform(NTT)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81</cp:revision>
  <dcterms:created xsi:type="dcterms:W3CDTF">2019-03-05T04:29:07Z</dcterms:created>
  <dcterms:modified xsi:type="dcterms:W3CDTF">2022-05-08T17:11:22Z</dcterms:modified>
</cp:coreProperties>
</file>