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7" r:id="rId10"/>
    <p:sldId id="286" r:id="rId11"/>
    <p:sldId id="285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LXo6XZRqYo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를 통한 네트워크</a:t>
            </a:r>
            <a:br>
              <a:rPr lang="en-US" altLang="ko-KR" dirty="0"/>
            </a:br>
            <a:r>
              <a:rPr lang="ko-KR" altLang="en-US" dirty="0"/>
              <a:t>구현 및 활용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0DDEF-0E86-4660-AB7C-2A505E25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BD9436-EE18-4B6B-AC2D-07BD028AD7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en-US" altLang="ko-KR" dirty="0" err="1"/>
              <a:t>Keras</a:t>
            </a:r>
            <a:r>
              <a:rPr lang="ko-KR" altLang="en-US" dirty="0"/>
              <a:t> 라이브러리를 통한 네트워크 구현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네트워크를 구현하기 위해서는 </a:t>
            </a:r>
            <a:r>
              <a:rPr lang="ko-KR" altLang="en-US" b="1" dirty="0">
                <a:solidFill>
                  <a:srgbClr val="FF0000"/>
                </a:solidFill>
              </a:rPr>
              <a:t>레이어를 쌓아 올리기</a:t>
            </a:r>
            <a:r>
              <a:rPr lang="ko-KR" altLang="en-US" dirty="0"/>
              <a:t>만 진행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나머지는 라이브러리가 전부 처리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MNIST </a:t>
            </a:r>
            <a:r>
              <a:rPr lang="ko-KR" altLang="en-US" dirty="0"/>
              <a:t>데이터 셋을 사용해서 학습 진행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학습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평가 순으로 진행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생성한 모델을 추출 가능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모델을 프로그램에 탑재해서 </a:t>
            </a:r>
            <a:r>
              <a:rPr lang="ko-KR" altLang="en-US" b="1" dirty="0">
                <a:solidFill>
                  <a:srgbClr val="FF0000"/>
                </a:solidFill>
              </a:rPr>
              <a:t>실제로 활용 가능</a:t>
            </a:r>
            <a:r>
              <a:rPr lang="ko-KR" altLang="en-US" dirty="0"/>
              <a:t>함을 보임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동일한 방법으로 특정 기기에도 탑재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6268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이전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라이브러리를 통한 구현 방법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네트워크 학습 및 활용 시연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이전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파이썬 클래스와 메소드를 조합하여 단일 뉴런과 레이어 구현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Input layer </a:t>
            </a:r>
            <a:r>
              <a:rPr lang="en-US" altLang="ko-KR" dirty="0">
                <a:sym typeface="Wingdings" panose="05000000000000000000" pitchFamily="2" charset="2"/>
              </a:rPr>
              <a:t> Activation </a:t>
            </a:r>
            <a:r>
              <a:rPr lang="ko-KR" altLang="en-US" dirty="0">
                <a:sym typeface="Wingdings" panose="05000000000000000000" pitchFamily="2" charset="2"/>
              </a:rPr>
              <a:t>순으로 메소드 호출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직접 코드를 작성하여 구현하는 경우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구현의 난이도가 높음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다층 레이어를 형성한다면 레이어 간 연결도 어려움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뉴런이 많아질 수록 난이도가 증가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일반적으로 사용되는 </a:t>
            </a:r>
            <a:r>
              <a:rPr lang="ko-KR" altLang="en-US" b="1" dirty="0">
                <a:solidFill>
                  <a:srgbClr val="FF0000"/>
                </a:solidFill>
              </a:rPr>
              <a:t>라이브러리를 활용</a:t>
            </a:r>
            <a:r>
              <a:rPr lang="ko-KR" altLang="en-US" dirty="0"/>
              <a:t>하여 구현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구현의 난이도가 낮아지고 </a:t>
            </a:r>
            <a:r>
              <a:rPr lang="ko-KR" altLang="en-US" b="1" dirty="0">
                <a:solidFill>
                  <a:srgbClr val="FF0000"/>
                </a:solidFill>
              </a:rPr>
              <a:t>빠른 속도로 구현</a:t>
            </a:r>
            <a:r>
              <a:rPr lang="ko-KR" altLang="en-US" dirty="0"/>
              <a:t>이 가능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D282D-FF83-4A9D-86F8-A6421473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라이브러리를 통한 구현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ACEBF-F948-4F82-A887-308A8858A0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Keras</a:t>
            </a:r>
            <a:r>
              <a:rPr lang="ko-KR" altLang="en-US" dirty="0"/>
              <a:t>를 사용한 네트워크 구현</a:t>
            </a:r>
            <a:endParaRPr lang="en-US" altLang="ko-KR" dirty="0"/>
          </a:p>
          <a:p>
            <a:pPr lvl="1"/>
            <a:r>
              <a:rPr lang="en-US" altLang="ko-KR" dirty="0" err="1"/>
              <a:t>Tensorflow</a:t>
            </a:r>
            <a:r>
              <a:rPr lang="ko-KR" altLang="en-US" dirty="0"/>
              <a:t>의 일종</a:t>
            </a:r>
            <a:endParaRPr lang="en-US" altLang="ko-KR" dirty="0"/>
          </a:p>
          <a:p>
            <a:r>
              <a:rPr lang="ko-KR" altLang="en-US" dirty="0"/>
              <a:t>기존과 동일하나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뉴런 단위가 아닌 레이어 단위로 구현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dirty="0"/>
              <a:t>‘</a:t>
            </a:r>
            <a:r>
              <a:rPr lang="ko-KR" altLang="en-US" dirty="0"/>
              <a:t>레이어</a:t>
            </a:r>
            <a:r>
              <a:rPr lang="en-US" altLang="ko-KR" dirty="0"/>
              <a:t>+</a:t>
            </a:r>
            <a:r>
              <a:rPr lang="ko-KR" altLang="en-US" dirty="0"/>
              <a:t>활성화 함수</a:t>
            </a:r>
            <a:r>
              <a:rPr lang="en-US" altLang="ko-KR" dirty="0"/>
              <a:t>’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계층 레이어를 형성</a:t>
            </a:r>
            <a:endParaRPr lang="en-US" altLang="ko-KR" dirty="0"/>
          </a:p>
          <a:p>
            <a:pPr lvl="1"/>
            <a:r>
              <a:rPr lang="en-US" altLang="ko-KR" dirty="0"/>
              <a:t>e.g.) ‘</a:t>
            </a:r>
            <a:r>
              <a:rPr lang="en-US" altLang="ko-KR" dirty="0" err="1"/>
              <a:t>input+activation</a:t>
            </a:r>
            <a:r>
              <a:rPr lang="en-US" altLang="ko-KR" dirty="0"/>
              <a:t>’ + ‘</a:t>
            </a:r>
            <a:r>
              <a:rPr lang="en-US" altLang="ko-KR" dirty="0" err="1"/>
              <a:t>dense+activation</a:t>
            </a:r>
            <a:r>
              <a:rPr lang="en-US" altLang="ko-KR" dirty="0"/>
              <a:t>’</a:t>
            </a:r>
            <a:r>
              <a:rPr lang="ko-KR" altLang="en-US" dirty="0"/>
              <a:t>의 경우 </a:t>
            </a:r>
            <a:r>
              <a:rPr lang="en-US" altLang="ko-KR" dirty="0"/>
              <a:t>2</a:t>
            </a:r>
            <a:r>
              <a:rPr lang="ko-KR" altLang="en-US" dirty="0"/>
              <a:t>계층 레이어</a:t>
            </a:r>
            <a:endParaRPr lang="en-US" altLang="ko-KR" dirty="0"/>
          </a:p>
          <a:p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764F719-CAC6-4356-8D1F-C85863A7DE85}"/>
              </a:ext>
            </a:extLst>
          </p:cNvPr>
          <p:cNvGrpSpPr/>
          <p:nvPr/>
        </p:nvGrpSpPr>
        <p:grpSpPr>
          <a:xfrm>
            <a:off x="418656" y="3954467"/>
            <a:ext cx="1718944" cy="394235"/>
            <a:chOff x="418656" y="3970342"/>
            <a:chExt cx="1718944" cy="394235"/>
          </a:xfrm>
        </p:grpSpPr>
        <p:sp>
          <p:nvSpPr>
            <p:cNvPr id="6" name="왼쪽 중괄호 5">
              <a:extLst>
                <a:ext uri="{FF2B5EF4-FFF2-40B4-BE49-F238E27FC236}">
                  <a16:creationId xmlns:a16="http://schemas.microsoft.com/office/drawing/2014/main" id="{49E88B94-F382-47E6-8AD5-3FA061535479}"/>
                </a:ext>
              </a:extLst>
            </p:cNvPr>
            <p:cNvSpPr/>
            <p:nvPr/>
          </p:nvSpPr>
          <p:spPr>
            <a:xfrm>
              <a:off x="2088798" y="4043715"/>
              <a:ext cx="48802" cy="22652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22A8C5-2F66-4EDD-BB1F-A72BBB1082C0}"/>
                </a:ext>
              </a:extLst>
            </p:cNvPr>
            <p:cNvSpPr txBox="1"/>
            <p:nvPr/>
          </p:nvSpPr>
          <p:spPr>
            <a:xfrm>
              <a:off x="418656" y="3970342"/>
              <a:ext cx="1694541" cy="39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/>
                <a:t>모델 선언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E7DB2A8F-B037-4E4C-A225-077A6FEA9711}"/>
              </a:ext>
            </a:extLst>
          </p:cNvPr>
          <p:cNvGrpSpPr/>
          <p:nvPr/>
        </p:nvGrpSpPr>
        <p:grpSpPr>
          <a:xfrm>
            <a:off x="394256" y="4291579"/>
            <a:ext cx="1743343" cy="647835"/>
            <a:chOff x="394256" y="4351904"/>
            <a:chExt cx="1743343" cy="647835"/>
          </a:xfrm>
        </p:grpSpPr>
        <p:sp>
          <p:nvSpPr>
            <p:cNvPr id="7" name="왼쪽 중괄호 6">
              <a:extLst>
                <a:ext uri="{FF2B5EF4-FFF2-40B4-BE49-F238E27FC236}">
                  <a16:creationId xmlns:a16="http://schemas.microsoft.com/office/drawing/2014/main" id="{81AE6359-1387-4357-ADD9-52512821D32F}"/>
                </a:ext>
              </a:extLst>
            </p:cNvPr>
            <p:cNvSpPr/>
            <p:nvPr/>
          </p:nvSpPr>
          <p:spPr>
            <a:xfrm>
              <a:off x="2088797" y="4351904"/>
              <a:ext cx="48802" cy="64783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4DCEB-0CAE-4AFB-BCD7-6FB632202356}"/>
                </a:ext>
              </a:extLst>
            </p:cNvPr>
            <p:cNvSpPr txBox="1"/>
            <p:nvPr/>
          </p:nvSpPr>
          <p:spPr>
            <a:xfrm>
              <a:off x="394256" y="4478704"/>
              <a:ext cx="1694541" cy="39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Input layer</a:t>
              </a:r>
              <a:endParaRPr lang="ko-KR" altLang="en-US" dirty="0"/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951705B9-B3F9-4DA5-9117-B254203DDAD9}"/>
              </a:ext>
            </a:extLst>
          </p:cNvPr>
          <p:cNvGrpSpPr/>
          <p:nvPr/>
        </p:nvGrpSpPr>
        <p:grpSpPr>
          <a:xfrm>
            <a:off x="394256" y="5014811"/>
            <a:ext cx="1743343" cy="394235"/>
            <a:chOff x="394256" y="5094186"/>
            <a:chExt cx="1743343" cy="394235"/>
          </a:xfrm>
        </p:grpSpPr>
        <p:sp>
          <p:nvSpPr>
            <p:cNvPr id="8" name="왼쪽 중괄호 7">
              <a:extLst>
                <a:ext uri="{FF2B5EF4-FFF2-40B4-BE49-F238E27FC236}">
                  <a16:creationId xmlns:a16="http://schemas.microsoft.com/office/drawing/2014/main" id="{43392F11-524B-4726-A877-42C38EE52769}"/>
                </a:ext>
              </a:extLst>
            </p:cNvPr>
            <p:cNvSpPr/>
            <p:nvPr/>
          </p:nvSpPr>
          <p:spPr>
            <a:xfrm>
              <a:off x="2088797" y="5108093"/>
              <a:ext cx="48802" cy="373319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095C81-FCBE-4CC4-AEA2-03667B6CD2BF}"/>
                </a:ext>
              </a:extLst>
            </p:cNvPr>
            <p:cNvSpPr txBox="1"/>
            <p:nvPr/>
          </p:nvSpPr>
          <p:spPr>
            <a:xfrm>
              <a:off x="394256" y="5094186"/>
              <a:ext cx="1694541" cy="39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Hidden layer</a:t>
              </a:r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F913D45-163C-42EF-873C-87015CAAEC1B}"/>
              </a:ext>
            </a:extLst>
          </p:cNvPr>
          <p:cNvGrpSpPr/>
          <p:nvPr/>
        </p:nvGrpSpPr>
        <p:grpSpPr>
          <a:xfrm>
            <a:off x="418656" y="5635181"/>
            <a:ext cx="1718943" cy="394235"/>
            <a:chOff x="418656" y="5695506"/>
            <a:chExt cx="1718943" cy="3942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08F602-D9B5-49AB-A7E1-48C8B228736C}"/>
                </a:ext>
              </a:extLst>
            </p:cNvPr>
            <p:cNvSpPr txBox="1"/>
            <p:nvPr/>
          </p:nvSpPr>
          <p:spPr>
            <a:xfrm>
              <a:off x="418656" y="5695506"/>
              <a:ext cx="1694541" cy="3942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dirty="0"/>
                <a:t>Output layer</a:t>
              </a:r>
              <a:endParaRPr lang="ko-KR" altLang="en-US" dirty="0"/>
            </a:p>
          </p:txBody>
        </p:sp>
        <p:sp>
          <p:nvSpPr>
            <p:cNvPr id="14" name="왼쪽 중괄호 13">
              <a:extLst>
                <a:ext uri="{FF2B5EF4-FFF2-40B4-BE49-F238E27FC236}">
                  <a16:creationId xmlns:a16="http://schemas.microsoft.com/office/drawing/2014/main" id="{2C06EB52-9980-469C-898E-DE1660C6A9E6}"/>
                </a:ext>
              </a:extLst>
            </p:cNvPr>
            <p:cNvSpPr/>
            <p:nvPr/>
          </p:nvSpPr>
          <p:spPr>
            <a:xfrm>
              <a:off x="2088797" y="5779361"/>
              <a:ext cx="48802" cy="22652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887FB173-C41F-4EED-9E12-1B0C1C20A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06" y="3983270"/>
            <a:ext cx="9606796" cy="222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2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 descr="텍스트이(가) 표시된 사진&#10;&#10;자동 생성된 설명">
            <a:extLst>
              <a:ext uri="{FF2B5EF4-FFF2-40B4-BE49-F238E27FC236}">
                <a16:creationId xmlns:a16="http://schemas.microsoft.com/office/drawing/2014/main" id="{4224E75F-3B8D-4A59-AEB4-A7DDFD042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738" y="4734228"/>
            <a:ext cx="7155120" cy="16586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882AED1-651D-4528-8FC9-4A36B30C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라이브러리를 통한 구현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FF08C1-CC6E-4A00-8E6B-E4D8DDD301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Input layer</a:t>
            </a:r>
            <a:r>
              <a:rPr lang="ko-KR" altLang="en-US" dirty="0"/>
              <a:t>의 </a:t>
            </a:r>
            <a:r>
              <a:rPr lang="en-US" altLang="ko-KR" dirty="0"/>
              <a:t>Flatten</a:t>
            </a:r>
            <a:r>
              <a:rPr lang="ko-KR" altLang="en-US" dirty="0"/>
              <a:t>은 이미지를 </a:t>
            </a:r>
            <a:r>
              <a:rPr lang="en-US" altLang="ko-KR" dirty="0"/>
              <a:t>1</a:t>
            </a:r>
            <a:r>
              <a:rPr lang="ko-KR" altLang="en-US" dirty="0"/>
              <a:t>차원 배열로 펼침</a:t>
            </a:r>
            <a:endParaRPr lang="en-US" altLang="ko-KR" dirty="0"/>
          </a:p>
          <a:p>
            <a:pPr lvl="1"/>
            <a:r>
              <a:rPr lang="en-US" altLang="ko-KR" dirty="0"/>
              <a:t>28x28 array </a:t>
            </a:r>
            <a:r>
              <a:rPr lang="en-US" altLang="ko-KR" dirty="0">
                <a:sym typeface="Wingdings" panose="05000000000000000000" pitchFamily="2" charset="2"/>
              </a:rPr>
              <a:t> 784 array</a:t>
            </a:r>
            <a:endParaRPr lang="en-US" altLang="ko-KR" dirty="0"/>
          </a:p>
          <a:p>
            <a:r>
              <a:rPr lang="en-US" altLang="ko-KR" dirty="0"/>
              <a:t>Dense layer</a:t>
            </a:r>
            <a:r>
              <a:rPr lang="ko-KR" altLang="en-US" dirty="0"/>
              <a:t>는 </a:t>
            </a:r>
            <a:r>
              <a:rPr lang="en-US" altLang="ko-KR" dirty="0"/>
              <a:t>Fully-connected layer</a:t>
            </a:r>
            <a:r>
              <a:rPr lang="ko-KR" altLang="en-US" dirty="0"/>
              <a:t>를 형성</a:t>
            </a:r>
            <a:endParaRPr lang="en-US" altLang="ko-KR" dirty="0"/>
          </a:p>
          <a:p>
            <a:r>
              <a:rPr lang="en-US" altLang="ko-KR" dirty="0"/>
              <a:t>Activation function</a:t>
            </a:r>
            <a:r>
              <a:rPr lang="ko-KR" altLang="en-US" dirty="0"/>
              <a:t>은 </a:t>
            </a:r>
            <a:r>
              <a:rPr lang="en-US" altLang="ko-KR" dirty="0" err="1"/>
              <a:t>Relu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Loss function</a:t>
            </a:r>
            <a:r>
              <a:rPr lang="ko-KR" altLang="en-US" dirty="0"/>
              <a:t>은 </a:t>
            </a:r>
            <a:r>
              <a:rPr lang="en-US" altLang="ko-KR" dirty="0"/>
              <a:t>sparse categorical </a:t>
            </a:r>
            <a:r>
              <a:rPr lang="en-US" altLang="ko-KR" dirty="0" err="1"/>
              <a:t>crossentropy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en-US" altLang="ko-KR" dirty="0"/>
              <a:t>Optimizer</a:t>
            </a:r>
            <a:r>
              <a:rPr lang="ko-KR" altLang="en-US" dirty="0"/>
              <a:t>는 </a:t>
            </a:r>
            <a:r>
              <a:rPr lang="en-US" altLang="ko-KR" dirty="0" err="1"/>
              <a:t>adam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F4FAB4E-5107-4765-A58A-92C815A4E588}"/>
              </a:ext>
            </a:extLst>
          </p:cNvPr>
          <p:cNvGrpSpPr/>
          <p:nvPr/>
        </p:nvGrpSpPr>
        <p:grpSpPr>
          <a:xfrm>
            <a:off x="637665" y="4692368"/>
            <a:ext cx="3289352" cy="1739964"/>
            <a:chOff x="2516697" y="3089092"/>
            <a:chExt cx="4068454" cy="2152084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C820EEFF-DFE6-4664-BB7F-27D922466D06}"/>
                </a:ext>
              </a:extLst>
            </p:cNvPr>
            <p:cNvSpPr/>
            <p:nvPr/>
          </p:nvSpPr>
          <p:spPr>
            <a:xfrm>
              <a:off x="2516697" y="3495958"/>
              <a:ext cx="595618" cy="5956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01BA2E5C-A16D-48B2-8E1A-86B38132E8BA}"/>
                </a:ext>
              </a:extLst>
            </p:cNvPr>
            <p:cNvSpPr/>
            <p:nvPr/>
          </p:nvSpPr>
          <p:spPr>
            <a:xfrm>
              <a:off x="2516697" y="4274191"/>
              <a:ext cx="595618" cy="5956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6852D3B-68A8-4DDC-A4DE-81ABD7E6330A}"/>
                </a:ext>
              </a:extLst>
            </p:cNvPr>
            <p:cNvSpPr/>
            <p:nvPr/>
          </p:nvSpPr>
          <p:spPr>
            <a:xfrm>
              <a:off x="4253115" y="3089092"/>
              <a:ext cx="595618" cy="5956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1565934-565D-4D08-9D4E-2FCC0FFF4B82}"/>
                </a:ext>
              </a:extLst>
            </p:cNvPr>
            <p:cNvSpPr/>
            <p:nvPr/>
          </p:nvSpPr>
          <p:spPr>
            <a:xfrm>
              <a:off x="4253115" y="3867325"/>
              <a:ext cx="595618" cy="5956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7D01D12-2E45-44D3-A914-B15C131ADFF1}"/>
                </a:ext>
              </a:extLst>
            </p:cNvPr>
            <p:cNvSpPr/>
            <p:nvPr/>
          </p:nvSpPr>
          <p:spPr>
            <a:xfrm>
              <a:off x="4253115" y="4645558"/>
              <a:ext cx="595618" cy="59561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B2A04A4-4F1C-4326-9B05-F571ED629A02}"/>
                </a:ext>
              </a:extLst>
            </p:cNvPr>
            <p:cNvSpPr/>
            <p:nvPr/>
          </p:nvSpPr>
          <p:spPr>
            <a:xfrm>
              <a:off x="5989533" y="3495958"/>
              <a:ext cx="595618" cy="5956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149D71C-7B3F-424F-9659-809393C3F90E}"/>
                </a:ext>
              </a:extLst>
            </p:cNvPr>
            <p:cNvSpPr/>
            <p:nvPr/>
          </p:nvSpPr>
          <p:spPr>
            <a:xfrm>
              <a:off x="5989533" y="4274191"/>
              <a:ext cx="595618" cy="59561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EC0EAE85-9C26-4001-BE92-6F3DF88CAC5F}"/>
                </a:ext>
              </a:extLst>
            </p:cNvPr>
            <p:cNvCxnSpPr>
              <a:stCxn id="4" idx="6"/>
              <a:endCxn id="7" idx="2"/>
            </p:cNvCxnSpPr>
            <p:nvPr/>
          </p:nvCxnSpPr>
          <p:spPr>
            <a:xfrm flipV="1">
              <a:off x="3112315" y="3386901"/>
              <a:ext cx="1140800" cy="406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8ECB27D-0745-4904-A463-4339E60CB823}"/>
                </a:ext>
              </a:extLst>
            </p:cNvPr>
            <p:cNvCxnSpPr>
              <a:cxnSpLocks/>
              <a:stCxn id="4" idx="6"/>
              <a:endCxn id="8" idx="2"/>
            </p:cNvCxnSpPr>
            <p:nvPr/>
          </p:nvCxnSpPr>
          <p:spPr>
            <a:xfrm>
              <a:off x="3112315" y="3793767"/>
              <a:ext cx="1140800" cy="3713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F6C40339-FFD1-45BF-882B-B273A3EAD017}"/>
                </a:ext>
              </a:extLst>
            </p:cNvPr>
            <p:cNvCxnSpPr>
              <a:cxnSpLocks/>
              <a:stCxn id="4" idx="6"/>
              <a:endCxn id="9" idx="2"/>
            </p:cNvCxnSpPr>
            <p:nvPr/>
          </p:nvCxnSpPr>
          <p:spPr>
            <a:xfrm>
              <a:off x="3112315" y="3793767"/>
              <a:ext cx="1140800" cy="1149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998E3C66-7395-4961-BAD6-F2DC54910186}"/>
                </a:ext>
              </a:extLst>
            </p:cNvPr>
            <p:cNvCxnSpPr>
              <a:cxnSpLocks/>
              <a:stCxn id="5" idx="6"/>
              <a:endCxn id="7" idx="2"/>
            </p:cNvCxnSpPr>
            <p:nvPr/>
          </p:nvCxnSpPr>
          <p:spPr>
            <a:xfrm flipV="1">
              <a:off x="3112315" y="3386901"/>
              <a:ext cx="1140800" cy="1185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5569AF3-058C-4200-A8E6-F5A9CC67289C}"/>
                </a:ext>
              </a:extLst>
            </p:cNvPr>
            <p:cNvCxnSpPr>
              <a:cxnSpLocks/>
              <a:stCxn id="5" idx="6"/>
              <a:endCxn id="8" idx="2"/>
            </p:cNvCxnSpPr>
            <p:nvPr/>
          </p:nvCxnSpPr>
          <p:spPr>
            <a:xfrm flipV="1">
              <a:off x="3112315" y="4165134"/>
              <a:ext cx="1140800" cy="406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782C258-3B53-498A-B574-61C3C6AE349A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>
              <a:off x="3112315" y="4572000"/>
              <a:ext cx="1140800" cy="3713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254F14B7-6CD9-4EB1-9E05-FEEB6DE7372B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4848733" y="3386901"/>
              <a:ext cx="1140800" cy="406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5D220F92-15FD-4223-85A1-933A637EEB2C}"/>
                </a:ext>
              </a:extLst>
            </p:cNvPr>
            <p:cNvCxnSpPr>
              <a:cxnSpLocks/>
              <a:stCxn id="7" idx="6"/>
              <a:endCxn id="14" idx="2"/>
            </p:cNvCxnSpPr>
            <p:nvPr/>
          </p:nvCxnSpPr>
          <p:spPr>
            <a:xfrm>
              <a:off x="4848733" y="3386901"/>
              <a:ext cx="1140800" cy="118509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A73948FA-61C7-4378-8DD6-65397312471D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4848733" y="3793767"/>
              <a:ext cx="1140800" cy="3713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2E69CEF4-3396-4D93-A55F-1F8AFFE1444F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4848733" y="4165134"/>
              <a:ext cx="1140800" cy="406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DF7BABF-9DE5-4AAF-A2BC-ED69AD408828}"/>
                </a:ext>
              </a:extLst>
            </p:cNvPr>
            <p:cNvCxnSpPr>
              <a:cxnSpLocks/>
              <a:stCxn id="9" idx="6"/>
              <a:endCxn id="13" idx="2"/>
            </p:cNvCxnSpPr>
            <p:nvPr/>
          </p:nvCxnSpPr>
          <p:spPr>
            <a:xfrm flipV="1">
              <a:off x="4848733" y="3793767"/>
              <a:ext cx="1140800" cy="1149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84B89FF1-508C-44D3-841E-05ADFF001E2E}"/>
                </a:ext>
              </a:extLst>
            </p:cNvPr>
            <p:cNvCxnSpPr>
              <a:cxnSpLocks/>
              <a:stCxn id="9" idx="6"/>
              <a:endCxn id="14" idx="2"/>
            </p:cNvCxnSpPr>
            <p:nvPr/>
          </p:nvCxnSpPr>
          <p:spPr>
            <a:xfrm flipV="1">
              <a:off x="4848733" y="4572000"/>
              <a:ext cx="1140800" cy="37136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0F2C16-1422-4D04-9D5D-7B58FD7E60B9}"/>
              </a:ext>
            </a:extLst>
          </p:cNvPr>
          <p:cNvSpPr/>
          <p:nvPr/>
        </p:nvSpPr>
        <p:spPr>
          <a:xfrm>
            <a:off x="4384347" y="4682340"/>
            <a:ext cx="3283191" cy="11595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83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45691399-C78F-4FF1-84D2-31F13AB8C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661" y="4465556"/>
            <a:ext cx="7155120" cy="16586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9A54DCF-4037-413E-9BCD-16F34F27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라이브러리를 통한 구현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8FC1D-1AE0-43B9-A377-C225C205A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모델 구성 이후 </a:t>
            </a:r>
            <a:r>
              <a:rPr lang="en-US" altLang="ko-KR" dirty="0"/>
              <a:t>compile </a:t>
            </a:r>
            <a:r>
              <a:rPr lang="ko-KR" altLang="en-US" dirty="0"/>
              <a:t>메소드를 통해서 모델 완성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Summary</a:t>
            </a:r>
            <a:r>
              <a:rPr lang="ko-KR" altLang="en-US" dirty="0"/>
              <a:t> 메소드는 모델의 전체적인 형태를 요약</a:t>
            </a:r>
            <a:endParaRPr lang="en-US" altLang="ko-KR" dirty="0"/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B632671-15A7-4A89-A065-F0387AA7D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19" y="3342943"/>
            <a:ext cx="3910936" cy="27813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90D1C75-0196-4E18-AF75-7E173B88925F}"/>
              </a:ext>
            </a:extLst>
          </p:cNvPr>
          <p:cNvSpPr/>
          <p:nvPr/>
        </p:nvSpPr>
        <p:spPr>
          <a:xfrm>
            <a:off x="4521118" y="5664097"/>
            <a:ext cx="7165663" cy="460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8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944E6-DD47-4C20-9653-3EA1FD3A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라이브러리를 통한 구현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0466C7-F199-474C-A496-86DC760C12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Fit</a:t>
            </a:r>
            <a:r>
              <a:rPr lang="ko-KR" altLang="en-US" dirty="0"/>
              <a:t> 메소드를 통해서 학습을 진행</a:t>
            </a:r>
            <a:endParaRPr lang="en-US" altLang="ko-KR" dirty="0"/>
          </a:p>
          <a:p>
            <a:pPr lvl="1"/>
            <a:r>
              <a:rPr lang="en-US" altLang="ko-KR" dirty="0"/>
              <a:t>History</a:t>
            </a:r>
            <a:r>
              <a:rPr lang="ko-KR" altLang="en-US" dirty="0"/>
              <a:t>에 학습 상태를 기록</a:t>
            </a:r>
            <a:endParaRPr lang="en-US" altLang="ko-KR" dirty="0"/>
          </a:p>
          <a:p>
            <a:r>
              <a:rPr lang="en-US" altLang="ko-KR" dirty="0"/>
              <a:t>Evaluate </a:t>
            </a:r>
            <a:r>
              <a:rPr lang="ko-KR" altLang="en-US" dirty="0"/>
              <a:t>메소드를 통해 학습한 모델을 평가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C04773F-80EF-4CA2-9EE7-1B9902DE81E9}"/>
              </a:ext>
            </a:extLst>
          </p:cNvPr>
          <p:cNvGrpSpPr/>
          <p:nvPr/>
        </p:nvGrpSpPr>
        <p:grpSpPr>
          <a:xfrm>
            <a:off x="411162" y="2943774"/>
            <a:ext cx="7058812" cy="2761701"/>
            <a:chOff x="273166" y="2353365"/>
            <a:chExt cx="7058812" cy="27617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C29BE64-467D-4F99-BEAA-0A2B1FBEC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66" y="2353365"/>
              <a:ext cx="6019800" cy="171450"/>
            </a:xfrm>
            <a:prstGeom prst="rect">
              <a:avLst/>
            </a:prstGeom>
          </p:spPr>
        </p:pic>
        <p:pic>
          <p:nvPicPr>
            <p:cNvPr id="7" name="그림 6" descr="테이블이(가) 표시된 사진&#10;&#10;자동 생성된 설명">
              <a:extLst>
                <a:ext uri="{FF2B5EF4-FFF2-40B4-BE49-F238E27FC236}">
                  <a16:creationId xmlns:a16="http://schemas.microsoft.com/office/drawing/2014/main" id="{315AE3B0-22C5-4FA7-8120-8772A094D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166" y="2524815"/>
              <a:ext cx="7058812" cy="2590251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665025BB-4FE8-4F38-AEA3-79309E461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2" y="5938837"/>
            <a:ext cx="5981700" cy="5429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5EF4FB0-EFCA-44C4-BCFE-220A9A8610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974" y="3209925"/>
            <a:ext cx="421005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6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75502-9E95-4996-B843-FC136B2F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라이브러리를 통한 구현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5E06C4-0212-4AAE-8C6A-217AB28D3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>
              <a:lnSpc>
                <a:spcPct val="200000"/>
              </a:lnSpc>
            </a:pPr>
            <a:r>
              <a:rPr lang="en-US" altLang="ko-KR" dirty="0"/>
              <a:t>Save </a:t>
            </a:r>
            <a:r>
              <a:rPr lang="ko-KR" altLang="en-US" dirty="0"/>
              <a:t>메소드를 통해서 학습이 완료된 </a:t>
            </a:r>
            <a:r>
              <a:rPr lang="ko-KR" altLang="en-US" b="1" dirty="0">
                <a:solidFill>
                  <a:srgbClr val="FF0000"/>
                </a:solidFill>
              </a:rPr>
              <a:t>모델을 추출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Load </a:t>
            </a:r>
            <a:r>
              <a:rPr lang="ko-KR" altLang="en-US" dirty="0"/>
              <a:t>메소드를 사용하여 모델을 탑재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추출한 모델을 프로그램이나 기기에 탑재하여 활용 가능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모델을 탑재하여 활용하는 것으로 작성한 모델을 가시적으로 확인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9E03B25-57BD-4EEE-9571-EF64F9B6B9D0}"/>
              </a:ext>
            </a:extLst>
          </p:cNvPr>
          <p:cNvGrpSpPr/>
          <p:nvPr/>
        </p:nvGrpSpPr>
        <p:grpSpPr>
          <a:xfrm>
            <a:off x="1175479" y="5056465"/>
            <a:ext cx="4632892" cy="819869"/>
            <a:chOff x="1183868" y="4771239"/>
            <a:chExt cx="4632892" cy="81986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1D38CDC-5E0D-4C47-9902-67497A199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3868" y="4771239"/>
              <a:ext cx="4632892" cy="29278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D1B398C-6497-4567-BE8F-73E3DD3853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868" y="5064024"/>
              <a:ext cx="2878685" cy="527084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EE9F3301-9DD2-46DD-BC0A-2083820522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853" y="5174764"/>
            <a:ext cx="4680098" cy="67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2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E1CB5-8BBC-489E-ABEC-0EC8F2F3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네트워크 학습 및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139052-28A4-4D47-82A4-B3C257C3F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시연은 유튜브 세미나 영상을 참고해주세요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https://youtu.be/VLXo6XZRqYo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346210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319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Keras를 통한 네트워크 구현 및 활용</vt:lpstr>
      <vt:lpstr>PowerPoint 프레젠테이션</vt:lpstr>
      <vt:lpstr> 이전 구현</vt:lpstr>
      <vt:lpstr> 라이브러리를 통한 구현 방법</vt:lpstr>
      <vt:lpstr> 라이브러리를 통한 구현 방법</vt:lpstr>
      <vt:lpstr> 라이브러리를 통한 구현 방법</vt:lpstr>
      <vt:lpstr> 라이브러리를 통한 구현 방법</vt:lpstr>
      <vt:lpstr> 라이브러리를 통한 구현 방법</vt:lpstr>
      <vt:lpstr> 네트워크 학습 및 시연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KHD</cp:lastModifiedBy>
  <cp:revision>66</cp:revision>
  <dcterms:created xsi:type="dcterms:W3CDTF">2019-03-05T04:29:07Z</dcterms:created>
  <dcterms:modified xsi:type="dcterms:W3CDTF">2022-01-13T05:06:25Z</dcterms:modified>
</cp:coreProperties>
</file>