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82" r:id="rId4"/>
    <p:sldId id="292" r:id="rId5"/>
    <p:sldId id="283" r:id="rId6"/>
    <p:sldId id="284" r:id="rId7"/>
    <p:sldId id="289" r:id="rId8"/>
    <p:sldId id="290" r:id="rId9"/>
    <p:sldId id="291" r:id="rId10"/>
    <p:sldId id="286" r:id="rId11"/>
    <p:sldId id="293" r:id="rId12"/>
    <p:sldId id="294" r:id="rId13"/>
    <p:sldId id="296" r:id="rId14"/>
    <p:sldId id="287" r:id="rId15"/>
    <p:sldId id="295" r:id="rId16"/>
    <p:sldId id="288" r:id="rId17"/>
    <p:sldId id="285" r:id="rId18"/>
    <p:sldId id="297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2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9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Quantum Neural Network</a:t>
            </a:r>
            <a:r>
              <a:rPr lang="ko-KR" altLang="en-US" sz="4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회로 구성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/CVY30tzUm40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566E8-14D7-7546-865E-30983DCDF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Pennylane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keras</a:t>
            </a:r>
            <a:r>
              <a:rPr kumimoji="1" lang="ko-KR" altLang="en-US" dirty="0" err="1"/>
              <a:t>와의</a:t>
            </a:r>
            <a:r>
              <a:rPr kumimoji="1" lang="ko-KR" altLang="en-US" dirty="0"/>
              <a:t> 호환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4601C97-1072-7A4C-A609-9CF24F781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1200273"/>
            <a:ext cx="6845300" cy="1574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F3D8A5C-E766-5C4E-BCD6-4B97BEB99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628" y="3382840"/>
            <a:ext cx="5414743" cy="7000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E976A2B-C24D-3540-A603-D89C5704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631" y="3347865"/>
            <a:ext cx="4747846" cy="7404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40A635B-EC4E-7D48-A902-4DCDA1B3E9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2500" y="4875397"/>
            <a:ext cx="5207000" cy="5969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02188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79DFA-3A35-A544-9B6C-50765F7F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Pennylane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keras</a:t>
            </a:r>
            <a:r>
              <a:rPr kumimoji="1" lang="ko-KR" altLang="en-US" dirty="0" err="1"/>
              <a:t>와의</a:t>
            </a:r>
            <a:r>
              <a:rPr kumimoji="1" lang="ko-KR" altLang="en-US" dirty="0"/>
              <a:t> 호환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B00481-6340-F343-8BFC-613E2D6DAD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1600" dirty="0"/>
              <a:t>양자 회로만 사용할 수도 있고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hybrid </a:t>
            </a:r>
            <a:r>
              <a:rPr kumimoji="1" lang="ko-KR" altLang="en-US" sz="1600" dirty="0"/>
              <a:t>형태로 사용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주어진 간단한 데이터</a:t>
            </a:r>
            <a:r>
              <a:rPr kumimoji="1" lang="en-US" altLang="ko-KR" sz="1600" dirty="0"/>
              <a:t>(parity bit)</a:t>
            </a:r>
            <a:r>
              <a:rPr kumimoji="1" lang="ko-KR" altLang="en-US" sz="1600" dirty="0"/>
              <a:t>로 실험한 결과 </a:t>
            </a:r>
            <a:r>
              <a:rPr kumimoji="1" lang="en-US" altLang="ko-KR" sz="1600" dirty="0"/>
              <a:t>(basic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entangler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layers </a:t>
            </a:r>
            <a:r>
              <a:rPr kumimoji="1" lang="ko-KR" altLang="en-US" sz="1600" dirty="0"/>
              <a:t>사용</a:t>
            </a:r>
            <a:r>
              <a:rPr kumimoji="1" lang="en-US" altLang="ko-KR" sz="1600" dirty="0"/>
              <a:t>),</a:t>
            </a:r>
            <a:br>
              <a:rPr kumimoji="1" lang="en-US" altLang="ko-KR" sz="1600" dirty="0"/>
            </a:br>
            <a:r>
              <a:rPr kumimoji="1" lang="ko-KR" altLang="en-US" sz="1600" dirty="0"/>
              <a:t>고전 레이어를 </a:t>
            </a:r>
            <a:r>
              <a:rPr kumimoji="1" lang="ko-KR" altLang="en-US" sz="1600" dirty="0" err="1"/>
              <a:t>출력층으로</a:t>
            </a:r>
            <a:r>
              <a:rPr kumimoji="1" lang="ko-KR" altLang="en-US" sz="1600" dirty="0"/>
              <a:t> 사용한 경우가 양자 회로만 사용한 것보다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낮은 </a:t>
            </a:r>
            <a:r>
              <a:rPr kumimoji="1" lang="en-US" altLang="ko-KR" sz="1600" dirty="0"/>
              <a:t>loss</a:t>
            </a:r>
            <a:r>
              <a:rPr kumimoji="1" lang="ko-KR" altLang="en-US" sz="1600" dirty="0"/>
              <a:t> 및 높은 정확도 달성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D6AF3E6-C907-F246-80A0-322F56C6AA7F}"/>
              </a:ext>
            </a:extLst>
          </p:cNvPr>
          <p:cNvGrpSpPr/>
          <p:nvPr/>
        </p:nvGrpSpPr>
        <p:grpSpPr>
          <a:xfrm>
            <a:off x="-193429" y="2346315"/>
            <a:ext cx="9366311" cy="2452206"/>
            <a:chOff x="-480219" y="2077511"/>
            <a:chExt cx="9366311" cy="245220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D2CC79-522A-994C-9445-8A8B4CBD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1162" y="2077511"/>
              <a:ext cx="8474930" cy="211365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DAC59C-0A93-3241-B5B7-81068E352753}"/>
                </a:ext>
              </a:extLst>
            </p:cNvPr>
            <p:cNvSpPr txBox="1"/>
            <p:nvPr/>
          </p:nvSpPr>
          <p:spPr>
            <a:xfrm>
              <a:off x="-480219" y="4191163"/>
              <a:ext cx="3856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With classical layer</a:t>
              </a:r>
              <a:endParaRPr kumimoji="1" lang="ko-KR" altLang="en-US" sz="1600" dirty="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F17089-D7CD-3B46-BBF1-54365D494DC0}"/>
              </a:ext>
            </a:extLst>
          </p:cNvPr>
          <p:cNvGrpSpPr/>
          <p:nvPr/>
        </p:nvGrpSpPr>
        <p:grpSpPr>
          <a:xfrm>
            <a:off x="3206263" y="4184710"/>
            <a:ext cx="9401480" cy="2465543"/>
            <a:chOff x="3476319" y="4184710"/>
            <a:chExt cx="9401480" cy="246554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CC8E192-BD28-404A-9D96-7B10A4E91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319" y="4536602"/>
              <a:ext cx="8474930" cy="21136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223259-15CD-A54A-B006-11EB6247D724}"/>
                </a:ext>
              </a:extLst>
            </p:cNvPr>
            <p:cNvSpPr txBox="1"/>
            <p:nvPr/>
          </p:nvSpPr>
          <p:spPr>
            <a:xfrm>
              <a:off x="9020907" y="4184710"/>
              <a:ext cx="38568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Only Quantum layer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36527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0FF83-9A34-D240-8381-55212255E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입력 데이터 </a:t>
            </a:r>
            <a:r>
              <a:rPr kumimoji="1" lang="ko-KR" altLang="en-US" dirty="0" err="1"/>
              <a:t>인코딩</a:t>
            </a:r>
            <a:r>
              <a:rPr kumimoji="1" lang="ko-KR" altLang="en-US" dirty="0"/>
              <a:t> 회로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05C782-8097-B343-A3B0-1EECCF1AC1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Angle Embedding</a:t>
            </a:r>
            <a:br>
              <a:rPr kumimoji="1" lang="en-US" altLang="ko-KR" sz="1600" dirty="0"/>
            </a:br>
            <a:r>
              <a:rPr kumimoji="1" lang="ko-KR" altLang="en-US" sz="1600" dirty="0"/>
              <a:t>입력 데이터를 </a:t>
            </a:r>
            <a:r>
              <a:rPr kumimoji="1" lang="en-US" altLang="ko-KR" sz="1600" dirty="0"/>
              <a:t>Rotation </a:t>
            </a:r>
            <a:r>
              <a:rPr kumimoji="1" lang="ko-KR" altLang="en-US" sz="1600" dirty="0"/>
              <a:t>게이트의 회전 각으로 사용 </a:t>
            </a:r>
            <a:r>
              <a:rPr kumimoji="1" lang="en-US" altLang="ko-KR" sz="1600" dirty="0"/>
              <a:t>(Rx, Ry, Rz, default = Rx)</a:t>
            </a:r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lang="en" altLang="ko-KR" sz="1600" dirty="0"/>
              <a:t>Amplitude Embedding</a:t>
            </a:r>
            <a:br>
              <a:rPr lang="en" altLang="ko-KR" sz="1600" dirty="0"/>
            </a:br>
            <a:r>
              <a:rPr lang="en-US" altLang="ko-KR" sz="1600" dirty="0"/>
              <a:t>2</a:t>
            </a:r>
            <a:r>
              <a:rPr lang="en-US" altLang="ko-KR" sz="1600" baseline="30000" dirty="0"/>
              <a:t>n</a:t>
            </a:r>
            <a:r>
              <a:rPr lang="ko-KR" altLang="en-US" sz="1600" dirty="0"/>
              <a:t>개의</a:t>
            </a:r>
            <a:r>
              <a:rPr lang="en-US" altLang="ko-KR" sz="1600" dirty="0"/>
              <a:t> </a:t>
            </a:r>
            <a:r>
              <a:rPr lang="ko-KR" altLang="en-US" sz="1600" dirty="0"/>
              <a:t>입력 데이터를 </a:t>
            </a:r>
            <a:r>
              <a:rPr lang="en-US" altLang="ko-KR" sz="1600" dirty="0"/>
              <a:t>n</a:t>
            </a:r>
            <a:r>
              <a:rPr lang="ko-KR" altLang="en-US" sz="1600" dirty="0"/>
              <a:t>개의 </a:t>
            </a:r>
            <a:r>
              <a:rPr lang="ko-KR" altLang="en-US" sz="1600" dirty="0" err="1"/>
              <a:t>큐비트에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임베딩</a:t>
            </a:r>
            <a:br>
              <a:rPr lang="en-US" altLang="ko-KR" sz="1600" dirty="0"/>
            </a:br>
            <a:r>
              <a:rPr lang="ko-KR" altLang="en-US" sz="1600" dirty="0"/>
              <a:t>벡터 표현을 위해 입력 </a:t>
            </a:r>
            <a:r>
              <a:rPr lang="en-US" altLang="ko-KR" sz="1600" dirty="0"/>
              <a:t>feature</a:t>
            </a:r>
            <a:r>
              <a:rPr lang="ko-KR" altLang="en-US" sz="1600" dirty="0"/>
              <a:t>는 자동 패딩 및 정규화 됨</a:t>
            </a:r>
            <a:br>
              <a:rPr lang="en-US" altLang="ko-KR" sz="1600" dirty="0"/>
            </a:b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ko-KR" altLang="en-US" sz="1600" dirty="0" err="1">
                <a:sym typeface="Wingdings" pitchFamily="2" charset="2"/>
              </a:rPr>
              <a:t>큐비트가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ym typeface="Wingdings" pitchFamily="2" charset="2"/>
              </a:rPr>
              <a:t>2</a:t>
            </a:r>
            <a:r>
              <a:rPr lang="ko-KR" altLang="en-US" sz="1600" dirty="0">
                <a:sym typeface="Wingdings" pitchFamily="2" charset="2"/>
              </a:rPr>
              <a:t>개</a:t>
            </a:r>
            <a:r>
              <a:rPr lang="en-US" altLang="ko-KR" sz="1600" dirty="0">
                <a:sym typeface="Wingdings" pitchFamily="2" charset="2"/>
              </a:rPr>
              <a:t>,</a:t>
            </a:r>
            <a:r>
              <a:rPr lang="ko-KR" altLang="en-US" sz="1600" dirty="0">
                <a:sym typeface="Wingdings" pitchFamily="2" charset="2"/>
              </a:rPr>
              <a:t> 입력 데이터가 </a:t>
            </a:r>
            <a:r>
              <a:rPr lang="en-US" altLang="ko-KR" sz="1600" dirty="0">
                <a:sym typeface="Wingdings" pitchFamily="2" charset="2"/>
              </a:rPr>
              <a:t>2</a:t>
            </a:r>
            <a:r>
              <a:rPr lang="ko-KR" altLang="en-US" sz="1600" dirty="0">
                <a:sym typeface="Wingdings" pitchFamily="2" charset="2"/>
              </a:rPr>
              <a:t>개면 입력데이터를 </a:t>
            </a:r>
            <a:r>
              <a:rPr lang="en-US" altLang="ko-KR" sz="1600" dirty="0">
                <a:sym typeface="Wingdings" pitchFamily="2" charset="2"/>
              </a:rPr>
              <a:t>4</a:t>
            </a:r>
            <a:r>
              <a:rPr lang="ko-KR" altLang="en-US" sz="1600" dirty="0">
                <a:sym typeface="Wingdings" pitchFamily="2" charset="2"/>
              </a:rPr>
              <a:t>차원으로 </a:t>
            </a:r>
            <a:r>
              <a:rPr lang="en-US" altLang="ko-KR" sz="1600" dirty="0">
                <a:sym typeface="Wingdings" pitchFamily="2" charset="2"/>
              </a:rPr>
              <a:t>zero-padding</a:t>
            </a:r>
            <a:endParaRPr lang="en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97E877-9B6C-D24F-B03A-F4F6A454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88" y="2071076"/>
            <a:ext cx="5041900" cy="25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2003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3DF5-41DA-734D-BD7D-0990A600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Layers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DF2AA-D038-B849-882B-378A9BB4C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/>
              <a:t>Basic Entangler Layers</a:t>
            </a:r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en-US" altLang="ko-KR" sz="1800" dirty="0"/>
              <a:t>Strongly Entangler Layers</a:t>
            </a:r>
            <a:r>
              <a:rPr lang="ko-KR" altLang="en-US" sz="1800" dirty="0"/>
              <a:t> *</a:t>
            </a:r>
            <a:endParaRPr kumimoji="1" lang="ko-KR" altLang="en-US" sz="1800" dirty="0"/>
          </a:p>
          <a:p>
            <a:endParaRPr kumimoji="1" lang="ko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B580DC-3F51-E64C-9AA5-71644C134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23" y="1509712"/>
            <a:ext cx="41402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6AA88B-B920-CB48-87E6-F4F73F79C115}"/>
              </a:ext>
            </a:extLst>
          </p:cNvPr>
          <p:cNvSpPr txBox="1"/>
          <p:nvPr/>
        </p:nvSpPr>
        <p:spPr>
          <a:xfrm>
            <a:off x="4957066" y="2018417"/>
            <a:ext cx="6823014" cy="11542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매개변수</a:t>
            </a:r>
            <a:br>
              <a:rPr kumimoji="1" lang="en-US" altLang="ko-KR" sz="1600" dirty="0"/>
            </a:br>
            <a:r>
              <a:rPr kumimoji="1" lang="ko-KR" altLang="en-US" sz="1600" dirty="0"/>
              <a:t>가중치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회전 각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</a:t>
            </a:r>
            <a:r>
              <a:rPr kumimoji="1" lang="ko-KR" altLang="en-US" sz="1600" dirty="0" err="1"/>
              <a:t>큐비트</a:t>
            </a:r>
            <a:r>
              <a:rPr kumimoji="1" lang="en-US" altLang="ko-KR" sz="1600" dirty="0"/>
              <a:t>(wire),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회전게이트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(default = Rx)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이웃 </a:t>
            </a:r>
            <a:r>
              <a:rPr kumimoji="1" lang="ko-KR" altLang="en-US" sz="1600" dirty="0" err="1"/>
              <a:t>큐비트들끼리</a:t>
            </a:r>
            <a:r>
              <a:rPr kumimoji="1" lang="ko-KR" altLang="en-US" sz="1600" dirty="0"/>
              <a:t> 연결하고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마지막 </a:t>
            </a:r>
            <a:r>
              <a:rPr kumimoji="1" lang="ko-KR" altLang="en-US" sz="1600" dirty="0" err="1"/>
              <a:t>큐비트는</a:t>
            </a:r>
            <a:r>
              <a:rPr kumimoji="1" lang="ko-KR" altLang="en-US" sz="1600" dirty="0"/>
              <a:t> 첫번째 </a:t>
            </a:r>
            <a:r>
              <a:rPr kumimoji="1" lang="ko-KR" altLang="en-US" sz="1600" dirty="0" err="1"/>
              <a:t>큐비트와</a:t>
            </a:r>
            <a:r>
              <a:rPr kumimoji="1" lang="ko-KR" altLang="en-US" sz="1600" dirty="0"/>
              <a:t> 얽힘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26748A-CA4B-284D-9FAC-7C2D61DA7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1870" y="4142747"/>
            <a:ext cx="4637243" cy="18929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63CEB7-FD3D-C746-A1A8-E8FFE6DDFDCC}"/>
              </a:ext>
            </a:extLst>
          </p:cNvPr>
          <p:cNvSpPr txBox="1"/>
          <p:nvPr/>
        </p:nvSpPr>
        <p:spPr>
          <a:xfrm>
            <a:off x="4939113" y="3779150"/>
            <a:ext cx="7680411" cy="263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매개변수</a:t>
            </a:r>
            <a:br>
              <a:rPr kumimoji="1" lang="en-US" altLang="ko-KR" sz="1600" dirty="0"/>
            </a:br>
            <a:r>
              <a:rPr kumimoji="1" lang="ko-KR" altLang="en-US" sz="1600" dirty="0"/>
              <a:t>가중치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회전 각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</a:t>
            </a:r>
            <a:r>
              <a:rPr kumimoji="1" lang="ko-KR" altLang="en-US" sz="1600" dirty="0" err="1"/>
              <a:t>큐비트</a:t>
            </a:r>
            <a:r>
              <a:rPr kumimoji="1" lang="en-US" altLang="ko-KR" sz="1600" dirty="0"/>
              <a:t>(wire),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r(</a:t>
            </a:r>
            <a:r>
              <a:rPr kumimoji="1" lang="ko-KR" altLang="en-US" sz="1600" dirty="0"/>
              <a:t>레이어 반복 수</a:t>
            </a:r>
            <a:r>
              <a:rPr kumimoji="1" lang="en-US" altLang="ko-KR" sz="1600" dirty="0"/>
              <a:t>),</a:t>
            </a:r>
            <a:br>
              <a:rPr kumimoji="1" lang="en-US" altLang="ko-KR" sz="1600" dirty="0"/>
            </a:br>
            <a:r>
              <a:rPr kumimoji="1" lang="ko-KR" altLang="en-US" sz="1600" dirty="0"/>
              <a:t>얽힘 게이트 </a:t>
            </a:r>
            <a:r>
              <a:rPr kumimoji="1" lang="en-US" altLang="ko-KR" sz="1600" dirty="0"/>
              <a:t>(default = CNOT),</a:t>
            </a:r>
            <a:r>
              <a:rPr kumimoji="1" lang="ko-KR" altLang="en-US" sz="1600" dirty="0"/>
              <a:t> 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600" dirty="0"/>
              <a:t>r</a:t>
            </a:r>
            <a:r>
              <a:rPr kumimoji="1" lang="ko-KR" altLang="en-US" sz="1600" dirty="0"/>
              <a:t>값만큼</a:t>
            </a:r>
            <a:br>
              <a:rPr kumimoji="1" lang="en-US" altLang="ko-KR" sz="1600" dirty="0"/>
            </a:br>
            <a:r>
              <a:rPr kumimoji="1" lang="en-US" altLang="ko-KR" sz="1600" dirty="0"/>
              <a:t>- </a:t>
            </a:r>
            <a:r>
              <a:rPr kumimoji="1" lang="ko-KR" altLang="en-US" sz="1600" dirty="0"/>
              <a:t>레이어 반복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</a:t>
            </a:r>
            <a:r>
              <a:rPr kumimoji="1" lang="ko-KR" altLang="en-US" sz="1600" dirty="0"/>
              <a:t>번째 레이어에서의  얽힘 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 err="1"/>
              <a:t>i</a:t>
            </a:r>
            <a:r>
              <a:rPr kumimoji="1" lang="ko-KR" altLang="en-US" sz="1600" dirty="0"/>
              <a:t>번째 </a:t>
            </a:r>
            <a:r>
              <a:rPr kumimoji="1" lang="ko-KR" altLang="en-US" sz="1600" dirty="0" err="1"/>
              <a:t>큐비트와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(</a:t>
            </a:r>
            <a:r>
              <a:rPr kumimoji="1" lang="en-US" altLang="ko-KR" sz="1600" dirty="0" err="1"/>
              <a:t>i+r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mod M(</a:t>
            </a:r>
            <a:r>
              <a:rPr kumimoji="1" lang="ko-KR" altLang="en-US" sz="1600" dirty="0" err="1"/>
              <a:t>큐비트</a:t>
            </a:r>
            <a:r>
              <a:rPr kumimoji="1" lang="ko-KR" altLang="en-US" sz="1600" dirty="0"/>
              <a:t> 수</a:t>
            </a:r>
            <a:r>
              <a:rPr kumimoji="1" lang="en-US" altLang="ko-KR" sz="1600" dirty="0"/>
              <a:t>)) </a:t>
            </a:r>
            <a:r>
              <a:rPr kumimoji="1" lang="ko-KR" altLang="en-US" sz="1600" dirty="0"/>
              <a:t>번째 </a:t>
            </a:r>
            <a:r>
              <a:rPr kumimoji="1" lang="ko-KR" altLang="en-US" sz="1600" dirty="0" err="1"/>
              <a:t>큐비트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9984C-0396-B045-9D38-C050FBB625BF}"/>
              </a:ext>
            </a:extLst>
          </p:cNvPr>
          <p:cNvSpPr txBox="1"/>
          <p:nvPr/>
        </p:nvSpPr>
        <p:spPr>
          <a:xfrm>
            <a:off x="615845" y="5941202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r=1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4577B-EF4F-AC4D-869E-9E6D16750657}"/>
              </a:ext>
            </a:extLst>
          </p:cNvPr>
          <p:cNvSpPr txBox="1"/>
          <p:nvPr/>
        </p:nvSpPr>
        <p:spPr>
          <a:xfrm>
            <a:off x="2638443" y="5941202"/>
            <a:ext cx="2004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r=2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DC0FE9-E235-714F-974D-32CD689D1240}"/>
              </a:ext>
            </a:extLst>
          </p:cNvPr>
          <p:cNvSpPr txBox="1"/>
          <p:nvPr/>
        </p:nvSpPr>
        <p:spPr>
          <a:xfrm>
            <a:off x="411163" y="6567487"/>
            <a:ext cx="97272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*</a:t>
            </a:r>
            <a:r>
              <a:rPr lang="en-US" altLang="ko-KR" sz="1200" dirty="0"/>
              <a:t>Maria </a:t>
            </a:r>
            <a:r>
              <a:rPr lang="en-US" altLang="ko-KR" sz="1200" dirty="0" err="1"/>
              <a:t>Schuld</a:t>
            </a:r>
            <a:r>
              <a:rPr lang="en-US" altLang="ko-KR" sz="1200" dirty="0"/>
              <a:t>, Alex </a:t>
            </a:r>
            <a:r>
              <a:rPr lang="en-US" altLang="ko-KR" sz="1200" dirty="0" err="1"/>
              <a:t>Bocharov</a:t>
            </a:r>
            <a:r>
              <a:rPr lang="en-US" altLang="ko-KR" sz="1200" dirty="0"/>
              <a:t>, Krysta M. </a:t>
            </a:r>
            <a:r>
              <a:rPr lang="en-US" altLang="ko-KR" sz="1200" dirty="0" err="1"/>
              <a:t>Svore</a:t>
            </a:r>
            <a:r>
              <a:rPr lang="en-US" altLang="ko-KR" sz="1200" dirty="0"/>
              <a:t>, and Nathan Wiebe Phys. Rev. A 101, 032308 – Published 6 March 2020. </a:t>
            </a:r>
            <a:r>
              <a:rPr lang="ko-KR" altLang="en-US" sz="1200" dirty="0"/>
              <a:t> 기반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A808DAC-6ECE-0F46-82B5-6A92E16D9C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4774" y="1564008"/>
            <a:ext cx="5778500" cy="279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7465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43DF5-41DA-734D-BD7D-0990A600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Layers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6DF2AA-D038-B849-882B-378A9BB4C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1800" dirty="0"/>
              <a:t>Random Layers</a:t>
            </a:r>
            <a:endParaRPr kumimoji="1" lang="ko-KR" alt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6AA88B-B920-CB48-87E6-F4F73F79C115}"/>
              </a:ext>
            </a:extLst>
          </p:cNvPr>
          <p:cNvSpPr txBox="1"/>
          <p:nvPr/>
        </p:nvSpPr>
        <p:spPr>
          <a:xfrm>
            <a:off x="4957065" y="2018417"/>
            <a:ext cx="7070811" cy="2262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매개변수</a:t>
            </a:r>
            <a:br>
              <a:rPr kumimoji="1" lang="en-US" altLang="ko-KR" sz="1600" dirty="0"/>
            </a:br>
            <a:r>
              <a:rPr kumimoji="1" lang="ko-KR" altLang="en-US" sz="1600" dirty="0"/>
              <a:t>가중치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회전 각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</a:t>
            </a:r>
            <a:r>
              <a:rPr kumimoji="1" lang="ko-KR" altLang="en-US" sz="1600" dirty="0" err="1"/>
              <a:t>큐비트</a:t>
            </a:r>
            <a:r>
              <a:rPr kumimoji="1" lang="en-US" altLang="ko-KR" sz="1600" dirty="0"/>
              <a:t>(wire),</a:t>
            </a:r>
            <a:r>
              <a:rPr kumimoji="1" lang="ko-KR" altLang="en-US" sz="1600" dirty="0"/>
              <a:t> 얽힘 게이트 비율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게이트 및 </a:t>
            </a:r>
            <a:r>
              <a:rPr kumimoji="1" lang="ko-KR" altLang="en-US" sz="1600" dirty="0" err="1"/>
              <a:t>큐비트</a:t>
            </a:r>
            <a:r>
              <a:rPr kumimoji="1" lang="ko-KR" altLang="en-US" sz="1600" dirty="0"/>
              <a:t> 무작위 구성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단일 </a:t>
            </a:r>
            <a:r>
              <a:rPr kumimoji="1" lang="ko-KR" altLang="en-US" sz="1600" dirty="0" err="1">
                <a:sym typeface="Wingdings" pitchFamily="2" charset="2"/>
              </a:rPr>
              <a:t>큐비트</a:t>
            </a:r>
            <a:r>
              <a:rPr kumimoji="1" lang="ko-KR" altLang="en-US" sz="1600" dirty="0">
                <a:sym typeface="Wingdings" pitchFamily="2" charset="2"/>
              </a:rPr>
              <a:t> 회전 및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두 개의 </a:t>
            </a:r>
            <a:r>
              <a:rPr kumimoji="1" lang="ko-KR" altLang="en-US" sz="1600" dirty="0" err="1">
                <a:sym typeface="Wingdings" pitchFamily="2" charset="2"/>
              </a:rPr>
              <a:t>큐비트에</a:t>
            </a:r>
            <a:r>
              <a:rPr kumimoji="1" lang="ko-KR" altLang="en-US" sz="1600" dirty="0">
                <a:sym typeface="Wingdings" pitchFamily="2" charset="2"/>
              </a:rPr>
              <a:t> 대한 얽힘 회전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얽힘 게이트 비율이 </a:t>
            </a:r>
            <a:r>
              <a:rPr kumimoji="1" lang="en-US" altLang="ko-KR" sz="1600" dirty="0">
                <a:sym typeface="Wingdings" pitchFamily="2" charset="2"/>
              </a:rPr>
              <a:t>0.3</a:t>
            </a:r>
            <a:r>
              <a:rPr kumimoji="1" lang="ko-KR" altLang="en-US" sz="1600" dirty="0">
                <a:sym typeface="Wingdings" pitchFamily="2" charset="2"/>
              </a:rPr>
              <a:t>이면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ko-KR" altLang="en-US" sz="1600" dirty="0">
                <a:sym typeface="Wingdings" pitchFamily="2" charset="2"/>
              </a:rPr>
              <a:t>    전체 게이트가 </a:t>
            </a:r>
            <a:r>
              <a:rPr kumimoji="1" lang="en-US" altLang="ko-KR" sz="1600" dirty="0">
                <a:sym typeface="Wingdings" pitchFamily="2" charset="2"/>
              </a:rPr>
              <a:t>30</a:t>
            </a:r>
            <a:r>
              <a:rPr kumimoji="1" lang="ko-KR" altLang="en-US" sz="1600" dirty="0">
                <a:sym typeface="Wingdings" pitchFamily="2" charset="2"/>
              </a:rPr>
              <a:t>개일 때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10</a:t>
            </a:r>
            <a:r>
              <a:rPr kumimoji="1" lang="ko-KR" altLang="en-US" sz="1600" dirty="0">
                <a:sym typeface="Wingdings" pitchFamily="2" charset="2"/>
              </a:rPr>
              <a:t>개는 얽힘 회전 게이트로 설정</a:t>
            </a: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64380D-FE00-B843-8ECA-D649C4851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62" y="2193787"/>
            <a:ext cx="4298865" cy="188983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37A2641-B8D4-7747-9C74-2CEF7B2F3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215" y="4957178"/>
            <a:ext cx="4622800" cy="254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8097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6F178F-8F15-9541-97CD-3445422A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Simplified Two Design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D4A84-D872-5A4B-982C-584C6EDCBFEB}"/>
              </a:ext>
            </a:extLst>
          </p:cNvPr>
          <p:cNvSpPr txBox="1"/>
          <p:nvPr/>
        </p:nvSpPr>
        <p:spPr>
          <a:xfrm>
            <a:off x="411162" y="6127033"/>
            <a:ext cx="99587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*</a:t>
            </a:r>
            <a:r>
              <a:rPr lang="en" altLang="ko-KR" sz="1400" dirty="0" err="1"/>
              <a:t>Cerezo</a:t>
            </a:r>
            <a:r>
              <a:rPr lang="en" altLang="ko-KR" sz="1400" dirty="0"/>
              <a:t>, M., Sone, A., </a:t>
            </a:r>
            <a:r>
              <a:rPr lang="en" altLang="ko-KR" sz="1400" dirty="0" err="1"/>
              <a:t>Volkoff</a:t>
            </a:r>
            <a:r>
              <a:rPr lang="en" altLang="ko-KR" sz="1400" dirty="0"/>
              <a:t>, T. et al. Cost function dependent barren plateaus in shallow parametrized quantum circuits. Nat </a:t>
            </a:r>
            <a:r>
              <a:rPr lang="en" altLang="ko-KR" sz="1400" dirty="0" err="1"/>
              <a:t>Commun</a:t>
            </a:r>
            <a:r>
              <a:rPr lang="en" altLang="ko-KR" sz="1400" dirty="0"/>
              <a:t> 12, 1791 (2021).</a:t>
            </a:r>
            <a:r>
              <a:rPr lang="ko-KR" altLang="en-US" sz="1400" dirty="0"/>
              <a:t> 에서 제안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8BA69C-AEF9-B84D-9506-73956102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6900" y="1780972"/>
            <a:ext cx="3880213" cy="21697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3BBB62-7DCB-994D-9C3A-9F2EDCFA8A4A}"/>
              </a:ext>
            </a:extLst>
          </p:cNvPr>
          <p:cNvSpPr txBox="1"/>
          <p:nvPr/>
        </p:nvSpPr>
        <p:spPr>
          <a:xfrm>
            <a:off x="4957065" y="2018417"/>
            <a:ext cx="7070811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매개변수</a:t>
            </a:r>
            <a:br>
              <a:rPr kumimoji="1" lang="en-US" altLang="ko-KR" sz="1600" dirty="0"/>
            </a:br>
            <a:r>
              <a:rPr kumimoji="1" lang="ko-KR" altLang="en-US" sz="1600" dirty="0"/>
              <a:t>초기 가중치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가중치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회전 각</a:t>
            </a:r>
            <a:r>
              <a:rPr kumimoji="1" lang="en-US" altLang="ko-KR" sz="1600" dirty="0"/>
              <a:t>)</a:t>
            </a:r>
            <a:r>
              <a:rPr kumimoji="1" lang="ko-KR" altLang="en-US" sz="1600" dirty="0"/>
              <a:t>와 </a:t>
            </a:r>
            <a:r>
              <a:rPr kumimoji="1" lang="ko-KR" altLang="en-US" sz="1600" dirty="0" err="1"/>
              <a:t>큐비트</a:t>
            </a:r>
            <a:r>
              <a:rPr kumimoji="1" lang="en-US" altLang="ko-KR" sz="1600" dirty="0"/>
              <a:t>(wire)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초기 레이어 </a:t>
            </a:r>
            <a:r>
              <a:rPr kumimoji="1" lang="en-US" altLang="ko-KR" sz="1600" dirty="0"/>
              <a:t>:Ry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600" dirty="0"/>
              <a:t>이후 레이어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Ry, Controlled Z</a:t>
            </a:r>
            <a:r>
              <a:rPr kumimoji="1" lang="ko-KR" altLang="en-US" sz="1600" dirty="0"/>
              <a:t>로만 구성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각 </a:t>
            </a:r>
            <a:r>
              <a:rPr kumimoji="1" lang="ko-KR" altLang="en-US" sz="1600" dirty="0" err="1"/>
              <a:t>큐비트</a:t>
            </a:r>
            <a:r>
              <a:rPr kumimoji="1" lang="ko-KR" altLang="en-US" sz="1600" dirty="0"/>
              <a:t> 당 </a:t>
            </a:r>
            <a:r>
              <a:rPr kumimoji="1" lang="en-US" altLang="ko-KR" sz="1600" dirty="0"/>
              <a:t>Ry </a:t>
            </a:r>
            <a:r>
              <a:rPr kumimoji="1" lang="ko-KR" altLang="en-US" sz="1600" dirty="0"/>
              <a:t>게이트 쌍 하나씩 </a:t>
            </a:r>
            <a:r>
              <a:rPr kumimoji="1" lang="en-US" altLang="ko-KR" sz="1600" dirty="0"/>
              <a:t>(</a:t>
            </a:r>
            <a:r>
              <a:rPr kumimoji="1" lang="ko-KR" altLang="en-US" sz="1600" dirty="0"/>
              <a:t>게이트 쌍에 대해 동일한 가중치</a:t>
            </a:r>
            <a:r>
              <a:rPr kumimoji="1" lang="en-US" altLang="ko-KR" sz="1600" dirty="0"/>
              <a:t>)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즉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M-1</a:t>
            </a:r>
            <a:r>
              <a:rPr kumimoji="1" lang="ko-KR" altLang="en-US" sz="1600" dirty="0"/>
              <a:t>개의 가중치 쌍 가짐</a:t>
            </a:r>
            <a:br>
              <a:rPr kumimoji="1" lang="en-US" altLang="ko-KR" sz="1600" dirty="0"/>
            </a:br>
            <a:r>
              <a:rPr kumimoji="1" lang="ko-KR" altLang="en-US" sz="1600" dirty="0"/>
              <a:t>  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가중치는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레이어 개수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M-1, 2)</a:t>
            </a:r>
            <a:r>
              <a:rPr kumimoji="1" lang="ko-KR" altLang="en-US" sz="1600" dirty="0">
                <a:sym typeface="Wingdings" pitchFamily="2" charset="2"/>
              </a:rPr>
              <a:t>의 형태</a:t>
            </a:r>
            <a:endParaRPr kumimoji="1"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6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B94D4C48-6399-EA43-82F2-A0C13CA081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r>
              <a:rPr kumimoji="1" lang="en-US" altLang="ko-KR" sz="1800" dirty="0"/>
              <a:t>Simplified Two Design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27769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7F438-E1CC-BA40-9A82-64D3379D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관련 논문 간단한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81EF3B-AE06-E145-8429-6B761DC1E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183054"/>
            <a:ext cx="10185400" cy="322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392C2A-8418-8145-82BB-1A0B8FC2C1FE}"/>
              </a:ext>
            </a:extLst>
          </p:cNvPr>
          <p:cNvSpPr txBox="1"/>
          <p:nvPr/>
        </p:nvSpPr>
        <p:spPr>
          <a:xfrm>
            <a:off x="2145323" y="4621998"/>
            <a:ext cx="9378462" cy="2118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연합 학습 </a:t>
            </a:r>
            <a:r>
              <a:rPr kumimoji="1" lang="en-US" altLang="ko-KR" dirty="0"/>
              <a:t>(</a:t>
            </a:r>
            <a:r>
              <a:rPr kumimoji="1" lang="ko-KR" altLang="en-US" dirty="0"/>
              <a:t>데이터 프라이버시 보장 위해</a:t>
            </a:r>
            <a:r>
              <a:rPr kumimoji="1" lang="en-US" altLang="ko-KR" dirty="0"/>
              <a:t> cloud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local</a:t>
            </a:r>
            <a:r>
              <a:rPr kumimoji="1" lang="ko-KR" altLang="en-US" dirty="0"/>
              <a:t>로 나누어 학습</a:t>
            </a:r>
            <a:r>
              <a:rPr kumimoji="1" lang="en-US" altLang="ko-KR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양자 </a:t>
            </a:r>
            <a:r>
              <a:rPr kumimoji="1" lang="ko-KR" altLang="en-US" dirty="0" err="1"/>
              <a:t>컨볼루션</a:t>
            </a:r>
            <a:r>
              <a:rPr kumimoji="1" lang="ko-KR" altLang="en-US" dirty="0"/>
              <a:t> 신경망 사용 </a:t>
            </a:r>
            <a:r>
              <a:rPr kumimoji="1" lang="en-US" altLang="ko-KR" dirty="0"/>
              <a:t>(cloud), </a:t>
            </a:r>
            <a:r>
              <a:rPr kumimoji="1" lang="ko-KR" altLang="en-US" dirty="0" err="1"/>
              <a:t>시계열</a:t>
            </a:r>
            <a:r>
              <a:rPr kumimoji="1" lang="ko-KR" altLang="en-US" dirty="0"/>
              <a:t> 신경망 사용 </a:t>
            </a:r>
            <a:r>
              <a:rPr kumimoji="1" lang="en-US" altLang="ko-KR" dirty="0"/>
              <a:t>(local)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ko-KR" altLang="en-US" dirty="0"/>
              <a:t>음성 인식 </a:t>
            </a:r>
            <a:r>
              <a:rPr kumimoji="1" lang="en-US" altLang="ko-KR" dirty="0"/>
              <a:t>(10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label)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en-US" altLang="ko-KR" dirty="0"/>
              <a:t>QCNN</a:t>
            </a:r>
            <a:r>
              <a:rPr kumimoji="1" lang="ko-KR" altLang="en-US" dirty="0"/>
              <a:t>을 통한 음성 데이터 특징 추출 </a:t>
            </a:r>
            <a:r>
              <a:rPr kumimoji="1" lang="en-US" altLang="ko-KR" dirty="0"/>
              <a:t>/</a:t>
            </a:r>
            <a:r>
              <a:rPr kumimoji="1" lang="ko-KR" altLang="en-US" dirty="0"/>
              <a:t> </a:t>
            </a:r>
            <a:r>
              <a:rPr kumimoji="1" lang="en-US" altLang="ko-KR" dirty="0"/>
              <a:t>RNN</a:t>
            </a:r>
            <a:r>
              <a:rPr kumimoji="1" lang="ko-KR" altLang="en-US" dirty="0"/>
              <a:t>을 통한 분류 작업</a:t>
            </a:r>
            <a:endParaRPr kumimoji="1"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8065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B17B93-70F6-AF40-8C63-608D93DB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시스템 구성도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0EF0ACF-6BC0-6A41-8E83-D8B7DB17B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130" y="1973731"/>
            <a:ext cx="6445739" cy="373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7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89FD7-1343-734C-ACAF-8F5CD0F3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회로 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B47758-F513-D345-9088-E86A899EF0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75135" y="1982628"/>
            <a:ext cx="6641729" cy="2704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950448-73FB-C64F-BDFA-0E716C8AE4E1}"/>
              </a:ext>
            </a:extLst>
          </p:cNvPr>
          <p:cNvSpPr txBox="1"/>
          <p:nvPr/>
        </p:nvSpPr>
        <p:spPr>
          <a:xfrm>
            <a:off x="2549769" y="1061098"/>
            <a:ext cx="7455877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b="1" dirty="0"/>
              <a:t>양자 회로를 구성하여 양자 커널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고전 </a:t>
            </a:r>
            <a:r>
              <a:rPr kumimoji="1" lang="en-US" altLang="ko-KR" b="1" dirty="0"/>
              <a:t>CNN</a:t>
            </a:r>
            <a:r>
              <a:rPr kumimoji="1" lang="ko-KR" altLang="en-US" b="1" dirty="0"/>
              <a:t>에서의 </a:t>
            </a:r>
            <a:r>
              <a:rPr kumimoji="1" lang="en-US" altLang="ko-KR" b="1" dirty="0"/>
              <a:t>filter)</a:t>
            </a:r>
            <a:r>
              <a:rPr kumimoji="1" lang="ko-KR" altLang="en-US" b="1" dirty="0"/>
              <a:t>로 사용</a:t>
            </a:r>
            <a:br>
              <a:rPr kumimoji="1" lang="en-US" altLang="ko-KR" dirty="0"/>
            </a:br>
            <a:r>
              <a:rPr kumimoji="1" lang="en-US" altLang="ko-KR" dirty="0">
                <a:sym typeface="Wingdings" pitchFamily="2" charset="2"/>
              </a:rPr>
              <a:t> </a:t>
            </a:r>
            <a:r>
              <a:rPr kumimoji="1" lang="ko-KR" altLang="en-US" dirty="0">
                <a:sym typeface="Wingdings" pitchFamily="2" charset="2"/>
              </a:rPr>
              <a:t>입력 데이터의 특징을 추출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62E49E3-DF6D-8B40-BCEB-9015389050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453"/>
          <a:stretch/>
        </p:blipFill>
        <p:spPr>
          <a:xfrm>
            <a:off x="6277708" y="4962839"/>
            <a:ext cx="5181600" cy="92221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0E6182-ED0B-2E40-8C55-A64613C5CB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908" y="4895309"/>
            <a:ext cx="4724400" cy="46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2D7760-F0D5-0C40-8F7F-2C0926A18A9C}"/>
              </a:ext>
            </a:extLst>
          </p:cNvPr>
          <p:cNvSpPr txBox="1"/>
          <p:nvPr/>
        </p:nvSpPr>
        <p:spPr>
          <a:xfrm>
            <a:off x="638908" y="5509105"/>
            <a:ext cx="258918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/>
              <a:t>fx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</a:t>
            </a:r>
            <a:r>
              <a:rPr kumimoji="1" lang="ko-KR" altLang="en-US" sz="1400" dirty="0" err="1"/>
              <a:t>인코딩</a:t>
            </a:r>
            <a:r>
              <a:rPr kumimoji="1" lang="ko-KR" altLang="en-US" sz="1400" dirty="0"/>
              <a:t> 된 </a:t>
            </a:r>
            <a:r>
              <a:rPr kumimoji="1" lang="en-US" altLang="ko-KR" sz="1400" dirty="0"/>
              <a:t>feature</a:t>
            </a:r>
          </a:p>
          <a:p>
            <a:r>
              <a:rPr kumimoji="1" lang="en-US" altLang="ko-KR" sz="1400" dirty="0"/>
              <a:t>q : </a:t>
            </a:r>
            <a:r>
              <a:rPr kumimoji="1" lang="ko-KR" altLang="en-US" sz="1400" dirty="0"/>
              <a:t>양자 회로 </a:t>
            </a:r>
            <a:r>
              <a:rPr kumimoji="1" lang="ko-KR" altLang="en-US" sz="1400" dirty="0" err="1"/>
              <a:t>파라미터</a:t>
            </a:r>
            <a:endParaRPr kumimoji="1" lang="en-US" altLang="ko-KR" sz="1400" dirty="0"/>
          </a:p>
          <a:p>
            <a:r>
              <a:rPr kumimoji="1" lang="en-US" altLang="ko-KR" sz="1400" dirty="0"/>
              <a:t>x : </a:t>
            </a:r>
            <a:r>
              <a:rPr kumimoji="1" lang="ko-KR" altLang="en-US" sz="1400" dirty="0"/>
              <a:t>입력 데이터</a:t>
            </a:r>
            <a:endParaRPr kumimoji="1" lang="en-US" altLang="ko-KR" sz="1400" dirty="0"/>
          </a:p>
          <a:p>
            <a:r>
              <a:rPr kumimoji="1" lang="en-US" altLang="ko-KR" sz="1400" dirty="0"/>
              <a:t>e : </a:t>
            </a:r>
            <a:r>
              <a:rPr kumimoji="1" lang="ko-KR" altLang="en-US" sz="1400" dirty="0" err="1"/>
              <a:t>인코딩</a:t>
            </a:r>
            <a:endParaRPr kumimoji="1" lang="en-US" altLang="ko-KR" sz="1400" dirty="0"/>
          </a:p>
          <a:p>
            <a:r>
              <a:rPr kumimoji="1" lang="en-US" altLang="ko-KR" sz="1400" dirty="0"/>
              <a:t>d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 </a:t>
            </a:r>
            <a:r>
              <a:rPr kumimoji="1" lang="ko-KR" altLang="en-US" sz="1400" dirty="0" err="1"/>
              <a:t>디코딩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(measurement)</a:t>
            </a:r>
            <a:endParaRPr kumimoji="1"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73B1-6965-F54F-B3AA-A2D5DA6BC1FA}"/>
              </a:ext>
            </a:extLst>
          </p:cNvPr>
          <p:cNvSpPr txBox="1"/>
          <p:nvPr/>
        </p:nvSpPr>
        <p:spPr>
          <a:xfrm>
            <a:off x="5583116" y="5976588"/>
            <a:ext cx="6570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b="1" dirty="0"/>
              <a:t>이 때 사용한 회로는 </a:t>
            </a:r>
            <a:r>
              <a:rPr kumimoji="1" lang="en-US" altLang="ko-KR" b="1" dirty="0" err="1"/>
              <a:t>Pennylane</a:t>
            </a:r>
            <a:r>
              <a:rPr kumimoji="1" lang="ko-KR" altLang="en-US" sz="1800" b="1" dirty="0"/>
              <a:t>에서 배포한 랜덤 회로를 사용</a:t>
            </a:r>
            <a:endParaRPr kumimoji="1"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011284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D45154-2605-7A4B-8830-72843CA2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FB19C0-754C-484C-B58F-71965C8F3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/>
              <a:t>실험 결과 분석은 음성 신호 관련이라 생략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고전 신경망만 사용한 것보다 </a:t>
            </a:r>
            <a:r>
              <a:rPr kumimoji="1" lang="en-US" altLang="ko-KR" sz="1800" dirty="0"/>
              <a:t>QCNN</a:t>
            </a:r>
            <a:r>
              <a:rPr kumimoji="1" lang="ko-KR" altLang="en-US" sz="1800" dirty="0"/>
              <a:t>을 사용하여 특징을 추출하였을 때 더 높은 정확도를 얻음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관련 분석</a:t>
            </a:r>
            <a:br>
              <a:rPr kumimoji="1" lang="en-US" altLang="ko-KR" sz="1800" dirty="0"/>
            </a:br>
            <a:r>
              <a:rPr kumimoji="1" lang="en-US" altLang="ko-KR" sz="1800" dirty="0"/>
              <a:t>3x3</a:t>
            </a:r>
            <a:r>
              <a:rPr kumimoji="1" lang="ko-KR" altLang="en-US" sz="1800" dirty="0"/>
              <a:t> 커널</a:t>
            </a:r>
            <a:r>
              <a:rPr kumimoji="1" lang="en-US" altLang="ko-KR" sz="1800" dirty="0"/>
              <a:t>(9</a:t>
            </a:r>
            <a:r>
              <a:rPr kumimoji="1" lang="ko-KR" altLang="en-US" sz="1800" dirty="0"/>
              <a:t>개의 </a:t>
            </a:r>
            <a:r>
              <a:rPr kumimoji="1" lang="ko-KR" altLang="en-US" sz="1800" dirty="0" err="1"/>
              <a:t>큐비트</a:t>
            </a:r>
            <a:r>
              <a:rPr kumimoji="1" lang="en-US" altLang="ko-KR" sz="1800" dirty="0"/>
              <a:t>)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사용할 때가 </a:t>
            </a:r>
            <a:r>
              <a:rPr kumimoji="1" lang="en-US" altLang="ko-KR" sz="1800" dirty="0"/>
              <a:t>2x2</a:t>
            </a:r>
            <a:r>
              <a:rPr kumimoji="1" lang="ko-KR" altLang="en-US" sz="1800" dirty="0"/>
              <a:t> 보다 성능이 안 좋음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오류 발생으로 인한 결과로 생각됨</a:t>
            </a:r>
            <a:endParaRPr kumimoji="1" lang="en-US" altLang="ko-KR" sz="18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800" dirty="0" err="1">
                <a:sym typeface="Wingdings" pitchFamily="2" charset="2"/>
              </a:rPr>
              <a:t>큐비트에는</a:t>
            </a:r>
            <a:r>
              <a:rPr kumimoji="1" lang="ko-KR" altLang="en-US" sz="1800" dirty="0">
                <a:sym typeface="Wingdings" pitchFamily="2" charset="2"/>
              </a:rPr>
              <a:t> 오류가 발생하게 됨</a:t>
            </a:r>
            <a:br>
              <a:rPr kumimoji="1" lang="en-US" altLang="ko-KR" sz="1800" dirty="0">
                <a:sym typeface="Wingdings" pitchFamily="2" charset="2"/>
              </a:rPr>
            </a:br>
            <a:r>
              <a:rPr kumimoji="1" lang="ko-KR" altLang="en-US" sz="1800" dirty="0">
                <a:sym typeface="Wingdings" pitchFamily="2" charset="2"/>
              </a:rPr>
              <a:t>그러나 현재 </a:t>
            </a:r>
            <a:r>
              <a:rPr kumimoji="1" lang="en-US" altLang="ko-KR" sz="1800" dirty="0">
                <a:sym typeface="Wingdings" pitchFamily="2" charset="2"/>
              </a:rPr>
              <a:t>NISQ</a:t>
            </a:r>
            <a:r>
              <a:rPr kumimoji="1" lang="ko-KR" altLang="en-US" sz="1800" dirty="0">
                <a:sym typeface="Wingdings" pitchFamily="2" charset="2"/>
              </a:rPr>
              <a:t>에서는 오류 정정까지는 어려운 상황이므로 커널이 크다고 좋은 성능을 얻지는 않음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5379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33978-2E7F-714F-B226-37381D49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QNN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Quantum gate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E7B29-ADB0-E448-8344-368B286291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600" dirty="0"/>
              <a:t>QNN</a:t>
            </a:r>
            <a:r>
              <a:rPr kumimoji="1" lang="ko-KR" altLang="en-US" sz="1600" dirty="0"/>
              <a:t>을 구성하는 </a:t>
            </a:r>
            <a:r>
              <a:rPr kumimoji="1" lang="en-US" altLang="ko-KR" sz="1600" dirty="0"/>
              <a:t>Parameterized Quantum Circuit</a:t>
            </a:r>
            <a:r>
              <a:rPr kumimoji="1" lang="ko-KR" altLang="en-US" sz="1600" dirty="0"/>
              <a:t>에서는 다음과 같은 게이트들이 주로 사용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H : </a:t>
            </a:r>
            <a:r>
              <a:rPr kumimoji="1" lang="ko-KR" altLang="en-US" sz="1600" dirty="0"/>
              <a:t>중첩 상태로 만들기 위함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Ry : y</a:t>
            </a:r>
            <a:r>
              <a:rPr kumimoji="1" lang="ko-KR" altLang="en-US" sz="1600" dirty="0"/>
              <a:t>축 기준 </a:t>
            </a:r>
            <a:r>
              <a:rPr kumimoji="1" lang="ko-KR" altLang="en-US" sz="1600" dirty="0" err="1"/>
              <a:t>큐비트</a:t>
            </a:r>
            <a:r>
              <a:rPr kumimoji="1" lang="ko-KR" altLang="en-US" sz="1600" dirty="0"/>
              <a:t> 회전 연산 </a:t>
            </a:r>
            <a:r>
              <a:rPr kumimoji="1" lang="en-US" altLang="ko-KR" sz="1600" dirty="0"/>
              <a:t>(</a:t>
            </a:r>
            <a:r>
              <a:rPr kumimoji="1" lang="ko-KR" altLang="en-US" sz="1600" dirty="0" err="1"/>
              <a:t>큐비트의</a:t>
            </a:r>
            <a:r>
              <a:rPr kumimoji="1" lang="ko-KR" altLang="en-US" sz="1600" dirty="0"/>
              <a:t> 상태를 바꿈</a:t>
            </a:r>
            <a:r>
              <a:rPr kumimoji="1" lang="en-US" altLang="ko-KR" sz="1600" dirty="0"/>
              <a:t>)</a:t>
            </a:r>
            <a:br>
              <a:rPr kumimoji="1" lang="en-US" altLang="ko-KR" sz="1600" dirty="0"/>
            </a:br>
            <a:r>
              <a:rPr kumimoji="1" lang="en-US" altLang="ko-KR" sz="1600" dirty="0"/>
              <a:t>-</a:t>
            </a:r>
            <a:r>
              <a:rPr kumimoji="1" lang="ko-KR" altLang="en-US" sz="1600" dirty="0"/>
              <a:t> </a:t>
            </a:r>
            <a:r>
              <a:rPr kumimoji="1" lang="en-US" altLang="ko-KR" sz="1600" dirty="0">
                <a:sym typeface="Wingdings" pitchFamily="2" charset="2"/>
              </a:rPr>
              <a:t>z</a:t>
            </a:r>
            <a:r>
              <a:rPr kumimoji="1" lang="ko-KR" altLang="en-US" sz="1600" dirty="0">
                <a:sym typeface="Wingdings" pitchFamily="2" charset="2"/>
              </a:rPr>
              <a:t>축에 대한 값이 변화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r>
              <a:rPr kumimoji="1" lang="ko-KR" altLang="en-US" sz="1600" dirty="0">
                <a:sym typeface="Wingdings" pitchFamily="2" charset="2"/>
              </a:rPr>
              <a:t> 또는 </a:t>
            </a:r>
            <a:r>
              <a:rPr kumimoji="1" lang="en-US" altLang="ko-KR" sz="1600" dirty="0">
                <a:sym typeface="Wingdings" pitchFamily="2" charset="2"/>
              </a:rPr>
              <a:t>1</a:t>
            </a:r>
            <a:r>
              <a:rPr kumimoji="1" lang="ko-KR" altLang="en-US" sz="1600" dirty="0">
                <a:sym typeface="Wingdings" pitchFamily="2" charset="2"/>
              </a:rPr>
              <a:t>이 될 결과 확률 </a:t>
            </a:r>
            <a:r>
              <a:rPr kumimoji="1" lang="en-US" altLang="ko-KR" sz="1600" dirty="0">
                <a:sym typeface="Wingdings" pitchFamily="2" charset="2"/>
              </a:rPr>
              <a:t>(</a:t>
            </a:r>
            <a:r>
              <a:rPr kumimoji="1" lang="ko-KR" altLang="en-US" sz="1600" dirty="0">
                <a:sym typeface="Wingdings" pitchFamily="2" charset="2"/>
              </a:rPr>
              <a:t>확률 진폭의 제곱</a:t>
            </a:r>
            <a:r>
              <a:rPr kumimoji="1" lang="en-US" altLang="ko-KR" sz="1600" dirty="0">
                <a:sym typeface="Wingdings" pitchFamily="2" charset="2"/>
              </a:rPr>
              <a:t>)</a:t>
            </a:r>
            <a:r>
              <a:rPr kumimoji="1" lang="ko-KR" altLang="en-US" sz="1600" dirty="0">
                <a:sym typeface="Wingdings" pitchFamily="2" charset="2"/>
              </a:rPr>
              <a:t>이 변함 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-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Rx</a:t>
            </a:r>
            <a:r>
              <a:rPr kumimoji="1" lang="ko-KR" altLang="en-US" sz="1600" dirty="0">
                <a:sym typeface="Wingdings" pitchFamily="2" charset="2"/>
              </a:rPr>
              <a:t>도 동일한 확률이 나오지만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Ry</a:t>
            </a:r>
            <a:r>
              <a:rPr kumimoji="1" lang="ko-KR" altLang="en-US" sz="1600" dirty="0">
                <a:sym typeface="Wingdings" pitchFamily="2" charset="2"/>
              </a:rPr>
              <a:t>는 실수 확률 진폭을 갖고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Rx</a:t>
            </a:r>
            <a:r>
              <a:rPr kumimoji="1" lang="ko-KR" altLang="en-US" sz="1600" dirty="0">
                <a:sym typeface="Wingdings" pitchFamily="2" charset="2"/>
              </a:rPr>
              <a:t>는 복소수 확률 진폭을 가짐 </a:t>
            </a:r>
            <a:r>
              <a:rPr kumimoji="1" lang="en-US" altLang="ko-KR" sz="1600" dirty="0">
                <a:sym typeface="Wingdings" pitchFamily="2" charset="2"/>
              </a:rPr>
              <a:t>;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Ry</a:t>
            </a:r>
            <a:r>
              <a:rPr kumimoji="1" lang="ko-KR" altLang="en-US" sz="1600" dirty="0">
                <a:sym typeface="Wingdings" pitchFamily="2" charset="2"/>
              </a:rPr>
              <a:t>가 더 주로 사용되는 듯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X : NOT</a:t>
            </a:r>
            <a:r>
              <a:rPr kumimoji="1" lang="ko-KR" altLang="en-US" sz="1600" dirty="0"/>
              <a:t> </a:t>
            </a:r>
            <a:r>
              <a:rPr kumimoji="1" lang="ko-KR" altLang="en-US" sz="1600" dirty="0">
                <a:sym typeface="Wingdings" pitchFamily="2" charset="2"/>
              </a:rPr>
              <a:t>연산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r>
              <a:rPr kumimoji="1" lang="ko-KR" altLang="en-US" sz="1600" dirty="0">
                <a:sym typeface="Wingdings" pitchFamily="2" charset="2"/>
              </a:rPr>
              <a:t> 또는 </a:t>
            </a:r>
            <a:r>
              <a:rPr kumimoji="1" lang="en-US" altLang="ko-KR" sz="1600" dirty="0">
                <a:sym typeface="Wingdings" pitchFamily="2" charset="2"/>
              </a:rPr>
              <a:t>1</a:t>
            </a:r>
            <a:r>
              <a:rPr kumimoji="1" lang="ko-KR" altLang="en-US" sz="1600" dirty="0">
                <a:sym typeface="Wingdings" pitchFamily="2" charset="2"/>
              </a:rPr>
              <a:t>이 될 확률을 바꾸는 의미</a:t>
            </a:r>
            <a:endParaRPr kumimoji="1" lang="en-US" altLang="ko-KR" sz="16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kumimoji="1" lang="en-US" altLang="ko-KR" sz="1600" dirty="0">
                <a:sym typeface="Wingdings" pitchFamily="2" charset="2"/>
              </a:rPr>
              <a:t>Ry, Rx, X </a:t>
            </a:r>
            <a:r>
              <a:rPr kumimoji="1" lang="ko-KR" altLang="en-US" sz="1600" dirty="0">
                <a:sym typeface="Wingdings" pitchFamily="2" charset="2"/>
              </a:rPr>
              <a:t>등의 게이트들은 </a:t>
            </a:r>
            <a:r>
              <a:rPr kumimoji="1" lang="en-US" altLang="ko-KR" sz="1600" dirty="0">
                <a:sym typeface="Wingdings" pitchFamily="2" charset="2"/>
              </a:rPr>
              <a:t>Control qubit</a:t>
            </a:r>
            <a:r>
              <a:rPr kumimoji="1" lang="ko-KR" altLang="en-US" sz="1600" dirty="0">
                <a:sym typeface="Wingdings" pitchFamily="2" charset="2"/>
              </a:rPr>
              <a:t>을 통해 얽힘 상태로 구성됨 </a:t>
            </a: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dirty="0" err="1">
                <a:sym typeface="Wingdings" pitchFamily="2" charset="2"/>
              </a:rPr>
              <a:t>큐비트</a:t>
            </a:r>
            <a:r>
              <a:rPr kumimoji="1" lang="ko-KR" altLang="en-US" sz="1600" dirty="0">
                <a:sym typeface="Wingdings" pitchFamily="2" charset="2"/>
              </a:rPr>
              <a:t> 상태를 제어하므로 매우 중요</a:t>
            </a:r>
            <a:r>
              <a:rPr kumimoji="1" lang="en-US" altLang="ko-KR" sz="1600" dirty="0">
                <a:sym typeface="Wingdings" pitchFamily="2" charset="2"/>
              </a:rPr>
              <a:t>..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이를 통해 회로를 조건부 확률처럼 제어할 수도 있음</a:t>
            </a:r>
            <a:br>
              <a:rPr kumimoji="1" lang="en-US" altLang="ko-KR" sz="1600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CX, CCX, </a:t>
            </a:r>
            <a:r>
              <a:rPr kumimoji="1" lang="en-US" altLang="ko-KR" sz="1600" dirty="0" err="1">
                <a:sym typeface="Wingdings" pitchFamily="2" charset="2"/>
              </a:rPr>
              <a:t>CRy</a:t>
            </a:r>
            <a:r>
              <a:rPr kumimoji="1" lang="en-US" altLang="ko-KR" sz="1600" dirty="0">
                <a:sym typeface="Wingdings" pitchFamily="2" charset="2"/>
              </a:rPr>
              <a:t>, </a:t>
            </a:r>
            <a:r>
              <a:rPr kumimoji="1" lang="en-US" altLang="ko-KR" sz="1600" dirty="0" err="1">
                <a:sym typeface="Wingdings" pitchFamily="2" charset="2"/>
              </a:rPr>
              <a:t>CCRy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  <a:r>
              <a:rPr kumimoji="1" lang="ko-KR" altLang="en-US" sz="1600" dirty="0">
                <a:sym typeface="Wingdings" pitchFamily="2" charset="2"/>
              </a:rPr>
              <a:t>등</a:t>
            </a:r>
            <a:r>
              <a:rPr kumimoji="1" lang="en-US" altLang="ko-KR" sz="1600" dirty="0">
                <a:sym typeface="Wingdings" pitchFamily="2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76513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2C31C-46BE-2547-8189-04A2FAC9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향후 계획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590360-A5A8-6946-AE1E-1EF838FE7F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/>
              <a:t>양자 게이트나 얽힘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측정 관련한 개념에 대해 좀 더 공부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데이터 </a:t>
            </a:r>
            <a:r>
              <a:rPr kumimoji="1" lang="ko-KR" altLang="en-US" sz="1800" dirty="0" err="1"/>
              <a:t>인코딩</a:t>
            </a:r>
            <a:r>
              <a:rPr kumimoji="1" lang="ko-KR" altLang="en-US" sz="1800" dirty="0"/>
              <a:t> 부분 세부사항 공부</a:t>
            </a:r>
            <a:endParaRPr kumimoji="1" lang="en-US" altLang="ko-KR" sz="1800" dirty="0"/>
          </a:p>
          <a:p>
            <a:pPr>
              <a:lnSpc>
                <a:spcPct val="150000"/>
              </a:lnSpc>
            </a:pPr>
            <a:r>
              <a:rPr kumimoji="1" lang="ko-KR" altLang="en-US" sz="1800" dirty="0"/>
              <a:t>간단한 고전 암호 데이터부터 원하는 형태로 회로 구성해볼 계획</a:t>
            </a:r>
            <a:br>
              <a:rPr kumimoji="1" lang="en-US" altLang="ko-KR" sz="1800" dirty="0"/>
            </a:br>
            <a:r>
              <a:rPr kumimoji="1" lang="en-US" altLang="ko-KR" sz="1800" dirty="0">
                <a:sym typeface="Wingdings" pitchFamily="2" charset="2"/>
              </a:rPr>
              <a:t></a:t>
            </a:r>
            <a:r>
              <a:rPr kumimoji="1" lang="ko-KR" altLang="en-US" sz="1800" dirty="0">
                <a:sym typeface="Wingdings" pitchFamily="2" charset="2"/>
              </a:rPr>
              <a:t> </a:t>
            </a:r>
            <a:r>
              <a:rPr lang="en" altLang="ko-KR" sz="1800" dirty="0"/>
              <a:t>Amplitude Embedding</a:t>
            </a:r>
            <a:r>
              <a:rPr lang="ko-KR" altLang="en-US" sz="1800" dirty="0"/>
              <a:t> 적용해볼 생각</a:t>
            </a:r>
            <a:r>
              <a:rPr lang="en-US" altLang="ko-KR" sz="1800" dirty="0"/>
              <a:t>…</a:t>
            </a:r>
            <a:r>
              <a:rPr lang="ko-KR" altLang="en-US" sz="1800" dirty="0"/>
              <a:t> </a:t>
            </a:r>
            <a:r>
              <a:rPr lang="en-US" altLang="ko-KR" sz="1800" dirty="0"/>
              <a:t>(2</a:t>
            </a:r>
            <a:r>
              <a:rPr lang="en-US" altLang="ko-KR" sz="1800" baseline="30000" dirty="0"/>
              <a:t>n</a:t>
            </a:r>
            <a:r>
              <a:rPr lang="ko-KR" altLang="en-US" sz="1800" dirty="0"/>
              <a:t>개의 데이터를 </a:t>
            </a:r>
            <a:r>
              <a:rPr lang="en-US" altLang="ko-KR" sz="1800" dirty="0"/>
              <a:t>n</a:t>
            </a:r>
            <a:r>
              <a:rPr lang="ko-KR" altLang="en-US" sz="1800" dirty="0"/>
              <a:t>개의 </a:t>
            </a:r>
            <a:r>
              <a:rPr lang="ko-KR" altLang="en-US" sz="1800" dirty="0" err="1"/>
              <a:t>큐비트로</a:t>
            </a:r>
            <a:r>
              <a:rPr lang="ko-KR" altLang="en-US" sz="1800" dirty="0"/>
              <a:t> 표현하는 방식</a:t>
            </a:r>
            <a:r>
              <a:rPr lang="en-US" altLang="ko-KR" sz="1800" dirty="0"/>
              <a:t>)</a:t>
            </a:r>
            <a:endParaRPr kumimoji="1"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9552992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D3B7BFD-7CD7-5F42-BBA5-76787A6113AE}"/>
              </a:ext>
            </a:extLst>
          </p:cNvPr>
          <p:cNvSpPr/>
          <p:nvPr/>
        </p:nvSpPr>
        <p:spPr>
          <a:xfrm>
            <a:off x="3669323" y="2450123"/>
            <a:ext cx="4853354" cy="19577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2400" b="1" dirty="0">
                <a:solidFill>
                  <a:schemeClr val="tx1"/>
                </a:solidFill>
              </a:rPr>
              <a:t>감사합니다</a:t>
            </a:r>
            <a:r>
              <a:rPr kumimoji="1" lang="en-US" altLang="ko-KR" sz="2400" b="1" dirty="0">
                <a:solidFill>
                  <a:schemeClr val="tx1"/>
                </a:solidFill>
              </a:rPr>
              <a:t>.</a:t>
            </a:r>
            <a:endParaRPr kumimoji="1" lang="ko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29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22A7AD-2090-3445-9F84-027FFBE7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큐비트</a:t>
            </a:r>
            <a:r>
              <a:rPr kumimoji="1" lang="ko-KR" altLang="en-US" dirty="0"/>
              <a:t> 측정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013018-D445-A949-B370-7E19CBB8CD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ko-KR" altLang="en-US" sz="1600" b="1" dirty="0"/>
              <a:t>측정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 err="1"/>
              <a:t>큐비트를</a:t>
            </a:r>
            <a:r>
              <a:rPr kumimoji="1" lang="ko-KR" altLang="en-US" sz="1600" dirty="0"/>
              <a:t> 얽힘 상태로 두고 마지막 </a:t>
            </a:r>
            <a:r>
              <a:rPr kumimoji="1" lang="ko-KR" altLang="en-US" sz="1600" dirty="0" err="1"/>
              <a:t>큐비트만을</a:t>
            </a:r>
            <a:r>
              <a:rPr kumimoji="1" lang="ko-KR" altLang="en-US" sz="1600" dirty="0"/>
              <a:t> 측정하여 해당 값을 실제 </a:t>
            </a:r>
            <a:r>
              <a:rPr kumimoji="1" lang="en-US" altLang="ko-KR" sz="1600" dirty="0"/>
              <a:t>Label</a:t>
            </a:r>
            <a:r>
              <a:rPr kumimoji="1" lang="ko-KR" altLang="en-US" sz="1600" dirty="0"/>
              <a:t>과 비교하는 경우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 err="1"/>
              <a:t>큐비트를</a:t>
            </a:r>
            <a:r>
              <a:rPr kumimoji="1" lang="ko-KR" altLang="en-US" sz="1600" dirty="0"/>
              <a:t> 얽힘 상태로 두고 모든 </a:t>
            </a:r>
            <a:r>
              <a:rPr kumimoji="1" lang="ko-KR" altLang="en-US" sz="1600" dirty="0" err="1"/>
              <a:t>큐비트를</a:t>
            </a:r>
            <a:r>
              <a:rPr kumimoji="1" lang="ko-KR" altLang="en-US" sz="1600" dirty="0"/>
              <a:t> 측정하는 경우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/>
              <a:t>적어도 하나는 측정해야 함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ko-KR" altLang="en-US" sz="1600" dirty="0" err="1"/>
              <a:t>큐비트에</a:t>
            </a:r>
            <a:r>
              <a:rPr kumimoji="1" lang="ko-KR" altLang="en-US" sz="1600" dirty="0"/>
              <a:t> 입력데이터를 인코딩한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양자 게이트를 적용하고 측정</a:t>
            </a:r>
            <a:br>
              <a:rPr kumimoji="1" lang="en-US" altLang="ko-KR" sz="1600" dirty="0"/>
            </a:br>
            <a:r>
              <a:rPr kumimoji="1" lang="en-US" altLang="ko-KR" sz="1600" dirty="0">
                <a:sym typeface="Wingdings" pitchFamily="2" charset="2"/>
              </a:rPr>
              <a:t></a:t>
            </a:r>
            <a:r>
              <a:rPr kumimoji="1" lang="ko-KR" altLang="en-US" sz="1600" dirty="0">
                <a:sym typeface="Wingdings" pitchFamily="2" charset="2"/>
              </a:rPr>
              <a:t> 즉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ko-KR" altLang="en-US" sz="1600" b="1" dirty="0">
                <a:sym typeface="Wingdings" pitchFamily="2" charset="2"/>
              </a:rPr>
              <a:t>입력 데이터가 회로의 게이트를 거친 후 측정까지 하고</a:t>
            </a:r>
            <a:r>
              <a:rPr kumimoji="1" lang="en-US" altLang="ko-KR" sz="1600" b="1" dirty="0">
                <a:sym typeface="Wingdings" pitchFamily="2" charset="2"/>
              </a:rPr>
              <a:t>,</a:t>
            </a:r>
            <a:r>
              <a:rPr kumimoji="1" lang="ko-KR" altLang="en-US" sz="1600" b="1" dirty="0">
                <a:sym typeface="Wingdings" pitchFamily="2" charset="2"/>
              </a:rPr>
              <a:t> 해당 값이 정답 </a:t>
            </a:r>
            <a:r>
              <a:rPr kumimoji="1" lang="en-US" altLang="ko-KR" sz="1600" b="1" dirty="0">
                <a:sym typeface="Wingdings" pitchFamily="2" charset="2"/>
              </a:rPr>
              <a:t>label</a:t>
            </a:r>
            <a:r>
              <a:rPr kumimoji="1" lang="ko-KR" altLang="en-US" sz="1600" b="1" dirty="0">
                <a:sym typeface="Wingdings" pitchFamily="2" charset="2"/>
              </a:rPr>
              <a:t>이 나오도록</a:t>
            </a:r>
            <a:endParaRPr kumimoji="1" lang="en-US" altLang="ko-KR" sz="1600" b="1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b="1" dirty="0">
                <a:sym typeface="Wingdings" pitchFamily="2" charset="2"/>
              </a:rPr>
              <a:t>Z-measure</a:t>
            </a:r>
            <a:r>
              <a:rPr kumimoji="1" lang="ko-KR" altLang="en-US" sz="1600" b="1" dirty="0" err="1">
                <a:sym typeface="Wingdings" pitchFamily="2" charset="2"/>
              </a:rPr>
              <a:t>를</a:t>
            </a:r>
            <a:r>
              <a:rPr kumimoji="1" lang="ko-KR" altLang="en-US" sz="1600" b="1" dirty="0">
                <a:sym typeface="Wingdings" pitchFamily="2" charset="2"/>
              </a:rPr>
              <a:t> 하는 이유</a:t>
            </a:r>
            <a:r>
              <a:rPr kumimoji="1" lang="en-US" altLang="ko-KR" sz="1600" b="1" dirty="0">
                <a:sym typeface="Wingdings" pitchFamily="2" charset="2"/>
              </a:rPr>
              <a:t>?</a:t>
            </a:r>
            <a:br>
              <a:rPr kumimoji="1" lang="en-US" altLang="ko-KR" sz="1600" b="1" dirty="0">
                <a:sym typeface="Wingdings" pitchFamily="2" charset="2"/>
              </a:rPr>
            </a:br>
            <a:r>
              <a:rPr kumimoji="1" lang="en-US" altLang="ko-KR" sz="1600" dirty="0">
                <a:sym typeface="Wingdings" pitchFamily="2" charset="2"/>
              </a:rPr>
              <a:t>Z</a:t>
            </a:r>
            <a:r>
              <a:rPr kumimoji="1" lang="ko-KR" altLang="en-US" sz="1600" dirty="0">
                <a:sym typeface="Wingdings" pitchFamily="2" charset="2"/>
              </a:rPr>
              <a:t>축을 기저로 하여 측정할 경우</a:t>
            </a:r>
            <a:r>
              <a:rPr kumimoji="1" lang="en-US" altLang="ko-KR" sz="1600" dirty="0">
                <a:sym typeface="Wingdings" pitchFamily="2" charset="2"/>
              </a:rPr>
              <a:t>,</a:t>
            </a:r>
            <a:r>
              <a:rPr kumimoji="1" lang="ko-KR" altLang="en-US" sz="1600" dirty="0">
                <a:sym typeface="Wingdings" pitchFamily="2" charset="2"/>
              </a:rPr>
              <a:t> </a:t>
            </a:r>
            <a:r>
              <a:rPr kumimoji="1" lang="en-US" altLang="ko-KR" sz="1600" dirty="0">
                <a:sym typeface="Wingdings" pitchFamily="2" charset="2"/>
              </a:rPr>
              <a:t>0</a:t>
            </a:r>
            <a:r>
              <a:rPr kumimoji="1" lang="ko-KR" altLang="en-US" sz="1600" dirty="0">
                <a:sym typeface="Wingdings" pitchFamily="2" charset="2"/>
              </a:rPr>
              <a:t> 또는 </a:t>
            </a:r>
            <a:r>
              <a:rPr kumimoji="1" lang="en-US" altLang="ko-KR" sz="1600" dirty="0">
                <a:sym typeface="Wingdings" pitchFamily="2" charset="2"/>
              </a:rPr>
              <a:t>1</a:t>
            </a:r>
            <a:r>
              <a:rPr kumimoji="1" lang="ko-KR" altLang="en-US" sz="1600" dirty="0">
                <a:sym typeface="Wingdings" pitchFamily="2" charset="2"/>
              </a:rPr>
              <a:t>로 결정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822302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C235D-993C-1140-9E91-5EC8169CD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회로 구성 방법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68330A-89FB-F541-8F6E-62F2710D59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회로를 구성하는 게이트나 데이터 </a:t>
            </a:r>
            <a:r>
              <a:rPr kumimoji="1" lang="ko-KR" altLang="en-US" sz="1600" dirty="0" err="1"/>
              <a:t>인코딩</a:t>
            </a:r>
            <a:r>
              <a:rPr kumimoji="1" lang="ko-KR" altLang="en-US" sz="1600" dirty="0"/>
              <a:t> 방식은 </a:t>
            </a:r>
            <a:r>
              <a:rPr kumimoji="1" lang="ko-KR" altLang="en-US" sz="1600" dirty="0" err="1"/>
              <a:t>논문마다</a:t>
            </a:r>
            <a:r>
              <a:rPr kumimoji="1" lang="ko-KR" altLang="en-US" sz="1600" dirty="0"/>
              <a:t> 다름</a:t>
            </a:r>
            <a:endParaRPr kumimoji="1" lang="en-US" altLang="ko-KR" sz="1600" dirty="0"/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/>
              <a:t>실험을 통해 게이트들을 직접 구성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r>
              <a:rPr kumimoji="1" lang="en-US" altLang="ko-KR" sz="1600" dirty="0" err="1"/>
              <a:t>pennylane</a:t>
            </a:r>
            <a:r>
              <a:rPr kumimoji="1" lang="ko-KR" altLang="en-US" sz="1600" dirty="0"/>
              <a:t>과 같은 프레임워크를 활용하여 </a:t>
            </a:r>
            <a:r>
              <a:rPr kumimoji="1" lang="ko-KR" altLang="en-US" sz="1600" b="1" dirty="0"/>
              <a:t>랜덤 회로 또는 주어진 회로 사용</a:t>
            </a:r>
            <a:endParaRPr kumimoji="1" lang="en-US" altLang="ko-KR" sz="1600" b="1" dirty="0"/>
          </a:p>
          <a:p>
            <a:pPr lvl="1">
              <a:lnSpc>
                <a:spcPct val="150000"/>
              </a:lnSpc>
            </a:pP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477439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05170-8860-DE4F-891A-D311FD0E9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PennyLane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DBA98-3ABC-0645-B99A-FE98FFA555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600" dirty="0"/>
              <a:t>양자 및 </a:t>
            </a:r>
            <a:r>
              <a:rPr kumimoji="1" lang="ko-KR" altLang="en-US" sz="1600" dirty="0" err="1"/>
              <a:t>하이브리드</a:t>
            </a:r>
            <a:r>
              <a:rPr kumimoji="1" lang="ko-KR" altLang="en-US" sz="1600" dirty="0"/>
              <a:t> 양자 고전 신경망의 최적화를 위한 </a:t>
            </a:r>
            <a:r>
              <a:rPr kumimoji="1" lang="en" altLang="ko-KR" sz="1600" dirty="0"/>
              <a:t>Python 3 </a:t>
            </a:r>
            <a:r>
              <a:rPr kumimoji="1" lang="ko-KR" altLang="en-US" sz="1600" dirty="0"/>
              <a:t>소프트웨어 프레임워크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다양한 플러그인 제공 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 err="1"/>
              <a:t>Tensorflow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Pytorch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Cirq</a:t>
            </a:r>
            <a:r>
              <a:rPr kumimoji="1" lang="en-US" altLang="ko-KR" sz="1600" dirty="0"/>
              <a:t>, </a:t>
            </a:r>
            <a:r>
              <a:rPr kumimoji="1" lang="en-US" altLang="ko-KR" sz="1600" dirty="0" err="1"/>
              <a:t>Qiskit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IBM Q,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Amazon </a:t>
            </a:r>
            <a:r>
              <a:rPr kumimoji="1" lang="en-US" altLang="ko-KR" sz="1600" dirty="0" err="1"/>
              <a:t>braket</a:t>
            </a:r>
            <a:r>
              <a:rPr kumimoji="1" lang="ko-KR" altLang="en-US" sz="1600" dirty="0"/>
              <a:t> 등과 호환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en-US" altLang="ko-KR" sz="1600" dirty="0"/>
              <a:t>TF, </a:t>
            </a:r>
            <a:r>
              <a:rPr kumimoji="1" lang="en-US" altLang="ko-KR" sz="1600" dirty="0" err="1"/>
              <a:t>Pytorch</a:t>
            </a:r>
            <a:r>
              <a:rPr kumimoji="1" lang="ko-KR" altLang="en-US" sz="1600" dirty="0"/>
              <a:t>의 함수 사용 가능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Keras</a:t>
            </a:r>
            <a:r>
              <a:rPr kumimoji="1" lang="en-US" altLang="ko-KR" sz="1600" dirty="0"/>
              <a:t> layer</a:t>
            </a:r>
            <a:r>
              <a:rPr kumimoji="1" lang="ko-KR" altLang="en-US" sz="1600" dirty="0"/>
              <a:t>로 작성 가능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r>
              <a:rPr kumimoji="1" lang="ko-KR" altLang="en-US" sz="1600" dirty="0"/>
              <a:t>회로를 분할하여 병렬처리 가능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여러 회로 통합 가능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다른 디바이스에서 동시 수행 가능 등 다양한 기능</a:t>
            </a: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en-US" altLang="ko-KR" sz="1600" dirty="0"/>
          </a:p>
          <a:p>
            <a:pPr>
              <a:lnSpc>
                <a:spcPct val="150000"/>
              </a:lnSpc>
            </a:pPr>
            <a:endParaRPr kumimoji="1"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FAA0D4A-0E6B-9F4C-9C26-4E75B02D0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2" y="3656374"/>
            <a:ext cx="10269415" cy="29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66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CEE6A9-62DC-DB4C-99D3-8BAEF3EE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Pennylane</a:t>
            </a:r>
            <a:r>
              <a:rPr kumimoji="1" lang="en-US" altLang="ko-KR" dirty="0"/>
              <a:t> - </a:t>
            </a:r>
            <a:r>
              <a:rPr kumimoji="1" lang="ko-KR" altLang="en-US" dirty="0"/>
              <a:t>간단한 회로</a:t>
            </a:r>
            <a:r>
              <a:rPr kumimoji="1" lang="en-US" altLang="ko-KR" dirty="0"/>
              <a:t> </a:t>
            </a:r>
            <a:r>
              <a:rPr kumimoji="1" lang="ko-KR" altLang="en-US" dirty="0"/>
              <a:t>구성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B21631-4DDD-2841-BC97-0BDD34ED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44187"/>
            <a:ext cx="5410200" cy="372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918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EEEEFF-787B-7A44-ADAD-329EECCF2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Pennylane</a:t>
            </a:r>
            <a:r>
              <a:rPr kumimoji="1" lang="en-US" altLang="ko-KR" dirty="0"/>
              <a:t> - </a:t>
            </a:r>
            <a:r>
              <a:rPr kumimoji="1" lang="ko-KR" altLang="en-US" dirty="0"/>
              <a:t>필요한 기능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EE3FFD-ED0C-FA49-892B-5E7BB3671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6670431" y="1120576"/>
            <a:ext cx="4736123" cy="529147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07E4796-D86A-334E-9878-73842FAAEF5A}"/>
              </a:ext>
            </a:extLst>
          </p:cNvPr>
          <p:cNvGrpSpPr/>
          <p:nvPr/>
        </p:nvGrpSpPr>
        <p:grpSpPr>
          <a:xfrm>
            <a:off x="1361958" y="2466381"/>
            <a:ext cx="4071173" cy="2599866"/>
            <a:chOff x="1371600" y="1811216"/>
            <a:chExt cx="4724400" cy="31895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2BF247-5701-FC46-9858-00278C91D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71600" y="1811216"/>
              <a:ext cx="4724400" cy="243840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26E50D-10D6-6D42-94B0-6938AEAECA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4040" b="88887"/>
            <a:stretch/>
          </p:blipFill>
          <p:spPr>
            <a:xfrm>
              <a:off x="1371600" y="4238626"/>
              <a:ext cx="4724400" cy="762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857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9CDA8-D1BD-714B-9CDF-8EABD35FE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Pennylane</a:t>
            </a:r>
            <a:r>
              <a:rPr kumimoji="1" lang="en-US" altLang="ko-KR" dirty="0"/>
              <a:t> - </a:t>
            </a:r>
            <a:r>
              <a:rPr kumimoji="1" lang="ko-KR" altLang="en-US" dirty="0"/>
              <a:t>코드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751EB-39CC-8643-82C5-C3178D26F9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err="1"/>
              <a:t>Qiskit</a:t>
            </a:r>
            <a:r>
              <a:rPr kumimoji="1" lang="en-US" altLang="ko-KR" dirty="0"/>
              <a:t> +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pennylane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7230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C3E867-0470-8C46-922B-E893DFAE2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 err="1"/>
              <a:t>Pennylane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keras</a:t>
            </a:r>
            <a:r>
              <a:rPr kumimoji="1" lang="ko-KR" altLang="en-US" dirty="0" err="1"/>
              <a:t>와의</a:t>
            </a:r>
            <a:r>
              <a:rPr kumimoji="1" lang="ko-KR" altLang="en-US" dirty="0"/>
              <a:t> 호환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54AEE2-E28C-F64E-9AD4-C4DD93078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262186"/>
            <a:ext cx="6565900" cy="2692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E66886-19EE-974C-BD69-1A4AA9279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631" y="1308276"/>
            <a:ext cx="4638138" cy="4089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E31D6A-E0ED-AC4C-A1D4-828CDECA5AB5}"/>
              </a:ext>
            </a:extLst>
          </p:cNvPr>
          <p:cNvSpPr txBox="1"/>
          <p:nvPr/>
        </p:nvSpPr>
        <p:spPr>
          <a:xfrm>
            <a:off x="7127631" y="2479433"/>
            <a:ext cx="158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데이터 </a:t>
            </a:r>
            <a:r>
              <a:rPr kumimoji="1" lang="ko-KR" altLang="en-US" sz="1600" dirty="0" err="1"/>
              <a:t>인코딩</a:t>
            </a:r>
            <a:endParaRPr kumimoji="1"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3FA56-8969-FE46-98F5-C71D4FEE784C}"/>
              </a:ext>
            </a:extLst>
          </p:cNvPr>
          <p:cNvSpPr txBox="1"/>
          <p:nvPr/>
        </p:nvSpPr>
        <p:spPr>
          <a:xfrm>
            <a:off x="7127631" y="2848765"/>
            <a:ext cx="15826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dirty="0"/>
              <a:t>레이어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7A17EE4-151E-0E45-8D33-779E2FC117F0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451231" y="2648710"/>
            <a:ext cx="1676400" cy="122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D67AD3-42FB-054B-94A8-D48FFC8FC7EB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6000" y="2959427"/>
            <a:ext cx="1031631" cy="58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FFA24A64-940C-7B45-9072-748091661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370" y="3907053"/>
            <a:ext cx="6883400" cy="27432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3821D28-0DD8-F84A-BF4C-396353B7F8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85" y="6207793"/>
            <a:ext cx="4308720" cy="4424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560201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1920</TotalTime>
  <Words>974</Words>
  <Application>Microsoft Macintosh PowerPoint</Application>
  <PresentationFormat>와이드스크린</PresentationFormat>
  <Paragraphs>92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Apple SD Gothic Neo</vt:lpstr>
      <vt:lpstr>Arial</vt:lpstr>
      <vt:lpstr>CryptoCraft 테마</vt:lpstr>
      <vt:lpstr>제목 테마</vt:lpstr>
      <vt:lpstr>Quantum Neural Network 회로 구성</vt:lpstr>
      <vt:lpstr>QNN과 Quantum gate</vt:lpstr>
      <vt:lpstr>큐비트 측정</vt:lpstr>
      <vt:lpstr>회로 구성 방법</vt:lpstr>
      <vt:lpstr>PennyLane</vt:lpstr>
      <vt:lpstr>Pennylane - 간단한 회로 구성</vt:lpstr>
      <vt:lpstr>Pennylane - 필요한 기능</vt:lpstr>
      <vt:lpstr>Pennylane - 코드</vt:lpstr>
      <vt:lpstr>Pennylane – keras와의 호환</vt:lpstr>
      <vt:lpstr>Pennylane – keras와의 호환</vt:lpstr>
      <vt:lpstr>Pennylane – keras와의 호환</vt:lpstr>
      <vt:lpstr>입력 데이터 인코딩 회로</vt:lpstr>
      <vt:lpstr>Layers</vt:lpstr>
      <vt:lpstr>Layers</vt:lpstr>
      <vt:lpstr>Simplified Two Design</vt:lpstr>
      <vt:lpstr>관련 논문 간단한 소개</vt:lpstr>
      <vt:lpstr>시스템 구성도</vt:lpstr>
      <vt:lpstr>회로 구성</vt:lpstr>
      <vt:lpstr>실험 결과</vt:lpstr>
      <vt:lpstr>향후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kim hyunji</cp:lastModifiedBy>
  <cp:revision>117</cp:revision>
  <dcterms:created xsi:type="dcterms:W3CDTF">2019-03-05T04:29:07Z</dcterms:created>
  <dcterms:modified xsi:type="dcterms:W3CDTF">2022-01-09T18:34:34Z</dcterms:modified>
</cp:coreProperties>
</file>