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80" r:id="rId4"/>
    <p:sldId id="281" r:id="rId5"/>
    <p:sldId id="287" r:id="rId6"/>
    <p:sldId id="282" r:id="rId7"/>
    <p:sldId id="288" r:id="rId8"/>
    <p:sldId id="289" r:id="rId9"/>
    <p:sldId id="283" r:id="rId10"/>
    <p:sldId id="284" r:id="rId11"/>
    <p:sldId id="285" r:id="rId12"/>
    <p:sldId id="286" r:id="rId13"/>
    <p:sldId id="290" r:id="rId14"/>
    <p:sldId id="291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8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2022. 1. 15.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2022. 1. 15.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  <a:lvl2pPr>
              <a:lnSpc>
                <a:spcPct val="100000"/>
              </a:lnSpc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2pPr>
            <a:lvl3pPr>
              <a:lnSpc>
                <a:spcPct val="100000"/>
              </a:lnSpc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3pPr>
            <a:lvl4pPr>
              <a:lnSpc>
                <a:spcPct val="100000"/>
              </a:lnSpc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4pPr>
            <a:lvl5pPr>
              <a:lnSpc>
                <a:spcPct val="100000"/>
              </a:lnSpc>
              <a:defRPr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 i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D Gothic Neo" panose="020003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 SD Gothic Neo" panose="02000300000000000000" pitchFamily="2" charset="-127"/>
                <a:ea typeface="Apple SD Gothic Neo" panose="02000300000000000000" pitchFamily="2" charset="-127"/>
                <a:cs typeface="Apple SD Gothic Neo" panose="02000300000000000000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 &amp; A</a:t>
            </a:r>
            <a:endParaRPr lang="ko-KR" altLang="en-US" sz="8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 SD Gothic Neo" panose="02000300000000000000" pitchFamily="2" charset="-127"/>
          <a:ea typeface="Apple SD Gothic Neo" panose="02000300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Hash Functions </a:t>
            </a:r>
            <a:br>
              <a:rPr lang="en-US" altLang="ko-KR" dirty="0"/>
            </a:br>
            <a:r>
              <a:rPr lang="en-US" altLang="ko-KR" dirty="0"/>
              <a:t>Based on Block Ciphers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/>
              <a:t>/iQ3I7-CSdn8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Tandem DM (PIPO, LEA, CHAM)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PIPO( </a:t>
            </a:r>
            <a:r>
              <a:rPr lang="en-US" altLang="ko-KR" b="1" dirty="0">
                <a:solidFill>
                  <a:srgbClr val="FF0000"/>
                </a:solidFill>
              </a:rPr>
              <a:t>64/128</a:t>
            </a:r>
            <a:r>
              <a:rPr lang="en-US" altLang="ko-KR" dirty="0"/>
              <a:t>, 64/256 )</a:t>
            </a:r>
          </a:p>
          <a:p>
            <a:pPr lvl="1"/>
            <a:r>
              <a:rPr lang="en-US" altLang="ko-KR" dirty="0"/>
              <a:t>PIPO-64/128 </a:t>
            </a:r>
          </a:p>
          <a:p>
            <a:pPr lvl="1"/>
            <a:r>
              <a:rPr lang="en-US" altLang="ko-KR" dirty="0"/>
              <a:t>Hash size : 128-bit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LEA( 128/128, 128/192, </a:t>
            </a:r>
            <a:r>
              <a:rPr lang="en-US" altLang="ko-KR" b="1" dirty="0">
                <a:solidFill>
                  <a:srgbClr val="FF0000"/>
                </a:solidFill>
              </a:rPr>
              <a:t>128/256</a:t>
            </a:r>
            <a:r>
              <a:rPr lang="en-US" altLang="ko-KR" dirty="0"/>
              <a:t> )</a:t>
            </a:r>
          </a:p>
          <a:p>
            <a:pPr lvl="1"/>
            <a:r>
              <a:rPr lang="en-US" altLang="ko-KR" dirty="0"/>
              <a:t>LEA-128/256</a:t>
            </a:r>
          </a:p>
          <a:p>
            <a:pPr lvl="1"/>
            <a:r>
              <a:rPr lang="en-US" altLang="ko-KR" dirty="0"/>
              <a:t>Hash size : 256-bit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CHAM( 64/128, 128/128, </a:t>
            </a:r>
            <a:r>
              <a:rPr lang="en-US" altLang="ko-KR" b="1" dirty="0">
                <a:solidFill>
                  <a:srgbClr val="FF0000"/>
                </a:solidFill>
              </a:rPr>
              <a:t>128/256</a:t>
            </a:r>
            <a:r>
              <a:rPr lang="en-US" altLang="ko-KR" dirty="0"/>
              <a:t> )</a:t>
            </a:r>
          </a:p>
          <a:p>
            <a:pPr lvl="1"/>
            <a:r>
              <a:rPr lang="en-US" altLang="ko-KR" dirty="0"/>
              <a:t>CHAM-128/256</a:t>
            </a:r>
          </a:p>
          <a:p>
            <a:pPr lvl="1"/>
            <a:r>
              <a:rPr lang="en-US" altLang="ko-KR" dirty="0"/>
              <a:t>Hash size : 256-bit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2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Tandem DM (PIPO, LEA, CHAM)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3114FD-D92C-6E4D-8C65-228BD2FCF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11" y="1173035"/>
            <a:ext cx="6527800" cy="2120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E37315D-C1CD-8749-9A33-1E330D47F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61" y="3429000"/>
            <a:ext cx="6337300" cy="1701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0F1C1C9-33DC-E145-98BA-48A402268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961" y="5266921"/>
            <a:ext cx="6489700" cy="1511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B8272D-EE46-0148-8609-CD155FBCC6AB}"/>
              </a:ext>
            </a:extLst>
          </p:cNvPr>
          <p:cNvSpPr txBox="1"/>
          <p:nvPr/>
        </p:nvSpPr>
        <p:spPr>
          <a:xfrm>
            <a:off x="7805651" y="199505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PIPO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C9938C-95E7-7F40-B829-5A7329D794EE}"/>
              </a:ext>
            </a:extLst>
          </p:cNvPr>
          <p:cNvSpPr txBox="1"/>
          <p:nvPr/>
        </p:nvSpPr>
        <p:spPr>
          <a:xfrm>
            <a:off x="7805650" y="4095234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LEA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11A45D-2DFE-7049-B359-09DF1EB50952}"/>
              </a:ext>
            </a:extLst>
          </p:cNvPr>
          <p:cNvSpPr txBox="1"/>
          <p:nvPr/>
        </p:nvSpPr>
        <p:spPr>
          <a:xfrm>
            <a:off x="7805649" y="5837905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CHAM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416627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Tandem DM (PIPO, LEA, CHAM)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1CBD14-D74F-EA49-899A-0B6CA15D9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67" y="3017636"/>
            <a:ext cx="6464300" cy="158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9B60E1-9CD3-9040-812E-8C69D0670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8632" y="2655686"/>
            <a:ext cx="38608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82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Tandem DM (PIPO, LEA, CHAM)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9B60E1-9CD3-9040-812E-8C69D0670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441" y="3928899"/>
            <a:ext cx="3860800" cy="23114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20B29B6-3BB0-324C-AA67-DA356E430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9" y="1099552"/>
            <a:ext cx="7866966" cy="565869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5C95F18-09B2-3244-8B9B-E9AD96081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976" y="1526837"/>
            <a:ext cx="3273056" cy="18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7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Iterated hash functions and attacks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54CFB0-78C0-3446-9E73-2E4EE9F9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100" y="1389672"/>
            <a:ext cx="4495800" cy="50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E6D1B69-697A-D244-A019-C9F36D3138AC}"/>
              </a:ext>
            </a:extLst>
          </p:cNvPr>
          <p:cNvSpPr/>
          <p:nvPr/>
        </p:nvSpPr>
        <p:spPr>
          <a:xfrm>
            <a:off x="617913" y="2494742"/>
            <a:ext cx="10956174" cy="407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</a:t>
            </a:r>
            <a:endParaRPr kumimoji="1" lang="ko-Kore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9784848-5D81-CD47-AD76-C73645399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00355"/>
              </p:ext>
            </p:extLst>
          </p:nvPr>
        </p:nvGraphicFramePr>
        <p:xfrm>
          <a:off x="617913" y="3422504"/>
          <a:ext cx="10956176" cy="407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522">
                  <a:extLst>
                    <a:ext uri="{9D8B030D-6E8A-4147-A177-3AD203B41FA5}">
                      <a16:colId xmlns:a16="http://schemas.microsoft.com/office/drawing/2014/main" val="232810022"/>
                    </a:ext>
                  </a:extLst>
                </a:gridCol>
                <a:gridCol w="1369522">
                  <a:extLst>
                    <a:ext uri="{9D8B030D-6E8A-4147-A177-3AD203B41FA5}">
                      <a16:colId xmlns:a16="http://schemas.microsoft.com/office/drawing/2014/main" val="3614903526"/>
                    </a:ext>
                  </a:extLst>
                </a:gridCol>
                <a:gridCol w="1369522">
                  <a:extLst>
                    <a:ext uri="{9D8B030D-6E8A-4147-A177-3AD203B41FA5}">
                      <a16:colId xmlns:a16="http://schemas.microsoft.com/office/drawing/2014/main" val="1684596774"/>
                    </a:ext>
                  </a:extLst>
                </a:gridCol>
                <a:gridCol w="1369522">
                  <a:extLst>
                    <a:ext uri="{9D8B030D-6E8A-4147-A177-3AD203B41FA5}">
                      <a16:colId xmlns:a16="http://schemas.microsoft.com/office/drawing/2014/main" val="2169100570"/>
                    </a:ext>
                  </a:extLst>
                </a:gridCol>
                <a:gridCol w="1369522">
                  <a:extLst>
                    <a:ext uri="{9D8B030D-6E8A-4147-A177-3AD203B41FA5}">
                      <a16:colId xmlns:a16="http://schemas.microsoft.com/office/drawing/2014/main" val="438785546"/>
                    </a:ext>
                  </a:extLst>
                </a:gridCol>
                <a:gridCol w="1369522">
                  <a:extLst>
                    <a:ext uri="{9D8B030D-6E8A-4147-A177-3AD203B41FA5}">
                      <a16:colId xmlns:a16="http://schemas.microsoft.com/office/drawing/2014/main" val="694729926"/>
                    </a:ext>
                  </a:extLst>
                </a:gridCol>
                <a:gridCol w="1369522">
                  <a:extLst>
                    <a:ext uri="{9D8B030D-6E8A-4147-A177-3AD203B41FA5}">
                      <a16:colId xmlns:a16="http://schemas.microsoft.com/office/drawing/2014/main" val="3320558873"/>
                    </a:ext>
                  </a:extLst>
                </a:gridCol>
                <a:gridCol w="1369522">
                  <a:extLst>
                    <a:ext uri="{9D8B030D-6E8A-4147-A177-3AD203B41FA5}">
                      <a16:colId xmlns:a16="http://schemas.microsoft.com/office/drawing/2014/main" val="1462241988"/>
                    </a:ext>
                  </a:extLst>
                </a:gridCol>
              </a:tblGrid>
              <a:tr h="40732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</a:t>
                      </a:r>
                      <a:r>
                        <a:rPr lang="en-US" altLang="ko-Kore-KR" sz="1800" b="0" baseline="-250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</a:t>
                      </a:r>
                      <a:r>
                        <a:rPr lang="en-US" altLang="ko-Kore-KR" sz="1800" b="0" baseline="-250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</a:t>
                      </a:r>
                      <a:r>
                        <a:rPr lang="en-US" altLang="ko-Kore-KR" sz="1800" b="0" baseline="-250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</a:t>
                      </a:r>
                      <a:r>
                        <a:rPr lang="en-US" altLang="ko-Kore-KR" sz="1800" b="0" baseline="-250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</a:t>
                      </a:r>
                      <a:r>
                        <a:rPr lang="en-US" altLang="ko-Kore-KR" sz="1800" b="0" baseline="-250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</a:t>
                      </a:r>
                      <a:r>
                        <a:rPr lang="en-US" altLang="ko-Kore-KR" sz="1800" b="0" baseline="-250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</a:t>
                      </a:r>
                      <a:r>
                        <a:rPr lang="en-US" altLang="ko-Kore-KR" sz="1800" b="0" baseline="-250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</a:t>
                      </a:r>
                      <a:r>
                        <a:rPr lang="en-US" altLang="ko-Kore-KR" sz="1800" b="0" baseline="-250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84409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65B103-3FA4-EC43-94FF-4C13AD781767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096000" y="2902065"/>
            <a:ext cx="1" cy="520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E68183-250C-864B-9577-4BBA936995E3}"/>
              </a:ext>
            </a:extLst>
          </p:cNvPr>
          <p:cNvSpPr txBox="1"/>
          <p:nvPr/>
        </p:nvSpPr>
        <p:spPr>
          <a:xfrm>
            <a:off x="181575" y="436926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r>
              <a:rPr kumimoji="1" lang="en-US" altLang="ko-Kore-KR" baseline="-25000" dirty="0"/>
              <a:t>0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93D8EC-874C-F14E-A54A-FE7A19E03691}"/>
              </a:ext>
            </a:extLst>
          </p:cNvPr>
          <p:cNvSpPr/>
          <p:nvPr/>
        </p:nvSpPr>
        <p:spPr>
          <a:xfrm>
            <a:off x="1054329" y="4350266"/>
            <a:ext cx="504305" cy="407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042C136-770F-E648-8612-3157F0F54F5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306482" y="3829827"/>
            <a:ext cx="0" cy="520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DDAB68-DB2F-1B48-A9ED-200DE06B0F6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17913" y="4553928"/>
            <a:ext cx="4364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C69D92E-BB8A-134B-B38F-B3E6CF3AE867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flipH="1">
            <a:off x="1306481" y="4757589"/>
            <a:ext cx="1" cy="4118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64584F-6C35-6D49-BD06-A4CF60D59545}"/>
              </a:ext>
            </a:extLst>
          </p:cNvPr>
          <p:cNvSpPr txBox="1"/>
          <p:nvPr/>
        </p:nvSpPr>
        <p:spPr>
          <a:xfrm>
            <a:off x="1088312" y="516943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r>
              <a:rPr kumimoji="1" lang="en-US" altLang="ko-Kore-KR" baseline="-25000" dirty="0"/>
              <a:t>1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9A3E28-7DA8-CD4F-A9A9-89653B39EBC3}"/>
              </a:ext>
            </a:extLst>
          </p:cNvPr>
          <p:cNvSpPr/>
          <p:nvPr/>
        </p:nvSpPr>
        <p:spPr>
          <a:xfrm>
            <a:off x="2431470" y="4350266"/>
            <a:ext cx="504305" cy="407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E96FC90-A702-B04A-9AF5-211021E850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683623" y="3829827"/>
            <a:ext cx="0" cy="520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0CFBE98-EE19-2648-BBAF-E707C9ED9B15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2683622" y="4757589"/>
            <a:ext cx="1" cy="402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5EED330-4082-7F41-98D2-576244C535A2}"/>
              </a:ext>
            </a:extLst>
          </p:cNvPr>
          <p:cNvSpPr txBox="1"/>
          <p:nvPr/>
        </p:nvSpPr>
        <p:spPr>
          <a:xfrm>
            <a:off x="2465453" y="516057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r>
              <a:rPr kumimoji="1" lang="en-US" altLang="ko-Kore-KR" baseline="-25000" dirty="0"/>
              <a:t>2</a:t>
            </a:r>
            <a:endParaRPr kumimoji="1" lang="ko-Kore-KR" altLang="en-US" dirty="0"/>
          </a:p>
        </p:txBody>
      </p: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BF6A6F82-3F32-D24F-AD8D-B1F0C7BFDB4E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 flipV="1">
            <a:off x="1524650" y="4553928"/>
            <a:ext cx="906820" cy="80017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048E0E-44EA-BA42-AEBD-043A770B47F3}"/>
              </a:ext>
            </a:extLst>
          </p:cNvPr>
          <p:cNvSpPr/>
          <p:nvPr/>
        </p:nvSpPr>
        <p:spPr>
          <a:xfrm>
            <a:off x="3802412" y="4350266"/>
            <a:ext cx="504305" cy="407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53F062-87FB-D641-AB97-F99741A799C7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4054565" y="3829827"/>
            <a:ext cx="0" cy="520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9F38B86-2AB7-7646-BFA7-8DE0F94F421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 flipH="1">
            <a:off x="4054564" y="4757589"/>
            <a:ext cx="1" cy="402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4D3912E-F60B-D446-A843-20EB6657A347}"/>
              </a:ext>
            </a:extLst>
          </p:cNvPr>
          <p:cNvSpPr txBox="1"/>
          <p:nvPr/>
        </p:nvSpPr>
        <p:spPr>
          <a:xfrm>
            <a:off x="3836395" y="516057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r>
              <a:rPr kumimoji="1" lang="en-US" altLang="ko-Kore-KR" baseline="-25000" dirty="0"/>
              <a:t>3</a:t>
            </a:r>
            <a:endParaRPr kumimoji="1" lang="ko-Kore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69654F-95CF-D048-9F1C-FA61A3853556}"/>
              </a:ext>
            </a:extLst>
          </p:cNvPr>
          <p:cNvSpPr/>
          <p:nvPr/>
        </p:nvSpPr>
        <p:spPr>
          <a:xfrm>
            <a:off x="5150322" y="4350266"/>
            <a:ext cx="504305" cy="407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46666B7-010F-3246-BF48-FBF30174224E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402475" y="3829827"/>
            <a:ext cx="0" cy="520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59F0EF0-01BB-0E45-A87B-4A0241E94E9E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flipH="1">
            <a:off x="5402474" y="4757589"/>
            <a:ext cx="1" cy="402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58F8675-E1D1-F94F-A0A2-662A4F900223}"/>
              </a:ext>
            </a:extLst>
          </p:cNvPr>
          <p:cNvSpPr txBox="1"/>
          <p:nvPr/>
        </p:nvSpPr>
        <p:spPr>
          <a:xfrm>
            <a:off x="5184305" y="516057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r>
              <a:rPr kumimoji="1" lang="en-US" altLang="ko-Kore-KR" baseline="-25000" dirty="0"/>
              <a:t>4</a:t>
            </a:r>
            <a:endParaRPr kumimoji="1" lang="ko-Kore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713740C-1889-DD4D-B9A4-DE704F6DE011}"/>
              </a:ext>
            </a:extLst>
          </p:cNvPr>
          <p:cNvSpPr/>
          <p:nvPr/>
        </p:nvSpPr>
        <p:spPr>
          <a:xfrm>
            <a:off x="6532215" y="4350266"/>
            <a:ext cx="504305" cy="407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EFF5C8-433E-264E-89B0-6A9467CF012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6784368" y="3829827"/>
            <a:ext cx="0" cy="520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1B59AE3-CE10-A44B-BF53-0E3997EE00A9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 flipH="1">
            <a:off x="6784367" y="4757589"/>
            <a:ext cx="1" cy="402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27A17F8-B48C-3548-89DD-41B4C913AC3F}"/>
              </a:ext>
            </a:extLst>
          </p:cNvPr>
          <p:cNvSpPr txBox="1"/>
          <p:nvPr/>
        </p:nvSpPr>
        <p:spPr>
          <a:xfrm>
            <a:off x="6566198" y="516057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r>
              <a:rPr kumimoji="1" lang="en-US" altLang="ko-Kore-KR" baseline="-25000" dirty="0"/>
              <a:t>5</a:t>
            </a:r>
            <a:endParaRPr kumimoji="1"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BAF6342-B292-8C44-A931-566CD7762AC4}"/>
              </a:ext>
            </a:extLst>
          </p:cNvPr>
          <p:cNvSpPr/>
          <p:nvPr/>
        </p:nvSpPr>
        <p:spPr>
          <a:xfrm>
            <a:off x="7880123" y="4350266"/>
            <a:ext cx="504305" cy="407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4A25079-CEC5-7246-8C09-C5BB8DAEF70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8132276" y="3829827"/>
            <a:ext cx="0" cy="520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F7C4498-6544-5F4A-A1DE-C67FC1108905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flipH="1">
            <a:off x="8132275" y="4757589"/>
            <a:ext cx="1" cy="402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1F862E1-830D-B74D-B3CD-3F7E7D534375}"/>
              </a:ext>
            </a:extLst>
          </p:cNvPr>
          <p:cNvSpPr txBox="1"/>
          <p:nvPr/>
        </p:nvSpPr>
        <p:spPr>
          <a:xfrm>
            <a:off x="7914106" y="516057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r>
              <a:rPr kumimoji="1" lang="en-US" altLang="ko-Kore-KR" baseline="-25000" dirty="0"/>
              <a:t>6</a:t>
            </a:r>
            <a:endParaRPr kumimoji="1" lang="ko-Kore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06D9F23-46DE-3147-AD28-7370B48CEA47}"/>
              </a:ext>
            </a:extLst>
          </p:cNvPr>
          <p:cNvSpPr/>
          <p:nvPr/>
        </p:nvSpPr>
        <p:spPr>
          <a:xfrm>
            <a:off x="9262014" y="4350267"/>
            <a:ext cx="504305" cy="407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142C841-5A30-0144-8A0E-47F7ECE4E8C2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9514167" y="3829828"/>
            <a:ext cx="0" cy="520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4C4A129-4CB3-E348-99F9-2EC45E834F51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 flipH="1">
            <a:off x="9514166" y="4757590"/>
            <a:ext cx="1" cy="402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860C617-D926-C348-AA30-78CCA289EEF0}"/>
              </a:ext>
            </a:extLst>
          </p:cNvPr>
          <p:cNvSpPr txBox="1"/>
          <p:nvPr/>
        </p:nvSpPr>
        <p:spPr>
          <a:xfrm>
            <a:off x="9295997" y="516057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r>
              <a:rPr kumimoji="1" lang="en-US" altLang="ko-Kore-KR" baseline="-25000" dirty="0"/>
              <a:t>7</a:t>
            </a:r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ED0305B-5F68-4E44-B6A0-E5E7F1E12CBE}"/>
              </a:ext>
            </a:extLst>
          </p:cNvPr>
          <p:cNvSpPr/>
          <p:nvPr/>
        </p:nvSpPr>
        <p:spPr>
          <a:xfrm>
            <a:off x="10677888" y="4359133"/>
            <a:ext cx="504305" cy="407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h</a:t>
            </a:r>
            <a:endParaRPr kumimoji="1" lang="ko-Kore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AB170DE-E3DB-1D46-A422-06173405FD1A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0930041" y="3838694"/>
            <a:ext cx="0" cy="520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E953E18-6DA4-AD4C-8F2E-296E3A367048}"/>
              </a:ext>
            </a:extLst>
          </p:cNvPr>
          <p:cNvCxnSpPr>
            <a:cxnSpLocks/>
            <a:stCxn id="60" idx="2"/>
            <a:endCxn id="63" idx="0"/>
          </p:cNvCxnSpPr>
          <p:nvPr/>
        </p:nvCxnSpPr>
        <p:spPr>
          <a:xfrm flipH="1">
            <a:off x="10923148" y="4766456"/>
            <a:ext cx="6893" cy="988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313B10A-6C82-E84F-98F1-8640518A25F3}"/>
              </a:ext>
            </a:extLst>
          </p:cNvPr>
          <p:cNvSpPr txBox="1"/>
          <p:nvPr/>
        </p:nvSpPr>
        <p:spPr>
          <a:xfrm>
            <a:off x="10664102" y="5755041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H</a:t>
            </a:r>
            <a:endParaRPr kumimoji="1" lang="ko-Kore-KR" altLang="en-US" sz="3600" dirty="0"/>
          </a:p>
        </p:txBody>
      </p: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3A8BEAD3-A03D-6247-9721-22500E4834F4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2901791" y="4553928"/>
            <a:ext cx="900621" cy="79131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B502A1B7-DD41-994C-90E0-E4FA4AFA8313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4272733" y="4553928"/>
            <a:ext cx="877589" cy="79131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68456597-D427-A347-8D7C-55B3292C8CB9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5620643" y="4553928"/>
            <a:ext cx="911572" cy="79131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B1179D60-7612-B04F-956D-FB9744DF4479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7002536" y="4553928"/>
            <a:ext cx="877587" cy="79131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FB5EBD6-5C1D-234F-A923-717C9A0411A8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8350444" y="4553929"/>
            <a:ext cx="911570" cy="79130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00434959-66EC-6E4A-A28F-13B2AB97BC46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9732335" y="4562795"/>
            <a:ext cx="945553" cy="78244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Iterated hash functions and attacks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BD383F-9A5E-B243-B698-C9ED37E01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050" y="1411344"/>
            <a:ext cx="11137900" cy="473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5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Hash round functions based on block ciphers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54CFB0-78C0-3446-9E73-2E4EE9F9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743" y="1421768"/>
            <a:ext cx="4495800" cy="50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E6D1B69-697A-D244-A019-C9F36D3138AC}"/>
              </a:ext>
            </a:extLst>
          </p:cNvPr>
          <p:cNvSpPr/>
          <p:nvPr/>
        </p:nvSpPr>
        <p:spPr>
          <a:xfrm>
            <a:off x="617913" y="2494742"/>
            <a:ext cx="10956174" cy="407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M</a:t>
            </a:r>
            <a:endParaRPr kumimoji="1" lang="ko-Kore-KR" altLang="en-US" dirty="0"/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59784848-5D81-CD47-AD76-C736453997C8}"/>
              </a:ext>
            </a:extLst>
          </p:cNvPr>
          <p:cNvGraphicFramePr>
            <a:graphicFrameLocks noGrp="1"/>
          </p:cNvGraphicFramePr>
          <p:nvPr/>
        </p:nvGraphicFramePr>
        <p:xfrm>
          <a:off x="617913" y="3422504"/>
          <a:ext cx="10956176" cy="407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9522">
                  <a:extLst>
                    <a:ext uri="{9D8B030D-6E8A-4147-A177-3AD203B41FA5}">
                      <a16:colId xmlns:a16="http://schemas.microsoft.com/office/drawing/2014/main" val="232810022"/>
                    </a:ext>
                  </a:extLst>
                </a:gridCol>
                <a:gridCol w="1369522">
                  <a:extLst>
                    <a:ext uri="{9D8B030D-6E8A-4147-A177-3AD203B41FA5}">
                      <a16:colId xmlns:a16="http://schemas.microsoft.com/office/drawing/2014/main" val="3614903526"/>
                    </a:ext>
                  </a:extLst>
                </a:gridCol>
                <a:gridCol w="1369522">
                  <a:extLst>
                    <a:ext uri="{9D8B030D-6E8A-4147-A177-3AD203B41FA5}">
                      <a16:colId xmlns:a16="http://schemas.microsoft.com/office/drawing/2014/main" val="1684596774"/>
                    </a:ext>
                  </a:extLst>
                </a:gridCol>
                <a:gridCol w="1369522">
                  <a:extLst>
                    <a:ext uri="{9D8B030D-6E8A-4147-A177-3AD203B41FA5}">
                      <a16:colId xmlns:a16="http://schemas.microsoft.com/office/drawing/2014/main" val="2169100570"/>
                    </a:ext>
                  </a:extLst>
                </a:gridCol>
                <a:gridCol w="1369522">
                  <a:extLst>
                    <a:ext uri="{9D8B030D-6E8A-4147-A177-3AD203B41FA5}">
                      <a16:colId xmlns:a16="http://schemas.microsoft.com/office/drawing/2014/main" val="438785546"/>
                    </a:ext>
                  </a:extLst>
                </a:gridCol>
                <a:gridCol w="1369522">
                  <a:extLst>
                    <a:ext uri="{9D8B030D-6E8A-4147-A177-3AD203B41FA5}">
                      <a16:colId xmlns:a16="http://schemas.microsoft.com/office/drawing/2014/main" val="694729926"/>
                    </a:ext>
                  </a:extLst>
                </a:gridCol>
                <a:gridCol w="1369522">
                  <a:extLst>
                    <a:ext uri="{9D8B030D-6E8A-4147-A177-3AD203B41FA5}">
                      <a16:colId xmlns:a16="http://schemas.microsoft.com/office/drawing/2014/main" val="3320558873"/>
                    </a:ext>
                  </a:extLst>
                </a:gridCol>
                <a:gridCol w="1369522">
                  <a:extLst>
                    <a:ext uri="{9D8B030D-6E8A-4147-A177-3AD203B41FA5}">
                      <a16:colId xmlns:a16="http://schemas.microsoft.com/office/drawing/2014/main" val="1462241988"/>
                    </a:ext>
                  </a:extLst>
                </a:gridCol>
              </a:tblGrid>
              <a:tr h="40732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</a:t>
                      </a:r>
                      <a:r>
                        <a:rPr lang="en-US" altLang="ko-Kore-KR" sz="1800" b="0" baseline="-250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1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</a:t>
                      </a:r>
                      <a:r>
                        <a:rPr lang="en-US" altLang="ko-Kore-KR" sz="1800" b="0" baseline="-250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2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</a:t>
                      </a:r>
                      <a:r>
                        <a:rPr lang="en-US" altLang="ko-Kore-KR" sz="1800" b="0" baseline="-250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3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</a:t>
                      </a:r>
                      <a:r>
                        <a:rPr lang="en-US" altLang="ko-Kore-KR" sz="1800" b="0" baseline="-250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4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</a:t>
                      </a:r>
                      <a:r>
                        <a:rPr lang="en-US" altLang="ko-Kore-KR" sz="1800" b="0" baseline="-250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5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</a:t>
                      </a:r>
                      <a:r>
                        <a:rPr lang="en-US" altLang="ko-Kore-KR" sz="1800" b="0" baseline="-250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6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</a:t>
                      </a:r>
                      <a:r>
                        <a:rPr lang="en-US" altLang="ko-Kore-KR" sz="1800" b="0" baseline="-250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7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M</a:t>
                      </a:r>
                      <a:r>
                        <a:rPr lang="en-US" altLang="ko-Kore-KR" sz="1800" b="0" baseline="-25000" dirty="0">
                          <a:solidFill>
                            <a:sysClr val="windowText" lastClr="000000"/>
                          </a:solidFill>
                          <a:latin typeface="Apple SD Gothic Neo" panose="02000300000000000000" pitchFamily="2" charset="-127"/>
                          <a:ea typeface="Apple SD Gothic Neo" panose="02000300000000000000" pitchFamily="2" charset="-127"/>
                        </a:rPr>
                        <a:t>8</a:t>
                      </a:r>
                      <a:endParaRPr lang="ko-Kore-KR" altLang="en-US" b="0" dirty="0">
                        <a:solidFill>
                          <a:sysClr val="windowText" lastClr="000000"/>
                        </a:solidFill>
                        <a:latin typeface="Apple SD Gothic Neo" panose="02000300000000000000" pitchFamily="2" charset="-127"/>
                        <a:ea typeface="Apple SD Gothic Neo" panose="020003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844098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965B103-3FA4-EC43-94FF-4C13AD781767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6096000" y="2902065"/>
            <a:ext cx="1" cy="520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E68183-250C-864B-9577-4BBA936995E3}"/>
              </a:ext>
            </a:extLst>
          </p:cNvPr>
          <p:cNvSpPr txBox="1"/>
          <p:nvPr/>
        </p:nvSpPr>
        <p:spPr>
          <a:xfrm>
            <a:off x="181575" y="436926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r>
              <a:rPr kumimoji="1" lang="en-US" altLang="ko-Kore-KR" baseline="-25000" dirty="0"/>
              <a:t>0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93D8EC-874C-F14E-A54A-FE7A19E03691}"/>
              </a:ext>
            </a:extLst>
          </p:cNvPr>
          <p:cNvSpPr/>
          <p:nvPr/>
        </p:nvSpPr>
        <p:spPr>
          <a:xfrm>
            <a:off x="1054329" y="4350266"/>
            <a:ext cx="504305" cy="407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</a:t>
            </a:r>
            <a:endParaRPr kumimoji="1" lang="ko-Kore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042C136-770F-E648-8612-3157F0F54F5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306482" y="3829827"/>
            <a:ext cx="0" cy="520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DDDAB68-DB2F-1B48-A9ED-200DE06B0F6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617913" y="4553928"/>
            <a:ext cx="4364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C69D92E-BB8A-134B-B38F-B3E6CF3AE867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flipH="1">
            <a:off x="1306481" y="4757589"/>
            <a:ext cx="1" cy="4118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364584F-6C35-6D49-BD06-A4CF60D59545}"/>
              </a:ext>
            </a:extLst>
          </p:cNvPr>
          <p:cNvSpPr txBox="1"/>
          <p:nvPr/>
        </p:nvSpPr>
        <p:spPr>
          <a:xfrm>
            <a:off x="1088312" y="516943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r>
              <a:rPr kumimoji="1" lang="en-US" altLang="ko-Kore-KR" baseline="-25000" dirty="0"/>
              <a:t>1</a:t>
            </a:r>
            <a:endParaRPr kumimoji="1" lang="ko-Kore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9A3E28-7DA8-CD4F-A9A9-89653B39EBC3}"/>
              </a:ext>
            </a:extLst>
          </p:cNvPr>
          <p:cNvSpPr/>
          <p:nvPr/>
        </p:nvSpPr>
        <p:spPr>
          <a:xfrm>
            <a:off x="2431470" y="4350266"/>
            <a:ext cx="504305" cy="407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</a:t>
            </a:r>
            <a:endParaRPr kumimoji="1" lang="ko-Kore-KR" altLang="en-US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E96FC90-A702-B04A-9AF5-211021E850A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683623" y="3829827"/>
            <a:ext cx="0" cy="520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0CFBE98-EE19-2648-BBAF-E707C9ED9B15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flipH="1">
            <a:off x="2683622" y="4757589"/>
            <a:ext cx="1" cy="402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5EED330-4082-7F41-98D2-576244C535A2}"/>
              </a:ext>
            </a:extLst>
          </p:cNvPr>
          <p:cNvSpPr txBox="1"/>
          <p:nvPr/>
        </p:nvSpPr>
        <p:spPr>
          <a:xfrm>
            <a:off x="2465453" y="516057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r>
              <a:rPr kumimoji="1" lang="en-US" altLang="ko-Kore-KR" baseline="-25000" dirty="0"/>
              <a:t>2</a:t>
            </a:r>
            <a:endParaRPr kumimoji="1" lang="ko-Kore-KR" altLang="en-US" dirty="0"/>
          </a:p>
        </p:txBody>
      </p: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BF6A6F82-3F32-D24F-AD8D-B1F0C7BFDB4E}"/>
              </a:ext>
            </a:extLst>
          </p:cNvPr>
          <p:cNvCxnSpPr>
            <a:stCxn id="25" idx="3"/>
            <a:endCxn id="28" idx="1"/>
          </p:cNvCxnSpPr>
          <p:nvPr/>
        </p:nvCxnSpPr>
        <p:spPr>
          <a:xfrm flipV="1">
            <a:off x="1524650" y="4553928"/>
            <a:ext cx="906820" cy="80017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048E0E-44EA-BA42-AEBD-043A770B47F3}"/>
              </a:ext>
            </a:extLst>
          </p:cNvPr>
          <p:cNvSpPr/>
          <p:nvPr/>
        </p:nvSpPr>
        <p:spPr>
          <a:xfrm>
            <a:off x="3802412" y="4350266"/>
            <a:ext cx="504305" cy="407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</a:t>
            </a:r>
            <a:endParaRPr kumimoji="1" lang="ko-Kore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553F062-87FB-D641-AB97-F99741A799C7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4054565" y="3829827"/>
            <a:ext cx="0" cy="520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9F38B86-2AB7-7646-BFA7-8DE0F94F4210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 flipH="1">
            <a:off x="4054564" y="4757589"/>
            <a:ext cx="1" cy="402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4D3912E-F60B-D446-A843-20EB6657A347}"/>
              </a:ext>
            </a:extLst>
          </p:cNvPr>
          <p:cNvSpPr txBox="1"/>
          <p:nvPr/>
        </p:nvSpPr>
        <p:spPr>
          <a:xfrm>
            <a:off x="3836395" y="516057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r>
              <a:rPr kumimoji="1" lang="en-US" altLang="ko-Kore-KR" baseline="-25000" dirty="0"/>
              <a:t>3</a:t>
            </a:r>
            <a:endParaRPr kumimoji="1" lang="ko-Kore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C69654F-95CF-D048-9F1C-FA61A3853556}"/>
              </a:ext>
            </a:extLst>
          </p:cNvPr>
          <p:cNvSpPr/>
          <p:nvPr/>
        </p:nvSpPr>
        <p:spPr>
          <a:xfrm>
            <a:off x="5150322" y="4350266"/>
            <a:ext cx="504305" cy="407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</a:t>
            </a:r>
            <a:endParaRPr kumimoji="1" lang="ko-Kore-KR" altLang="en-US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46666B7-010F-3246-BF48-FBF30174224E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5402475" y="3829827"/>
            <a:ext cx="0" cy="520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59F0EF0-01BB-0E45-A87B-4A0241E94E9E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flipH="1">
            <a:off x="5402474" y="4757589"/>
            <a:ext cx="1" cy="402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58F8675-E1D1-F94F-A0A2-662A4F900223}"/>
              </a:ext>
            </a:extLst>
          </p:cNvPr>
          <p:cNvSpPr txBox="1"/>
          <p:nvPr/>
        </p:nvSpPr>
        <p:spPr>
          <a:xfrm>
            <a:off x="5184305" y="516057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r>
              <a:rPr kumimoji="1" lang="en-US" altLang="ko-Kore-KR" baseline="-25000" dirty="0"/>
              <a:t>4</a:t>
            </a:r>
            <a:endParaRPr kumimoji="1" lang="ko-Kore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713740C-1889-DD4D-B9A4-DE704F6DE011}"/>
              </a:ext>
            </a:extLst>
          </p:cNvPr>
          <p:cNvSpPr/>
          <p:nvPr/>
        </p:nvSpPr>
        <p:spPr>
          <a:xfrm>
            <a:off x="6532215" y="4350266"/>
            <a:ext cx="504305" cy="407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</a:t>
            </a:r>
            <a:endParaRPr kumimoji="1" lang="ko-Kore-KR" altLang="en-US" dirty="0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2EFF5C8-433E-264E-89B0-6A9467CF0122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6784368" y="3829827"/>
            <a:ext cx="0" cy="520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1B59AE3-CE10-A44B-BF53-0E3997EE00A9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 flipH="1">
            <a:off x="6784367" y="4757589"/>
            <a:ext cx="1" cy="402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27A17F8-B48C-3548-89DD-41B4C913AC3F}"/>
              </a:ext>
            </a:extLst>
          </p:cNvPr>
          <p:cNvSpPr txBox="1"/>
          <p:nvPr/>
        </p:nvSpPr>
        <p:spPr>
          <a:xfrm>
            <a:off x="6566198" y="516057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r>
              <a:rPr kumimoji="1" lang="en-US" altLang="ko-Kore-KR" baseline="-25000" dirty="0"/>
              <a:t>5</a:t>
            </a:r>
            <a:endParaRPr kumimoji="1" lang="ko-Kore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BAF6342-B292-8C44-A931-566CD7762AC4}"/>
              </a:ext>
            </a:extLst>
          </p:cNvPr>
          <p:cNvSpPr/>
          <p:nvPr/>
        </p:nvSpPr>
        <p:spPr>
          <a:xfrm>
            <a:off x="7880123" y="4350266"/>
            <a:ext cx="504305" cy="407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</a:t>
            </a:r>
            <a:endParaRPr kumimoji="1" lang="ko-Kore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4A25079-CEC5-7246-8C09-C5BB8DAEF70F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8132276" y="3829827"/>
            <a:ext cx="0" cy="520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F7C4498-6544-5F4A-A1DE-C67FC1108905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 flipH="1">
            <a:off x="8132275" y="4757589"/>
            <a:ext cx="1" cy="402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1F862E1-830D-B74D-B3CD-3F7E7D534375}"/>
              </a:ext>
            </a:extLst>
          </p:cNvPr>
          <p:cNvSpPr txBox="1"/>
          <p:nvPr/>
        </p:nvSpPr>
        <p:spPr>
          <a:xfrm>
            <a:off x="7914106" y="5160572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r>
              <a:rPr kumimoji="1" lang="en-US" altLang="ko-Kore-KR" baseline="-25000" dirty="0"/>
              <a:t>6</a:t>
            </a:r>
            <a:endParaRPr kumimoji="1" lang="ko-Kore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06D9F23-46DE-3147-AD28-7370B48CEA47}"/>
              </a:ext>
            </a:extLst>
          </p:cNvPr>
          <p:cNvSpPr/>
          <p:nvPr/>
        </p:nvSpPr>
        <p:spPr>
          <a:xfrm>
            <a:off x="9262014" y="4350267"/>
            <a:ext cx="504305" cy="407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</a:t>
            </a:r>
            <a:endParaRPr kumimoji="1" lang="ko-Kore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142C841-5A30-0144-8A0E-47F7ECE4E8C2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9514167" y="3829828"/>
            <a:ext cx="0" cy="520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F4C4A129-4CB3-E348-99F9-2EC45E834F51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 flipH="1">
            <a:off x="9514166" y="4757590"/>
            <a:ext cx="1" cy="4029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860C617-D926-C348-AA30-78CCA289EEF0}"/>
              </a:ext>
            </a:extLst>
          </p:cNvPr>
          <p:cNvSpPr txBox="1"/>
          <p:nvPr/>
        </p:nvSpPr>
        <p:spPr>
          <a:xfrm>
            <a:off x="9295997" y="516057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H</a:t>
            </a:r>
            <a:r>
              <a:rPr kumimoji="1" lang="en-US" altLang="ko-Kore-KR" baseline="-25000" dirty="0"/>
              <a:t>7</a:t>
            </a:r>
            <a:endParaRPr kumimoji="1" lang="ko-Kore-KR" altLang="en-US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5ED0305B-5F68-4E44-B6A0-E5E7F1E12CBE}"/>
              </a:ext>
            </a:extLst>
          </p:cNvPr>
          <p:cNvSpPr/>
          <p:nvPr/>
        </p:nvSpPr>
        <p:spPr>
          <a:xfrm>
            <a:off x="10677888" y="4359133"/>
            <a:ext cx="504305" cy="40732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</a:t>
            </a:r>
            <a:endParaRPr kumimoji="1" lang="ko-Kore-KR" altLang="en-US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8AB170DE-E3DB-1D46-A422-06173405FD1A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10930041" y="3838694"/>
            <a:ext cx="0" cy="520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E953E18-6DA4-AD4C-8F2E-296E3A367048}"/>
              </a:ext>
            </a:extLst>
          </p:cNvPr>
          <p:cNvCxnSpPr>
            <a:cxnSpLocks/>
            <a:stCxn id="60" idx="2"/>
            <a:endCxn id="63" idx="0"/>
          </p:cNvCxnSpPr>
          <p:nvPr/>
        </p:nvCxnSpPr>
        <p:spPr>
          <a:xfrm flipH="1">
            <a:off x="10923148" y="4766456"/>
            <a:ext cx="6893" cy="988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313B10A-6C82-E84F-98F1-8640518A25F3}"/>
              </a:ext>
            </a:extLst>
          </p:cNvPr>
          <p:cNvSpPr txBox="1"/>
          <p:nvPr/>
        </p:nvSpPr>
        <p:spPr>
          <a:xfrm>
            <a:off x="10664102" y="5755041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600" dirty="0"/>
              <a:t>H</a:t>
            </a:r>
            <a:endParaRPr kumimoji="1" lang="ko-Kore-KR" altLang="en-US" sz="3600" dirty="0"/>
          </a:p>
        </p:txBody>
      </p:sp>
      <p:cxnSp>
        <p:nvCxnSpPr>
          <p:cNvPr id="64" name="꺾인 연결선[E] 63">
            <a:extLst>
              <a:ext uri="{FF2B5EF4-FFF2-40B4-BE49-F238E27FC236}">
                <a16:creationId xmlns:a16="http://schemas.microsoft.com/office/drawing/2014/main" id="{3A8BEAD3-A03D-6247-9721-22500E4834F4}"/>
              </a:ext>
            </a:extLst>
          </p:cNvPr>
          <p:cNvCxnSpPr>
            <a:cxnSpLocks/>
            <a:stCxn id="31" idx="3"/>
            <a:endCxn id="40" idx="1"/>
          </p:cNvCxnSpPr>
          <p:nvPr/>
        </p:nvCxnSpPr>
        <p:spPr>
          <a:xfrm flipV="1">
            <a:off x="2901791" y="4553928"/>
            <a:ext cx="900621" cy="79131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[E] 66">
            <a:extLst>
              <a:ext uri="{FF2B5EF4-FFF2-40B4-BE49-F238E27FC236}">
                <a16:creationId xmlns:a16="http://schemas.microsoft.com/office/drawing/2014/main" id="{B502A1B7-DD41-994C-90E0-E4FA4AFA8313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4272733" y="4553928"/>
            <a:ext cx="877589" cy="79131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[E] 69">
            <a:extLst>
              <a:ext uri="{FF2B5EF4-FFF2-40B4-BE49-F238E27FC236}">
                <a16:creationId xmlns:a16="http://schemas.microsoft.com/office/drawing/2014/main" id="{68456597-D427-A347-8D7C-55B3292C8CB9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flipV="1">
            <a:off x="5620643" y="4553928"/>
            <a:ext cx="911572" cy="79131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72">
            <a:extLst>
              <a:ext uri="{FF2B5EF4-FFF2-40B4-BE49-F238E27FC236}">
                <a16:creationId xmlns:a16="http://schemas.microsoft.com/office/drawing/2014/main" id="{B1179D60-7612-B04F-956D-FB9744DF4479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 flipV="1">
            <a:off x="7002536" y="4553928"/>
            <a:ext cx="877587" cy="791310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CFB5EBD6-5C1D-234F-A923-717C9A0411A8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8350444" y="4553929"/>
            <a:ext cx="911570" cy="79130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00434959-66EC-6E4A-A28F-13B2AB97BC46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9732335" y="4562795"/>
            <a:ext cx="945553" cy="78244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5587D5-8654-B34E-8AE7-DC77E2342250}"/>
              </a:ext>
            </a:extLst>
          </p:cNvPr>
          <p:cNvSpPr txBox="1"/>
          <p:nvPr/>
        </p:nvSpPr>
        <p:spPr>
          <a:xfrm>
            <a:off x="4111760" y="1512762"/>
            <a:ext cx="2773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ko-Kore-KR" i="1" dirty="0"/>
              <a:t>E</a:t>
            </a:r>
            <a:endParaRPr kumimoji="1" lang="ko-Kore-KR" altLang="en-US" i="1" dirty="0"/>
          </a:p>
        </p:txBody>
      </p:sp>
    </p:spTree>
    <p:extLst>
      <p:ext uri="{BB962C8B-B14F-4D97-AF65-F5344CB8AC3E}">
        <p14:creationId xmlns:p14="http://schemas.microsoft.com/office/powerpoint/2010/main" val="2465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/>
              <a:t>Davies-Meyer(DM)</a:t>
            </a:r>
            <a:r>
              <a:rPr lang="ko-Kore-KR" altLang="en-US" dirty="0"/>
              <a:t> </a:t>
            </a:r>
            <a:r>
              <a:rPr lang="en" altLang="ko-Kore-KR" dirty="0"/>
              <a:t>scheme</a:t>
            </a:r>
          </a:p>
          <a:p>
            <a:pPr lvl="1"/>
            <a:r>
              <a:rPr lang="ko-Kore-KR" altLang="en-US" dirty="0"/>
              <a:t>어느</a:t>
            </a:r>
            <a:r>
              <a:rPr lang="ko-KR" altLang="en-US" dirty="0"/>
              <a:t> 블록 암호에나 </a:t>
            </a:r>
            <a:r>
              <a:rPr lang="en" altLang="ko-Kore-KR" dirty="0"/>
              <a:t> </a:t>
            </a:r>
            <a:r>
              <a:rPr lang="ko-KR" altLang="en-US" dirty="0"/>
              <a:t>적용 가능한 구조를 가지고 있음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>
                <a:cs typeface="Apple Chancery" panose="03020702040506060504" pitchFamily="66" charset="-79"/>
              </a:rPr>
              <a:t>Hash size =</a:t>
            </a:r>
            <a:r>
              <a:rPr lang="ko-KR" altLang="en-US" dirty="0">
                <a:cs typeface="Apple Chancery" panose="03020702040506060504" pitchFamily="66" charset="-79"/>
              </a:rPr>
              <a:t> </a:t>
            </a:r>
            <a:r>
              <a:rPr lang="en-US" altLang="ko-KR" dirty="0">
                <a:cs typeface="Apple Chancery" panose="03020702040506060504" pitchFamily="66" charset="-79"/>
              </a:rPr>
              <a:t>block size(m-bit)</a:t>
            </a:r>
          </a:p>
          <a:p>
            <a:pPr lvl="1"/>
            <a:r>
              <a:rPr lang="en-US" altLang="ko-KR" dirty="0">
                <a:latin typeface="PilGi" pitchFamily="2" charset="-127"/>
                <a:ea typeface="PilGi" pitchFamily="2" charset="-127"/>
                <a:cs typeface="Apple Chancery" panose="03020702040506060504" pitchFamily="66" charset="-79"/>
              </a:rPr>
              <a:t>l</a:t>
            </a:r>
            <a:r>
              <a:rPr lang="en-US" altLang="ko-KR" dirty="0"/>
              <a:t> size = key size</a:t>
            </a:r>
          </a:p>
          <a:p>
            <a:pPr lvl="2"/>
            <a:r>
              <a:rPr lang="en-US" altLang="ko-Kore-KR" dirty="0"/>
              <a:t>ex) PIPO-64/128 : Hash size(64-bit) / </a:t>
            </a:r>
            <a:r>
              <a:rPr lang="en-US" altLang="ko-KR" dirty="0">
                <a:latin typeface="PilGi" pitchFamily="2" charset="-127"/>
                <a:ea typeface="PilGi" pitchFamily="2" charset="-127"/>
                <a:cs typeface="Apple Chancery" panose="03020702040506060504" pitchFamily="66" charset="-79"/>
              </a:rPr>
              <a:t>l</a:t>
            </a:r>
            <a:r>
              <a:rPr lang="en-US" altLang="ko-KR" dirty="0"/>
              <a:t> size(128-bit)</a:t>
            </a:r>
            <a:endParaRPr lang="en" altLang="ko-Kore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m</a:t>
            </a:r>
            <a:r>
              <a:rPr lang="en-US" altLang="ko-KR" dirty="0"/>
              <a:t>-</a:t>
            </a:r>
            <a:r>
              <a:rPr lang="en" altLang="ko-Kore-KR" dirty="0"/>
              <a:t>bit hash round functions 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C39EDFF5-C506-0F47-8015-AE2C14A22D0C}"/>
              </a:ext>
            </a:extLst>
          </p:cNvPr>
          <p:cNvGrpSpPr/>
          <p:nvPr/>
        </p:nvGrpSpPr>
        <p:grpSpPr>
          <a:xfrm>
            <a:off x="3580823" y="3538099"/>
            <a:ext cx="5030354" cy="990600"/>
            <a:chOff x="3892550" y="2178226"/>
            <a:chExt cx="5030354" cy="9906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F77D454-0E16-7A44-9EF6-A015F37CE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6004" y="2686226"/>
              <a:ext cx="4406900" cy="4826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5530BAEA-E06E-B944-AD7D-85E032F98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2550" y="2178226"/>
              <a:ext cx="4495800" cy="5080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EED43BF-7A11-0D46-854E-D8DD0BBA5015}"/>
                </a:ext>
              </a:extLst>
            </p:cNvPr>
            <p:cNvSpPr/>
            <p:nvPr/>
          </p:nvSpPr>
          <p:spPr>
            <a:xfrm>
              <a:off x="6641869" y="2178226"/>
              <a:ext cx="1654233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CC5E2556-4C98-AE4E-A195-8DB116F1C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427" y="4870436"/>
            <a:ext cx="4889500" cy="17145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DFC40DF-A48D-2548-889F-227FB0DF9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092" y="4805119"/>
            <a:ext cx="3273056" cy="184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3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/>
              <a:t>A proposed m</a:t>
            </a:r>
            <a:r>
              <a:rPr lang="en-US" altLang="ko-KR" dirty="0"/>
              <a:t>-</a:t>
            </a:r>
            <a:r>
              <a:rPr lang="en" altLang="ko-Kore-KR" dirty="0"/>
              <a:t>bit hash round function using a block cipher with m</a:t>
            </a:r>
            <a:r>
              <a:rPr lang="en-US" altLang="ko-KR" dirty="0"/>
              <a:t>-</a:t>
            </a:r>
            <a:r>
              <a:rPr lang="en" altLang="ko-Kore-KR" dirty="0"/>
              <a:t>bit block and </a:t>
            </a:r>
            <a:r>
              <a:rPr lang="en-US" altLang="ko-KR" dirty="0"/>
              <a:t>2</a:t>
            </a:r>
            <a:r>
              <a:rPr lang="en" altLang="ko-Kore-KR" dirty="0"/>
              <a:t>m</a:t>
            </a:r>
            <a:r>
              <a:rPr lang="en-US" altLang="ko-KR" dirty="0"/>
              <a:t>-</a:t>
            </a:r>
            <a:r>
              <a:rPr lang="en" altLang="ko-Kore-KR" dirty="0"/>
              <a:t>bit key</a:t>
            </a:r>
          </a:p>
          <a:p>
            <a:pPr lvl="1"/>
            <a:r>
              <a:rPr lang="en-US" altLang="ko-KR" dirty="0">
                <a:cs typeface="Apple Chancery" panose="03020702040506060504" pitchFamily="66" charset="-79"/>
              </a:rPr>
              <a:t>Hash size =</a:t>
            </a:r>
            <a:r>
              <a:rPr lang="ko-KR" altLang="en-US" dirty="0">
                <a:cs typeface="Apple Chancery" panose="03020702040506060504" pitchFamily="66" charset="-79"/>
              </a:rPr>
              <a:t> </a:t>
            </a:r>
            <a:r>
              <a:rPr lang="en-US" altLang="ko-KR" dirty="0">
                <a:cs typeface="Apple Chancery" panose="03020702040506060504" pitchFamily="66" charset="-79"/>
              </a:rPr>
              <a:t>block size(m-bit)</a:t>
            </a:r>
          </a:p>
          <a:p>
            <a:pPr lvl="1"/>
            <a:r>
              <a:rPr lang="en-US" altLang="ko-KR" dirty="0">
                <a:latin typeface="PilGi" pitchFamily="2" charset="-127"/>
                <a:ea typeface="PilGi" pitchFamily="2" charset="-127"/>
                <a:cs typeface="Apple Chancery" panose="03020702040506060504" pitchFamily="66" charset="-79"/>
              </a:rPr>
              <a:t>l</a:t>
            </a:r>
            <a:r>
              <a:rPr lang="en-US" altLang="ko-KR" dirty="0"/>
              <a:t> size = block</a:t>
            </a:r>
            <a:r>
              <a:rPr lang="ko-KR" altLang="en-US" dirty="0"/>
              <a:t> </a:t>
            </a:r>
            <a:r>
              <a:rPr lang="en-US" altLang="ko-KR" dirty="0"/>
              <a:t>size(m-bit)</a:t>
            </a:r>
          </a:p>
          <a:p>
            <a:pPr lvl="2"/>
            <a:r>
              <a:rPr lang="en-US" altLang="ko-KR" dirty="0"/>
              <a:t>ex)</a:t>
            </a:r>
            <a:r>
              <a:rPr lang="ko-KR" altLang="en-US" dirty="0"/>
              <a:t> </a:t>
            </a:r>
            <a:r>
              <a:rPr lang="en-US" altLang="ko-Kore-KR" dirty="0"/>
              <a:t>PIPO-64/128 : Hash size(64-bit) / </a:t>
            </a:r>
            <a:r>
              <a:rPr lang="en-US" altLang="ko-KR" dirty="0">
                <a:latin typeface="PilGi" pitchFamily="2" charset="-127"/>
                <a:ea typeface="PilGi" pitchFamily="2" charset="-127"/>
                <a:cs typeface="Apple Chancery" panose="03020702040506060504" pitchFamily="66" charset="-79"/>
              </a:rPr>
              <a:t>l</a:t>
            </a:r>
            <a:r>
              <a:rPr lang="en-US" altLang="ko-KR" dirty="0"/>
              <a:t> size(64-bit)</a:t>
            </a:r>
            <a:endParaRPr lang="en" altLang="ko-Kore-KR" dirty="0"/>
          </a:p>
          <a:p>
            <a:pPr lvl="1"/>
            <a:endParaRPr lang="en" altLang="ko-Kore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m</a:t>
            </a:r>
            <a:r>
              <a:rPr lang="en-US" altLang="ko-KR" dirty="0"/>
              <a:t>-</a:t>
            </a:r>
            <a:r>
              <a:rPr lang="en" altLang="ko-Kore-KR" dirty="0"/>
              <a:t>bit hash round functions 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1FFB62D-9982-A44F-9D45-9E8E9924B124}"/>
              </a:ext>
            </a:extLst>
          </p:cNvPr>
          <p:cNvGrpSpPr/>
          <p:nvPr/>
        </p:nvGrpSpPr>
        <p:grpSpPr>
          <a:xfrm>
            <a:off x="3848100" y="3446462"/>
            <a:ext cx="4691149" cy="1028700"/>
            <a:chOff x="3848100" y="3446462"/>
            <a:chExt cx="4691149" cy="102870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E9BF090-D482-A64E-AC36-827360FEF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48100" y="3446462"/>
              <a:ext cx="4495800" cy="508000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A40BAAD-6D56-3E49-BE38-BE2DA41EB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0649" y="3954462"/>
              <a:ext cx="4038600" cy="52070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B5D30C5-EA42-6A42-A9CC-E5BA2CC93EB8}"/>
                </a:ext>
              </a:extLst>
            </p:cNvPr>
            <p:cNvSpPr/>
            <p:nvPr/>
          </p:nvSpPr>
          <p:spPr>
            <a:xfrm>
              <a:off x="6583680" y="3446462"/>
              <a:ext cx="1760220" cy="50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A1337029-610A-4F49-8B22-FEEDA50C5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092" y="4805119"/>
            <a:ext cx="3273056" cy="184513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DCFDFD-29D3-9D4F-8B6D-0306F11C4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680" y="4914886"/>
            <a:ext cx="4432300" cy="162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0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/>
              <a:t>The </a:t>
            </a:r>
            <a:r>
              <a:rPr lang="en" altLang="ko-Kore-KR" dirty="0" err="1"/>
              <a:t>Preneel</a:t>
            </a:r>
            <a:r>
              <a:rPr lang="en-US" altLang="ko-KR" dirty="0"/>
              <a:t>-</a:t>
            </a:r>
            <a:r>
              <a:rPr lang="en" altLang="ko-Kore-KR" dirty="0" err="1"/>
              <a:t>Bosselaers</a:t>
            </a:r>
            <a:r>
              <a:rPr lang="en-US" altLang="ko-KR" dirty="0"/>
              <a:t>-</a:t>
            </a:r>
            <a:r>
              <a:rPr lang="en" altLang="ko-Kore-KR" dirty="0" err="1"/>
              <a:t>Govaerts</a:t>
            </a:r>
            <a:r>
              <a:rPr lang="en-US" altLang="ko-KR" dirty="0"/>
              <a:t>-</a:t>
            </a:r>
            <a:r>
              <a:rPr lang="en" altLang="ko-Kore-KR" dirty="0" err="1"/>
              <a:t>Vandewalle</a:t>
            </a:r>
            <a:r>
              <a:rPr lang="en-US" altLang="ko-KR" dirty="0"/>
              <a:t>(</a:t>
            </a:r>
            <a:r>
              <a:rPr lang="en" altLang="ko-Kore-KR" dirty="0"/>
              <a:t>PBGV</a:t>
            </a:r>
            <a:r>
              <a:rPr lang="en-US" altLang="ko-KR" dirty="0"/>
              <a:t>)</a:t>
            </a:r>
            <a:r>
              <a:rPr lang="ko-Kore-KR" altLang="en-US" dirty="0"/>
              <a:t> </a:t>
            </a:r>
            <a:r>
              <a:rPr lang="en" altLang="ko-Kore-KR" dirty="0"/>
              <a:t>scheme</a:t>
            </a:r>
          </a:p>
          <a:p>
            <a:pPr lvl="1"/>
            <a:r>
              <a:rPr lang="en" altLang="ko-Kore-KR" dirty="0"/>
              <a:t>block size : m-bit , key size : m-bit</a:t>
            </a:r>
          </a:p>
          <a:p>
            <a:pPr lvl="1"/>
            <a:r>
              <a:rPr lang="en-US" altLang="ko-KR" dirty="0">
                <a:cs typeface="Apple Chancery" panose="03020702040506060504" pitchFamily="66" charset="-79"/>
              </a:rPr>
              <a:t>Hash size =</a:t>
            </a:r>
            <a:r>
              <a:rPr lang="ko-KR" altLang="en-US" dirty="0">
                <a:cs typeface="Apple Chancery" panose="03020702040506060504" pitchFamily="66" charset="-79"/>
              </a:rPr>
              <a:t> </a:t>
            </a:r>
            <a:r>
              <a:rPr lang="en-US" altLang="ko-KR" dirty="0">
                <a:cs typeface="Apple Chancery" panose="03020702040506060504" pitchFamily="66" charset="-79"/>
              </a:rPr>
              <a:t>2</a:t>
            </a:r>
            <a:r>
              <a:rPr lang="ko-KR" altLang="en-US" dirty="0">
                <a:cs typeface="Apple Chancery" panose="03020702040506060504" pitchFamily="66" charset="-79"/>
              </a:rPr>
              <a:t> * </a:t>
            </a:r>
            <a:r>
              <a:rPr lang="en-US" altLang="ko-KR" dirty="0">
                <a:cs typeface="Apple Chancery" panose="03020702040506060504" pitchFamily="66" charset="-79"/>
              </a:rPr>
              <a:t>block size(m-bit)</a:t>
            </a:r>
          </a:p>
          <a:p>
            <a:pPr lvl="1"/>
            <a:r>
              <a:rPr lang="en-US" altLang="ko-KR" dirty="0">
                <a:latin typeface="PilGi" pitchFamily="2" charset="-127"/>
                <a:ea typeface="PilGi" pitchFamily="2" charset="-127"/>
                <a:cs typeface="Apple Chancery" panose="03020702040506060504" pitchFamily="66" charset="-79"/>
              </a:rPr>
              <a:t>l</a:t>
            </a:r>
            <a:r>
              <a:rPr lang="en-US" altLang="ko-KR" dirty="0"/>
              <a:t> size = key size(m-bit), M -&gt; (L</a:t>
            </a:r>
            <a:r>
              <a:rPr lang="en-US" altLang="ko-KR" baseline="-25000" dirty="0"/>
              <a:t>1</a:t>
            </a:r>
            <a:r>
              <a:rPr lang="en-US" altLang="ko-KR" dirty="0"/>
              <a:t>, N</a:t>
            </a:r>
            <a:r>
              <a:rPr lang="en-US" altLang="ko-KR" baseline="-25000" dirty="0"/>
              <a:t>1</a:t>
            </a:r>
            <a:r>
              <a:rPr lang="en-US" altLang="ko-KR" dirty="0"/>
              <a:t>, … , L</a:t>
            </a:r>
            <a:r>
              <a:rPr lang="en-US" altLang="ko-KR" baseline="-25000" dirty="0"/>
              <a:t>n</a:t>
            </a:r>
            <a:r>
              <a:rPr lang="en-US" altLang="ko-KR" dirty="0"/>
              <a:t>, </a:t>
            </a:r>
            <a:r>
              <a:rPr lang="en-US" altLang="ko-KR" dirty="0" err="1"/>
              <a:t>N</a:t>
            </a:r>
            <a:r>
              <a:rPr lang="en-US" altLang="ko-KR" baseline="-25000" dirty="0" err="1"/>
              <a:t>n</a:t>
            </a:r>
            <a:r>
              <a:rPr lang="en-US" altLang="ko-KR" dirty="0"/>
              <a:t>)</a:t>
            </a:r>
          </a:p>
          <a:p>
            <a:pPr lvl="2"/>
            <a:r>
              <a:rPr lang="en-US" altLang="ko-Kore-KR" dirty="0"/>
              <a:t>ex) LEA-128/128 : Hash size(256-bit) / </a:t>
            </a:r>
            <a:r>
              <a:rPr lang="en-US" altLang="ko-KR" dirty="0">
                <a:latin typeface="PilGi" pitchFamily="2" charset="-127"/>
                <a:ea typeface="PilGi" pitchFamily="2" charset="-127"/>
                <a:cs typeface="Apple Chancery" panose="03020702040506060504" pitchFamily="66" charset="-79"/>
              </a:rPr>
              <a:t>l</a:t>
            </a:r>
            <a:r>
              <a:rPr lang="en-US" altLang="ko-KR" dirty="0"/>
              <a:t> size(128-bit)</a:t>
            </a:r>
            <a:endParaRPr lang="en" altLang="ko-Kore-KR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</a:t>
            </a:r>
            <a:r>
              <a:rPr lang="en" altLang="ko-Kore-KR" dirty="0"/>
              <a:t>m</a:t>
            </a:r>
            <a:r>
              <a:rPr lang="en-US" altLang="ko-KR" dirty="0"/>
              <a:t>-</a:t>
            </a:r>
            <a:r>
              <a:rPr lang="en" altLang="ko-Kore-KR" dirty="0"/>
              <a:t>bit hash round functions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74266D-EFDE-3D49-9FFE-C4F277D4C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904" y="3429000"/>
            <a:ext cx="5969000" cy="838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5FAB7C5-722F-C642-8D42-E244BF9F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8145" y="2503179"/>
            <a:ext cx="4707401" cy="37729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8F6447-114A-A44E-BC0D-37726A2C6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954" y="4233287"/>
            <a:ext cx="4406900" cy="1028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D95067F-15A6-D84E-B3ED-44D1A94C0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0454" y="5387614"/>
            <a:ext cx="3708400" cy="5715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5372411-B5E2-C54E-92B8-4C2ACD6E9F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162" y="5995725"/>
            <a:ext cx="6985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9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en" altLang="ko-Kore-KR" dirty="0"/>
              <a:t>m</a:t>
            </a:r>
            <a:r>
              <a:rPr lang="en-US" altLang="ko-KR" dirty="0"/>
              <a:t>-</a:t>
            </a:r>
            <a:r>
              <a:rPr lang="en" altLang="ko-Kore-KR" dirty="0"/>
              <a:t>bit hash round functions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/>
              <a:t>Tandem DM</a:t>
            </a:r>
          </a:p>
          <a:p>
            <a:pPr lvl="1"/>
            <a:r>
              <a:rPr lang="ko-KR" altLang="en-US" dirty="0"/>
              <a:t>두 개의 </a:t>
            </a:r>
            <a:r>
              <a:rPr lang="en-US" altLang="ko-KR" dirty="0"/>
              <a:t>DM</a:t>
            </a:r>
            <a:r>
              <a:rPr lang="ko-KR" altLang="en-US" dirty="0"/>
              <a:t> </a:t>
            </a:r>
            <a:r>
              <a:rPr lang="en-US" altLang="ko-KR" dirty="0"/>
              <a:t>schemes </a:t>
            </a:r>
            <a:r>
              <a:rPr lang="ko-KR" altLang="en-US" dirty="0"/>
              <a:t>구조를 사용한 구조</a:t>
            </a:r>
            <a:endParaRPr lang="en-US" altLang="ko-KR" dirty="0"/>
          </a:p>
          <a:p>
            <a:pPr lvl="1"/>
            <a:r>
              <a:rPr lang="en-US" altLang="ko-Kore-KR" dirty="0"/>
              <a:t>Hash size = 2 * block size(m-bit) </a:t>
            </a:r>
          </a:p>
          <a:p>
            <a:pPr lvl="1"/>
            <a:r>
              <a:rPr lang="en-US" altLang="ko-KR" dirty="0">
                <a:latin typeface="PilGi" pitchFamily="2" charset="-127"/>
                <a:ea typeface="PilGi" pitchFamily="2" charset="-127"/>
                <a:cs typeface="Apple Chancery" panose="03020702040506060504" pitchFamily="66" charset="-79"/>
              </a:rPr>
              <a:t>l</a:t>
            </a:r>
            <a:r>
              <a:rPr lang="en-US" altLang="ko-KR" dirty="0"/>
              <a:t> size = block size(m-bit)</a:t>
            </a:r>
          </a:p>
          <a:p>
            <a:pPr lvl="2"/>
            <a:r>
              <a:rPr lang="en" altLang="ko-Kore-KR" dirty="0"/>
              <a:t>ex) PIPO-64/128 : Hash size(128-bit) / </a:t>
            </a:r>
            <a:r>
              <a:rPr lang="en-US" altLang="ko-KR" dirty="0">
                <a:latin typeface="PilGi" pitchFamily="2" charset="-127"/>
                <a:ea typeface="PilGi" pitchFamily="2" charset="-127"/>
                <a:cs typeface="Apple Chancery" panose="03020702040506060504" pitchFamily="66" charset="-79"/>
              </a:rPr>
              <a:t>l</a:t>
            </a:r>
            <a:r>
              <a:rPr lang="en-US" altLang="ko-KR" dirty="0"/>
              <a:t> size(64-bit)</a:t>
            </a:r>
            <a:endParaRPr lang="en" altLang="ko-Kore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BDA361-AD9C-BA40-9875-225C8080B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400" y="4165600"/>
            <a:ext cx="3924300" cy="15748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F6DCAA-C8B7-A44A-876F-E8C2D5C4E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301" y="3797300"/>
            <a:ext cx="38608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3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Proposed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en" altLang="ko-Kore-KR" dirty="0"/>
              <a:t>m</a:t>
            </a:r>
            <a:r>
              <a:rPr lang="en-US" altLang="ko-KR" dirty="0"/>
              <a:t>-</a:t>
            </a:r>
            <a:r>
              <a:rPr lang="en" altLang="ko-Kore-KR" dirty="0"/>
              <a:t>bit hash round functions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dirty="0"/>
              <a:t>Abreast DM </a:t>
            </a:r>
            <a:endParaRPr lang="en-US" altLang="ko-Kore-KR" dirty="0"/>
          </a:p>
          <a:p>
            <a:pPr lvl="1"/>
            <a:r>
              <a:rPr lang="ko-KR" altLang="en-US" dirty="0"/>
              <a:t>두 개의 </a:t>
            </a:r>
            <a:r>
              <a:rPr lang="en-US" altLang="ko-KR" dirty="0"/>
              <a:t>DM</a:t>
            </a:r>
            <a:r>
              <a:rPr lang="ko-KR" altLang="en-US" dirty="0"/>
              <a:t> </a:t>
            </a:r>
            <a:r>
              <a:rPr lang="en-US" altLang="ko-KR" dirty="0"/>
              <a:t>schemes </a:t>
            </a:r>
            <a:r>
              <a:rPr lang="ko-KR" altLang="en-US" dirty="0"/>
              <a:t>구조를 사용한 구조</a:t>
            </a:r>
            <a:endParaRPr lang="en-US" altLang="ko-KR" dirty="0"/>
          </a:p>
          <a:p>
            <a:pPr lvl="1"/>
            <a:r>
              <a:rPr lang="en-US" altLang="ko-Kore-KR" dirty="0"/>
              <a:t>Hash size = 2 * block size(m-bit) </a:t>
            </a:r>
          </a:p>
          <a:p>
            <a:pPr lvl="1"/>
            <a:r>
              <a:rPr lang="en-US" altLang="ko-KR" dirty="0">
                <a:latin typeface="PilGi" pitchFamily="2" charset="-127"/>
                <a:ea typeface="PilGi" pitchFamily="2" charset="-127"/>
                <a:cs typeface="Apple Chancery" panose="03020702040506060504" pitchFamily="66" charset="-79"/>
              </a:rPr>
              <a:t>l</a:t>
            </a:r>
            <a:r>
              <a:rPr lang="en-US" altLang="ko-KR" dirty="0"/>
              <a:t> size = block size(m-bit)</a:t>
            </a:r>
          </a:p>
          <a:p>
            <a:pPr lvl="2"/>
            <a:r>
              <a:rPr lang="en" altLang="ko-Kore-KR" dirty="0"/>
              <a:t>ex) PIPO-64/128 : Hash size(128-bit) / </a:t>
            </a:r>
            <a:r>
              <a:rPr lang="en-US" altLang="ko-KR" dirty="0">
                <a:latin typeface="PilGi" pitchFamily="2" charset="-127"/>
                <a:ea typeface="PilGi" pitchFamily="2" charset="-127"/>
                <a:cs typeface="Apple Chancery" panose="03020702040506060504" pitchFamily="66" charset="-79"/>
              </a:rPr>
              <a:t>l</a:t>
            </a:r>
            <a:r>
              <a:rPr lang="en-US" altLang="ko-KR" dirty="0"/>
              <a:t> size(64-bit)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ADE231-1758-554E-BB4A-185A9C841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709" y="4418330"/>
            <a:ext cx="4114800" cy="11303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2A22F6-6594-CB42-8592-ABC7FF582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391" y="3694430"/>
            <a:ext cx="46609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0549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442</Words>
  <Application>Microsoft Macintosh PowerPoint</Application>
  <PresentationFormat>와이드스크린</PresentationFormat>
  <Paragraphs>105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Apple SD Gothic Neo</vt:lpstr>
      <vt:lpstr>맑은 고딕</vt:lpstr>
      <vt:lpstr>PilGi</vt:lpstr>
      <vt:lpstr>Arial</vt:lpstr>
      <vt:lpstr>CryptoCraft 테마</vt:lpstr>
      <vt:lpstr>제목 테마</vt:lpstr>
      <vt:lpstr>Hash Functions  Based on Block Ciphers</vt:lpstr>
      <vt:lpstr>Iterated hash functions and attacks </vt:lpstr>
      <vt:lpstr>Iterated hash functions and attacks </vt:lpstr>
      <vt:lpstr>Hash round functions based on block ciphers </vt:lpstr>
      <vt:lpstr>m-bit hash round functions </vt:lpstr>
      <vt:lpstr>m-bit hash round functions </vt:lpstr>
      <vt:lpstr>2m-bit hash round functions </vt:lpstr>
      <vt:lpstr>Proposed 2m-bit hash round functions </vt:lpstr>
      <vt:lpstr>Proposed 2m-bit hash round functions </vt:lpstr>
      <vt:lpstr>Tandem DM (PIPO, LEA, CHAM)</vt:lpstr>
      <vt:lpstr>Tandem DM (PIPO, LEA, CHAM)</vt:lpstr>
      <vt:lpstr>Tandem DM (PIPO, LEA, CHAM)</vt:lpstr>
      <vt:lpstr>Tandem DM (PIPO, LEA, CHAM)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72</cp:revision>
  <dcterms:created xsi:type="dcterms:W3CDTF">2019-03-05T04:29:07Z</dcterms:created>
  <dcterms:modified xsi:type="dcterms:W3CDTF">2022-01-15T12:04:24Z</dcterms:modified>
</cp:coreProperties>
</file>