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2" r:id="rId1"/>
    <p:sldMasterId id="2147483673" r:id="rId2"/>
  </p:sldMasterIdLst>
  <p:notesMasterIdLst>
    <p:notesMasterId r:id="rId3"/>
  </p:notesMasterIdLst>
  <p:handoutMasterIdLst>
    <p:handoutMasterId r:id="rId4"/>
  </p:handoutMasterIdLst>
  <p:sldIdLst>
    <p:sldId id="269" r:id="rId5"/>
    <p:sldId id="275" r:id="rId6"/>
    <p:sldId id="280" r:id="rId7"/>
    <p:sldId id="293" r:id="rId8"/>
    <p:sldId id="291" r:id="rId9"/>
    <p:sldId id="292" r:id="rId10"/>
    <p:sldId id="281" r:id="rId11"/>
    <p:sldId id="283" r:id="rId12"/>
    <p:sldId id="284" r:id="rId13"/>
    <p:sldId id="285" r:id="rId14"/>
    <p:sldId id="287" r:id="rId15"/>
    <p:sldId id="294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사이버보안트랙 윤세영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https://youtu.be/A5FVNL6h-YU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안전성 요구사항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3.</a:t>
            </a:r>
            <a:r>
              <a:rPr lang="ko-KR" altLang="en-US"/>
              <a:t> 충돌 방지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75039" y="2297665"/>
            <a:ext cx="7429302" cy="34631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충돌 저항성((Strong) Collision Resistance)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/>
              <a:t>(</a:t>
            </a:r>
            <a:r>
              <a:rPr lang="ko-KR" altLang="en-US"/>
              <a:t>강력한</a:t>
            </a:r>
            <a:r>
              <a:rPr lang="en-US" altLang="ko-KR"/>
              <a:t>)</a:t>
            </a:r>
            <a:r>
              <a:rPr lang="ko-KR" altLang="en-US"/>
              <a:t>충돌 방지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h(x1)</a:t>
            </a:r>
            <a:r>
              <a:rPr lang="ko-KR" altLang="en-US"/>
              <a:t> = </a:t>
            </a:r>
            <a:r>
              <a:rPr lang="en-US" altLang="ko-KR"/>
              <a:t>h(x2)</a:t>
            </a:r>
            <a:r>
              <a:rPr lang="ko-KR" altLang="en-US"/>
              <a:t> 를 만족하는 임의의 서로 다른 두 입력값 </a:t>
            </a:r>
            <a:r>
              <a:rPr lang="en-US" altLang="ko-KR"/>
              <a:t>x</a:t>
            </a:r>
            <a:r>
              <a:rPr lang="ko-KR" altLang="en-US"/>
              <a:t>1, </a:t>
            </a:r>
            <a:r>
              <a:rPr lang="en-US" altLang="ko-KR"/>
              <a:t>x</a:t>
            </a:r>
            <a:r>
              <a:rPr lang="ko-KR" altLang="en-US"/>
              <a:t>2 (</a:t>
            </a:r>
            <a:r>
              <a:rPr lang="en-US" altLang="ko-KR"/>
              <a:t>x</a:t>
            </a:r>
            <a:r>
              <a:rPr lang="ko-KR" altLang="en-US"/>
              <a:t>1 ≠ </a:t>
            </a:r>
            <a:r>
              <a:rPr lang="en-US" altLang="ko-KR"/>
              <a:t>x</a:t>
            </a:r>
            <a:r>
              <a:rPr lang="ko-KR" altLang="en-US"/>
              <a:t>2)를 찾는 것이 불가능함</a:t>
            </a: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8940307" y="1829728"/>
            <a:ext cx="1923725" cy="3814015"/>
            <a:chOff x="3307501" y="1307780"/>
            <a:chExt cx="1923725" cy="3814015"/>
          </a:xfrm>
        </p:grpSpPr>
        <p:sp>
          <p:nvSpPr>
            <p:cNvPr id="5" name=""/>
            <p:cNvSpPr/>
            <p:nvPr/>
          </p:nvSpPr>
          <p:spPr>
            <a:xfrm rot="10800000">
              <a:off x="3524250" y="2857498"/>
              <a:ext cx="1411940" cy="829235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"/>
            <p:cNvCxnSpPr>
              <a:stCxn id="5" idx="0"/>
            </p:cNvCxnSpPr>
            <p:nvPr/>
          </p:nvCxnSpPr>
          <p:spPr>
            <a:xfrm rot="16200000" flipH="1" flipV="1">
              <a:off x="3692340" y="4224615"/>
              <a:ext cx="1075765" cy="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"/>
            <p:cNvSpPr txBox="1"/>
            <p:nvPr/>
          </p:nvSpPr>
          <p:spPr>
            <a:xfrm>
              <a:off x="4060399" y="3089012"/>
              <a:ext cx="339651" cy="366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h</a:t>
              </a:r>
              <a:endParaRPr lang="en-US" altLang="ko-KR"/>
            </a:p>
          </p:txBody>
        </p:sp>
        <p:sp>
          <p:nvSpPr>
            <p:cNvPr id="8" name=""/>
            <p:cNvSpPr txBox="1"/>
            <p:nvPr/>
          </p:nvSpPr>
          <p:spPr>
            <a:xfrm>
              <a:off x="3307501" y="1307780"/>
              <a:ext cx="754769" cy="366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x1 = ?</a:t>
              </a:r>
              <a:endParaRPr lang="en-US" altLang="ko-KR"/>
            </a:p>
          </p:txBody>
        </p:sp>
        <p:sp>
          <p:nvSpPr>
            <p:cNvPr id="9" name=""/>
            <p:cNvSpPr txBox="1"/>
            <p:nvPr/>
          </p:nvSpPr>
          <p:spPr>
            <a:xfrm>
              <a:off x="3485337" y="4762498"/>
              <a:ext cx="1632792" cy="359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h(x1) = h(x2)</a:t>
              </a:r>
              <a:endParaRPr lang="en-US" altLang="ko-KR"/>
            </a:p>
          </p:txBody>
        </p:sp>
        <p:sp>
          <p:nvSpPr>
            <p:cNvPr id="10" name=""/>
            <p:cNvSpPr txBox="1"/>
            <p:nvPr/>
          </p:nvSpPr>
          <p:spPr>
            <a:xfrm>
              <a:off x="4471199" y="1307780"/>
              <a:ext cx="760027" cy="366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x2 = ?</a:t>
              </a:r>
              <a:endParaRPr lang="en-US" altLang="ko-KR"/>
            </a:p>
          </p:txBody>
        </p:sp>
        <p:grpSp>
          <p:nvGrpSpPr>
            <p:cNvPr id="11" name=""/>
            <p:cNvGrpSpPr/>
            <p:nvPr/>
          </p:nvGrpSpPr>
          <p:grpSpPr>
            <a:xfrm rot="0">
              <a:off x="3684886" y="1671747"/>
              <a:ext cx="1166327" cy="1185750"/>
              <a:chOff x="3684886" y="1671747"/>
              <a:chExt cx="1166327" cy="1185750"/>
            </a:xfrm>
          </p:grpSpPr>
          <p:cxnSp>
            <p:nvCxnSpPr>
              <p:cNvPr id="12" name=""/>
              <p:cNvCxnSpPr>
                <a:endCxn id="5" idx="2"/>
              </p:cNvCxnSpPr>
              <p:nvPr/>
            </p:nvCxnSpPr>
            <p:spPr>
              <a:xfrm rot="16200000" flipH="1">
                <a:off x="4056529" y="2683807"/>
                <a:ext cx="347380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>
                <a:endCxn id="20" idx="0"/>
              </p:cNvCxnSpPr>
              <p:nvPr/>
            </p:nvCxnSpPr>
            <p:spPr>
              <a:xfrm rot="16200000" flipH="1">
                <a:off x="3996792" y="2238880"/>
                <a:ext cx="302159" cy="168115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"/>
              <p:cNvCxnSpPr/>
              <p:nvPr/>
            </p:nvCxnSpPr>
            <p:spPr>
              <a:xfrm rot="16200000" flipH="1" flipV="1">
                <a:off x="3466410" y="1890222"/>
                <a:ext cx="436955" cy="5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"/>
              <p:cNvCxnSpPr>
                <a:endCxn id="19" idx="1"/>
              </p:cNvCxnSpPr>
              <p:nvPr/>
            </p:nvCxnSpPr>
            <p:spPr>
              <a:xfrm>
                <a:off x="3684886" y="2099178"/>
                <a:ext cx="383532" cy="142036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"/>
              <p:cNvCxnSpPr/>
              <p:nvPr/>
            </p:nvCxnSpPr>
            <p:spPr>
              <a:xfrm flipV="1">
                <a:off x="4400050" y="2099178"/>
                <a:ext cx="451163" cy="1453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"/>
              <p:cNvCxnSpPr/>
              <p:nvPr/>
            </p:nvCxnSpPr>
            <p:spPr>
              <a:xfrm rot="16200000" flipH="1" flipV="1">
                <a:off x="4632732" y="1890222"/>
                <a:ext cx="436955" cy="5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"/>
              <p:cNvSpPr/>
              <p:nvPr/>
            </p:nvSpPr>
            <p:spPr>
              <a:xfrm>
                <a:off x="4368614" y="2235893"/>
                <a:ext cx="31435" cy="363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4063814" y="2235893"/>
                <a:ext cx="31435" cy="363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4216214" y="2474018"/>
                <a:ext cx="31435" cy="363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안전성 요구사항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3.</a:t>
            </a:r>
            <a:r>
              <a:rPr lang="ko-KR" altLang="en-US"/>
              <a:t> 충돌 방지</a:t>
            </a:r>
            <a:endParaRPr lang="ko-KR" altLang="en-US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2554732"/>
          </a:xfrm>
        </p:spPr>
        <p:txBody>
          <a:bodyPr/>
          <a:lstStyle/>
          <a:p>
            <a:pPr>
              <a:defRPr/>
            </a:pPr>
            <a:r>
              <a:rPr lang="ko-KR" altLang="en-US" sz="2300"/>
              <a:t>생일 공격 </a:t>
            </a:r>
            <a:r>
              <a:rPr lang="en-US" altLang="ko-KR" sz="2300"/>
              <a:t>(Birthday Attack)</a:t>
            </a:r>
            <a:endParaRPr lang="en-US" altLang="ko-KR" sz="2300"/>
          </a:p>
          <a:p>
            <a:pPr marL="0" indent="0">
              <a:buNone/>
              <a:defRPr/>
            </a:pPr>
            <a:r>
              <a:rPr lang="en-US" altLang="ko-KR" sz="2300"/>
              <a:t>- </a:t>
            </a:r>
            <a:r>
              <a:rPr lang="ko-KR" altLang="en-US" sz="2300" b="1">
                <a:solidFill>
                  <a:srgbClr val="0000ff"/>
                </a:solidFill>
              </a:rPr>
              <a:t>생일 역설</a:t>
            </a:r>
            <a:r>
              <a:rPr lang="en-US" altLang="ko-KR" sz="2300"/>
              <a:t> (Birthday Paradox)</a:t>
            </a:r>
            <a:r>
              <a:rPr lang="ko-KR" altLang="en-US" sz="2300"/>
              <a:t>에 기반한 공격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en-US" altLang="ko-KR" sz="2300"/>
              <a:t>-</a:t>
            </a:r>
            <a:r>
              <a:rPr lang="ko-KR" altLang="en-US" sz="2300"/>
              <a:t> 생일 역설이란</a:t>
            </a:r>
            <a:r>
              <a:rPr lang="en-US" altLang="ko-KR" sz="2300"/>
              <a:t>?</a:t>
            </a:r>
            <a:r>
              <a:rPr lang="ko-KR" altLang="en-US" sz="2300"/>
              <a:t> </a:t>
            </a:r>
            <a:r>
              <a:rPr lang="en-US" altLang="ko-KR" sz="2300"/>
              <a:t>23</a:t>
            </a:r>
            <a:r>
              <a:rPr lang="ko-KR" altLang="en-US" sz="2300"/>
              <a:t>명 이상의 사람들이 임의로 모였을 때</a:t>
            </a:r>
            <a:r>
              <a:rPr lang="en-US" altLang="ko-KR" sz="2300"/>
              <a:t>,</a:t>
            </a:r>
            <a:r>
              <a:rPr lang="ko-KR" altLang="en-US" sz="2300"/>
              <a:t> 그중에 생일이 같은 두 명이 존재할 확률이 </a:t>
            </a:r>
            <a:r>
              <a:rPr lang="en-US" altLang="ko-KR" sz="2300"/>
              <a:t>50</a:t>
            </a:r>
            <a:r>
              <a:rPr lang="ko-KR" altLang="en-US" sz="2300"/>
              <a:t>퍼센트가 넘는 현상을 말함</a:t>
            </a:r>
            <a:endParaRPr lang="ko-KR" altLang="en-US" sz="2300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22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868786" y="3429000"/>
            <a:ext cx="4454427" cy="26076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 알고리즘</a:t>
            </a:r>
            <a:endParaRPr lang="ko-KR" altLang="en-US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64674" y="2033908"/>
            <a:ext cx="7260013" cy="348582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전용 해시 함수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</a:t>
            </a:r>
            <a:r>
              <a:rPr lang="en-US" altLang="ko-KR" sz="2000"/>
              <a:t>-</a:t>
            </a:r>
            <a:r>
              <a:rPr lang="ko-KR" altLang="en-US" sz="2000"/>
              <a:t> 해시 함수로 동작하도록 특별히 설계된 알고리즘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</a:t>
            </a:r>
            <a:r>
              <a:rPr lang="en-US" altLang="ko-KR" sz="2000"/>
              <a:t>- MD4,</a:t>
            </a:r>
            <a:r>
              <a:rPr lang="ko-KR" altLang="en-US" sz="2000"/>
              <a:t> </a:t>
            </a:r>
            <a:r>
              <a:rPr lang="en-US" altLang="ko-KR" sz="2000"/>
              <a:t>MD5: </a:t>
            </a:r>
            <a:r>
              <a:rPr lang="ko-KR" altLang="en-US" sz="2000"/>
              <a:t>일방향 해시 함수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128</a:t>
            </a:r>
            <a:r>
              <a:rPr lang="ko-KR" altLang="en-US" sz="2000"/>
              <a:t>비트의 해시 값을 가짐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SHA:</a:t>
            </a:r>
            <a:r>
              <a:rPr lang="ko-KR" altLang="en-US" sz="2000"/>
              <a:t> 일방향 해시 함수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160</a:t>
            </a:r>
            <a:r>
              <a:rPr lang="ko-KR" altLang="en-US" sz="2000"/>
              <a:t>비트의 해시 값을 가짐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블록 암호 기반 해시 함수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</a:t>
            </a:r>
            <a:r>
              <a:rPr lang="en-US" altLang="ko-KR" sz="2000"/>
              <a:t>-</a:t>
            </a:r>
            <a:r>
              <a:rPr lang="ko-KR" altLang="en-US" sz="2000"/>
              <a:t> 해시 함수를 구성하기 위해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  </a:t>
            </a:r>
            <a:r>
              <a:rPr lang="en-US" altLang="ko-KR" sz="2000"/>
              <a:t>AES</a:t>
            </a:r>
            <a:r>
              <a:rPr lang="ko-KR" altLang="en-US" sz="2000"/>
              <a:t>와 같은 블록 암호를 이용함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</a:t>
            </a:r>
            <a:r>
              <a:rPr lang="en-US" altLang="ko-KR" sz="2000"/>
              <a:t>-</a:t>
            </a:r>
            <a:r>
              <a:rPr lang="ko-KR" altLang="en-US" sz="2000"/>
              <a:t> 블록 암호 체이닝 기술을 이용해서 구현 가능</a:t>
            </a:r>
            <a:endParaRPr lang="ko-KR" altLang="en-US" sz="2000"/>
          </a:p>
        </p:txBody>
      </p:sp>
      <p:grpSp>
        <p:nvGrpSpPr>
          <p:cNvPr id="27" name=""/>
          <p:cNvGrpSpPr/>
          <p:nvPr/>
        </p:nvGrpSpPr>
        <p:grpSpPr>
          <a:xfrm rot="0">
            <a:off x="7878679" y="1262863"/>
            <a:ext cx="3508825" cy="2454367"/>
            <a:chOff x="1823966" y="4066855"/>
            <a:chExt cx="2534920" cy="2153167"/>
          </a:xfrm>
        </p:grpSpPr>
        <p:pic>
          <p:nvPicPr>
            <p:cNvPr id="28" name="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3966" y="4066855"/>
              <a:ext cx="2534920" cy="18008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9" name=""/>
            <p:cNvSpPr txBox="1"/>
            <p:nvPr/>
          </p:nvSpPr>
          <p:spPr>
            <a:xfrm>
              <a:off x="2523969" y="5959998"/>
              <a:ext cx="1133099" cy="232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/>
                <a:t>&lt;SHA-1</a:t>
              </a:r>
              <a:r>
                <a:rPr lang="ko-KR" altLang="en-US" sz="1200" b="1"/>
                <a:t> 알고리즘</a:t>
              </a:r>
              <a:r>
                <a:rPr lang="en-US" altLang="ko-KR" sz="1200" b="1"/>
                <a:t>&gt;</a:t>
              </a:r>
              <a:endParaRPr lang="en-US" altLang="ko-KR" sz="1200" b="1"/>
            </a:p>
          </p:txBody>
        </p:sp>
      </p:grpSp>
      <p:grpSp>
        <p:nvGrpSpPr>
          <p:cNvPr id="32" name=""/>
          <p:cNvGrpSpPr/>
          <p:nvPr/>
        </p:nvGrpSpPr>
        <p:grpSpPr>
          <a:xfrm rot="0">
            <a:off x="7970963" y="3784565"/>
            <a:ext cx="3035300" cy="2671480"/>
            <a:chOff x="7981664" y="3787026"/>
            <a:chExt cx="3035300" cy="2671480"/>
          </a:xfrm>
        </p:grpSpPr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981664" y="3787026"/>
              <a:ext cx="3035300" cy="2387600"/>
            </a:xfrm>
            <a:prstGeom prst="rect">
              <a:avLst/>
            </a:prstGeom>
          </p:spPr>
        </p:pic>
        <p:sp>
          <p:nvSpPr>
            <p:cNvPr id="31" name=""/>
            <p:cNvSpPr txBox="1"/>
            <p:nvPr/>
          </p:nvSpPr>
          <p:spPr>
            <a:xfrm>
              <a:off x="8150825" y="6190179"/>
              <a:ext cx="2865895" cy="26832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 sz="1200" b="1"/>
                <a:t>&lt;ex: Matyas-Meyer-Oseas</a:t>
              </a:r>
              <a:r>
                <a:rPr lang="ko-KR" altLang="en-US" sz="1200" b="1"/>
                <a:t> 해시 함수</a:t>
              </a:r>
              <a:r>
                <a:rPr lang="en-US" altLang="ko-KR" sz="1200" b="1"/>
                <a:t>&gt;</a:t>
              </a:r>
              <a:endParaRPr lang="en-US" altLang="ko-KR" sz="12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개념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활용범위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안전성 요구사항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 알고리즘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/>
          <p:nvPr/>
        </p:nvSpPr>
        <p:spPr>
          <a:xfrm>
            <a:off x="2981646" y="2609848"/>
            <a:ext cx="6228708" cy="378859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개념</a:t>
            </a:r>
            <a:endParaRPr lang="ko-KR" alt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73705" y="1024098"/>
            <a:ext cx="11444590" cy="1602233"/>
          </a:xfrm>
        </p:spPr>
        <p:txBody>
          <a:bodyPr vert="horz" lIns="91440" tIns="45720" rIns="91440" bIns="45720"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해시함수에 의한 결과값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은 </a:t>
            </a:r>
            <a:r>
              <a:rPr xmlns:mc="http://schemas.openxmlformats.org/markup-compatibility/2006" xmlns:hp="http://schemas.haansoft.com/office/presentation/8.0" sz="2000" i="0" u="none" strike="noStrike" mc:Ignorable="hp" hp:hslEmbossed="0">
                <a:solidFill>
                  <a:srgbClr val="000000"/>
                </a:solidFill>
              </a:rPr>
              <a:t>해시값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(Hash value)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이라고 함</a:t>
            </a:r>
            <a:endParaRPr xmlns:mc="http://schemas.openxmlformats.org/markup-compatibility/2006" xmlns:hp="http://schemas.haansoft.com/office/presentation/8.0" lang="ko-KR" altLang="en-US" sz="20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i="0" u="none" strike="noStrike" mc:Ignorable="hp" hp:hslEmbossed="0">
                <a:solidFill>
                  <a:srgbClr val="000000"/>
                </a:solidFill>
              </a:rPr>
              <a:t>-</a:t>
            </a:r>
            <a:r>
              <a:rPr xmlns:mc="http://schemas.openxmlformats.org/markup-compatibility/2006" xmlns:hp="http://schemas.haansoft.com/office/presentation/8.0" lang="ko-KR" altLang="en-US" sz="2000" b="1" i="0" u="none" strike="noStrike" mc:Ignorable="hp" hp:hslEmbossed="0">
                <a:solidFill>
                  <a:srgbClr val="000000"/>
                </a:solidFill>
              </a:rPr>
              <a:t> </a:t>
            </a:r>
            <a:r>
              <a:rPr xmlns:mc="http://schemas.openxmlformats.org/markup-compatibility/2006" xmlns:hp="http://schemas.haansoft.com/office/presentation/8.0" sz="2000" b="1" i="0" u="none" strike="noStrike" mc:Ignorable="hp" hp:hslEmbossed="0">
                <a:solidFill>
                  <a:srgbClr val="0000ff"/>
                </a:solidFill>
              </a:rPr>
              <a:t>일방향 함수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(One-way Function)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라고 불리기도 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함</a:t>
            </a:r>
            <a:endParaRPr xmlns:mc="http://schemas.openxmlformats.org/markup-compatibility/2006" xmlns:hp="http://schemas.haansoft.com/office/presentation/8.0" lang="ko-KR" altLang="en-US" sz="20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다른 암호 알고리즘과 달리 </a:t>
            </a:r>
            <a:r>
              <a:rPr xmlns:mc="http://schemas.openxmlformats.org/markup-compatibility/2006" xmlns:hp="http://schemas.haansoft.com/office/presentation/8.0" sz="2000" b="1" i="0" u="none" strike="noStrike" mc:Ignorable="hp" hp:hslEmbossed="0">
                <a:solidFill>
                  <a:srgbClr val="0000ff"/>
                </a:solidFill>
              </a:rPr>
              <a:t>키가 필요하지 않</a:t>
            </a:r>
            <a:r>
              <a:rPr xmlns:mc="http://schemas.openxmlformats.org/markup-compatibility/2006" xmlns:hp="http://schemas.haansoft.com/office/presentation/8.0" lang="ko-KR" altLang="en-US" sz="2000" b="1" i="0" u="none" strike="noStrike" mc:Ignorable="hp" hp:hslEmbossed="0">
                <a:solidFill>
                  <a:srgbClr val="0000ff"/>
                </a:solidFill>
              </a:rPr>
              <a:t>음</a:t>
            </a:r>
            <a:endParaRPr xmlns:mc="http://schemas.openxmlformats.org/markup-compatibility/2006" xmlns:hp="http://schemas.haansoft.com/office/presentation/8.0" lang="ko-KR" altLang="en-US" sz="2000" b="1" i="0" u="none" strike="noStrike" mc:Ignorable="hp" hp:hslEmbossed="0">
              <a:solidFill>
                <a:srgbClr val="0000ff"/>
              </a:solidFill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3296310" y="2760311"/>
            <a:ext cx="5599381" cy="3460499"/>
            <a:chOff x="6646026" y="1652424"/>
            <a:chExt cx="5279512" cy="4356263"/>
          </a:xfrm>
        </p:grpSpPr>
        <p:grpSp>
          <p:nvGrpSpPr>
            <p:cNvPr id="27" name=""/>
            <p:cNvGrpSpPr/>
            <p:nvPr/>
          </p:nvGrpSpPr>
          <p:grpSpPr>
            <a:xfrm rot="0">
              <a:off x="6646026" y="2208446"/>
              <a:ext cx="5247449" cy="3800242"/>
              <a:chOff x="3472274" y="1728129"/>
              <a:chExt cx="5247449" cy="3800242"/>
            </a:xfrm>
          </p:grpSpPr>
          <p:grpSp>
            <p:nvGrpSpPr>
              <p:cNvPr id="4" name=""/>
              <p:cNvGrpSpPr/>
              <p:nvPr/>
            </p:nvGrpSpPr>
            <p:grpSpPr>
              <a:xfrm rot="0">
                <a:off x="3472274" y="1728129"/>
                <a:ext cx="5247448" cy="1037332"/>
                <a:chOff x="2616635" y="2660302"/>
                <a:chExt cx="5247448" cy="1037332"/>
              </a:xfrm>
            </p:grpSpPr>
            <p:cxnSp>
              <p:nvCxnSpPr>
                <p:cNvPr id="5" name=""/>
                <p:cNvCxnSpPr/>
                <p:nvPr/>
              </p:nvCxnSpPr>
              <p:spPr>
                <a:xfrm>
                  <a:off x="4104680" y="3178968"/>
                  <a:ext cx="80069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"/>
                <p:cNvCxnSpPr/>
                <p:nvPr/>
              </p:nvCxnSpPr>
              <p:spPr>
                <a:xfrm>
                  <a:off x="5524500" y="3178968"/>
                  <a:ext cx="7560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"/>
                <p:cNvSpPr txBox="1"/>
                <p:nvPr/>
              </p:nvSpPr>
              <p:spPr>
                <a:xfrm>
                  <a:off x="6280549" y="2998945"/>
                  <a:ext cx="1583533" cy="451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/>
                    <a:t>DFSK98SF</a:t>
                  </a:r>
                  <a:endParaRPr lang="en-US" altLang="ko-KR"/>
                </a:p>
              </p:txBody>
            </p:sp>
            <p:sp>
              <p:nvSpPr>
                <p:cNvPr id="8" name=""/>
                <p:cNvSpPr txBox="1"/>
                <p:nvPr/>
              </p:nvSpPr>
              <p:spPr>
                <a:xfrm>
                  <a:off x="2616635" y="2997512"/>
                  <a:ext cx="1655961" cy="4533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/>
                    <a:t>I am s</a:t>
                  </a:r>
                  <a:r>
                    <a:rPr lang="en-US" altLang="ko-KR" b="1">
                      <a:solidFill>
                        <a:srgbClr val="0000ff"/>
                      </a:solidFill>
                    </a:rPr>
                    <a:t>e</a:t>
                  </a:r>
                  <a:r>
                    <a:rPr lang="en-US" altLang="ko-KR"/>
                    <a:t> young</a:t>
                  </a:r>
                  <a:endParaRPr lang="en-US" altLang="ko-KR"/>
                </a:p>
              </p:txBody>
            </p:sp>
            <p:sp>
              <p:nvSpPr>
                <p:cNvPr id="9" name=""/>
                <p:cNvSpPr/>
                <p:nvPr/>
              </p:nvSpPr>
              <p:spPr>
                <a:xfrm rot="5400000">
                  <a:off x="4696271" y="2869406"/>
                  <a:ext cx="1037332" cy="619125"/>
                </a:xfrm>
                <a:prstGeom prst="trapezoid">
                  <a:avLst>
                    <a:gd name="adj" fmla="val 25000"/>
                  </a:avLst>
                </a:prstGeom>
                <a:noFill/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0" name=""/>
                <p:cNvSpPr txBox="1"/>
                <p:nvPr/>
              </p:nvSpPr>
              <p:spPr>
                <a:xfrm>
                  <a:off x="5045392" y="2994183"/>
                  <a:ext cx="339090" cy="4567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/>
                    <a:t>h</a:t>
                  </a:r>
                  <a:endParaRPr lang="en-US" altLang="ko-KR"/>
                </a:p>
              </p:txBody>
            </p:sp>
          </p:grpSp>
          <p:grpSp>
            <p:nvGrpSpPr>
              <p:cNvPr id="13" name=""/>
              <p:cNvGrpSpPr/>
              <p:nvPr/>
            </p:nvGrpSpPr>
            <p:grpSpPr>
              <a:xfrm rot="0">
                <a:off x="3472274" y="3034160"/>
                <a:ext cx="5247449" cy="1037332"/>
                <a:chOff x="2616634" y="2660302"/>
                <a:chExt cx="5247449" cy="1037332"/>
              </a:xfrm>
            </p:grpSpPr>
            <p:cxnSp>
              <p:nvCxnSpPr>
                <p:cNvPr id="14" name=""/>
                <p:cNvCxnSpPr/>
                <p:nvPr/>
              </p:nvCxnSpPr>
              <p:spPr>
                <a:xfrm>
                  <a:off x="4104680" y="3178968"/>
                  <a:ext cx="80069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"/>
                <p:cNvCxnSpPr/>
                <p:nvPr/>
              </p:nvCxnSpPr>
              <p:spPr>
                <a:xfrm>
                  <a:off x="5524500" y="3178968"/>
                  <a:ext cx="7560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"/>
                <p:cNvSpPr txBox="1"/>
                <p:nvPr/>
              </p:nvSpPr>
              <p:spPr>
                <a:xfrm>
                  <a:off x="6280549" y="2998946"/>
                  <a:ext cx="1583533" cy="4529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/>
                    <a:t>A9F89SVO</a:t>
                  </a:r>
                  <a:endParaRPr lang="en-US" altLang="ko-KR"/>
                </a:p>
              </p:txBody>
            </p:sp>
            <p:sp>
              <p:nvSpPr>
                <p:cNvPr id="17" name=""/>
                <p:cNvSpPr txBox="1"/>
                <p:nvPr/>
              </p:nvSpPr>
              <p:spPr>
                <a:xfrm>
                  <a:off x="2616634" y="2997516"/>
                  <a:ext cx="1665486" cy="4543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/>
                    <a:t>I am s</a:t>
                  </a:r>
                  <a:r>
                    <a:rPr lang="en-US" altLang="ko-KR" b="1">
                      <a:solidFill>
                        <a:srgbClr val="0000ff"/>
                      </a:solidFill>
                    </a:rPr>
                    <a:t>u</a:t>
                  </a:r>
                  <a:r>
                    <a:rPr lang="en-US" altLang="ko-KR"/>
                    <a:t> young</a:t>
                  </a:r>
                  <a:endParaRPr lang="en-US" altLang="ko-KR"/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 rot="5400000">
                  <a:off x="4696271" y="2869406"/>
                  <a:ext cx="1037332" cy="619125"/>
                </a:xfrm>
                <a:prstGeom prst="trapezoid">
                  <a:avLst>
                    <a:gd name="adj" fmla="val 25000"/>
                  </a:avLst>
                </a:prstGeom>
                <a:noFill/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19" name=""/>
                <p:cNvSpPr txBox="1"/>
                <p:nvPr/>
              </p:nvSpPr>
              <p:spPr>
                <a:xfrm>
                  <a:off x="5045392" y="2994182"/>
                  <a:ext cx="339090" cy="4576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/>
                    <a:t>h</a:t>
                  </a:r>
                  <a:endParaRPr lang="en-US" altLang="ko-KR"/>
                </a:p>
              </p:txBody>
            </p:sp>
          </p:grpSp>
          <p:grpSp>
            <p:nvGrpSpPr>
              <p:cNvPr id="20" name=""/>
              <p:cNvGrpSpPr/>
              <p:nvPr/>
            </p:nvGrpSpPr>
            <p:grpSpPr>
              <a:xfrm rot="0">
                <a:off x="3472274" y="4325253"/>
                <a:ext cx="5247447" cy="1203118"/>
                <a:chOff x="2616636" y="2660302"/>
                <a:chExt cx="5247447" cy="1203118"/>
              </a:xfrm>
            </p:grpSpPr>
            <p:cxnSp>
              <p:nvCxnSpPr>
                <p:cNvPr id="21" name=""/>
                <p:cNvCxnSpPr/>
                <p:nvPr/>
              </p:nvCxnSpPr>
              <p:spPr>
                <a:xfrm>
                  <a:off x="4346984" y="3178968"/>
                  <a:ext cx="55839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"/>
                <p:cNvCxnSpPr/>
                <p:nvPr/>
              </p:nvCxnSpPr>
              <p:spPr>
                <a:xfrm>
                  <a:off x="5524500" y="3178968"/>
                  <a:ext cx="7560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"/>
                <p:cNvSpPr txBox="1"/>
                <p:nvPr/>
              </p:nvSpPr>
              <p:spPr>
                <a:xfrm>
                  <a:off x="6280549" y="2998942"/>
                  <a:ext cx="1583533" cy="4567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/>
                    <a:t>FP29IWVN</a:t>
                  </a:r>
                  <a:endParaRPr lang="en-US" altLang="ko-KR"/>
                </a:p>
              </p:txBody>
            </p:sp>
            <p:sp>
              <p:nvSpPr>
                <p:cNvPr id="24" name=""/>
                <p:cNvSpPr txBox="1"/>
                <p:nvPr/>
              </p:nvSpPr>
              <p:spPr>
                <a:xfrm>
                  <a:off x="2616636" y="2724133"/>
                  <a:ext cx="2031030" cy="11392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/>
                    <a:t>Alice and Bob entered Hansung University.</a:t>
                  </a:r>
                  <a:endParaRPr lang="en-US" altLang="ko-KR"/>
                </a:p>
              </p:txBody>
            </p:sp>
            <p:sp>
              <p:nvSpPr>
                <p:cNvPr id="25" name=""/>
                <p:cNvSpPr/>
                <p:nvPr/>
              </p:nvSpPr>
              <p:spPr>
                <a:xfrm rot="5400000">
                  <a:off x="4696271" y="2869406"/>
                  <a:ext cx="1037332" cy="619125"/>
                </a:xfrm>
                <a:prstGeom prst="trapezoid">
                  <a:avLst>
                    <a:gd name="adj" fmla="val 25000"/>
                  </a:avLst>
                </a:prstGeom>
                <a:noFill/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26" name=""/>
                <p:cNvSpPr txBox="1"/>
                <p:nvPr/>
              </p:nvSpPr>
              <p:spPr>
                <a:xfrm>
                  <a:off x="5045390" y="2994182"/>
                  <a:ext cx="339089" cy="4615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/>
                    <a:t>h</a:t>
                  </a:r>
                  <a:endParaRPr lang="en-US" altLang="ko-KR"/>
                </a:p>
              </p:txBody>
            </p:sp>
          </p:grpSp>
        </p:grpSp>
        <p:sp>
          <p:nvSpPr>
            <p:cNvPr id="29" name=""/>
            <p:cNvSpPr txBox="1"/>
            <p:nvPr/>
          </p:nvSpPr>
          <p:spPr>
            <a:xfrm>
              <a:off x="7096658" y="1652424"/>
              <a:ext cx="899995" cy="4593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b="1" u="sng"/>
                <a:t>메시지</a:t>
              </a:r>
              <a:endParaRPr lang="ko-KR" altLang="en-US" b="1" u="sng"/>
            </a:p>
          </p:txBody>
        </p:sp>
        <p:sp>
          <p:nvSpPr>
            <p:cNvPr id="30" name=""/>
            <p:cNvSpPr txBox="1"/>
            <p:nvPr/>
          </p:nvSpPr>
          <p:spPr>
            <a:xfrm>
              <a:off x="9897193" y="1705906"/>
              <a:ext cx="2028346" cy="4536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b="1" u="sng"/>
                <a:t>메시지 다이제스트</a:t>
              </a:r>
              <a:endParaRPr lang="ko-KR" altLang="en-US" b="1" u="sng"/>
            </a:p>
          </p:txBody>
        </p:sp>
      </p:grpSp>
      <p:sp>
        <p:nvSpPr>
          <p:cNvPr id="33" name=""/>
          <p:cNvSpPr txBox="1"/>
          <p:nvPr/>
        </p:nvSpPr>
        <p:spPr>
          <a:xfrm>
            <a:off x="4780137" y="6457736"/>
            <a:ext cx="2631726" cy="26982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200" b="1"/>
              <a:t>&lt;</a:t>
            </a:r>
            <a:r>
              <a:rPr lang="ko-KR" altLang="en-US" sz="1200" b="1"/>
              <a:t>해시 함수의 입력</a:t>
            </a:r>
            <a:r>
              <a:rPr lang="en-US" altLang="ko-KR" sz="1200" b="1"/>
              <a:t>,</a:t>
            </a:r>
            <a:r>
              <a:rPr lang="ko-KR" altLang="en-US" sz="1200" b="1"/>
              <a:t> 출력 동작 원리</a:t>
            </a:r>
            <a:r>
              <a:rPr lang="en-US" altLang="ko-KR" sz="1200" b="1"/>
              <a:t>&gt;</a:t>
            </a:r>
            <a:endParaRPr lang="en-US" altLang="ko-KR" sz="1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활용범위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07482" y="1494998"/>
            <a:ext cx="11134226" cy="473670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 b="1">
                <a:solidFill>
                  <a:srgbClr val="0000ff"/>
                </a:solidFill>
              </a:rPr>
              <a:t> 전자서명</a:t>
            </a:r>
            <a:endParaRPr lang="ko-KR" altLang="en-US" b="1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 b="1">
                <a:solidFill>
                  <a:srgbClr val="0000ff"/>
                </a:solidFill>
              </a:rPr>
              <a:t> 데이터 위·변조 검사</a:t>
            </a:r>
            <a:endParaRPr lang="ko-KR" altLang="en-US" b="1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>
                <a:solidFill>
                  <a:srgbClr val="0000ff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패스워드의 안전한 보관</a:t>
            </a:r>
            <a:endParaRPr lang="ko-KR" altLang="en-US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데이터의 빠른 검색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통신의 안전성 증명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불법 저작물 차단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홈페이지 해킹 여부 판단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암호화폐의 신뢰성 확보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전자투표 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활용범위 </a:t>
            </a:r>
            <a:r>
              <a:rPr lang="en-US" altLang="ko-KR"/>
              <a:t>-</a:t>
            </a:r>
            <a:r>
              <a:rPr lang="ko-KR" altLang="en-US"/>
              <a:t> 전자서명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14075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300"/>
              <a:t>-</a:t>
            </a:r>
            <a:r>
              <a:rPr lang="ko-KR" altLang="en-US" sz="2300"/>
              <a:t> 전자서명의 </a:t>
            </a:r>
            <a:r>
              <a:rPr lang="ko-KR" altLang="en-US" sz="2300" b="1">
                <a:solidFill>
                  <a:srgbClr val="0000ff"/>
                </a:solidFill>
              </a:rPr>
              <a:t>높은 계산적 부담</a:t>
            </a:r>
            <a:r>
              <a:rPr lang="en-US" altLang="ko-KR" sz="2300"/>
              <a:t>,</a:t>
            </a:r>
            <a:r>
              <a:rPr lang="ko-KR" altLang="en-US" sz="2300"/>
              <a:t> </a:t>
            </a:r>
            <a:r>
              <a:rPr lang="ko-KR" altLang="en-US" sz="2300" b="1">
                <a:solidFill>
                  <a:srgbClr val="0000ff"/>
                </a:solidFill>
              </a:rPr>
              <a:t>메시지 오버헤드</a:t>
            </a:r>
            <a:r>
              <a:rPr lang="en-US" altLang="ko-KR" sz="2300"/>
              <a:t>,</a:t>
            </a:r>
            <a:r>
              <a:rPr lang="ko-KR" altLang="en-US" sz="2300"/>
              <a:t> </a:t>
            </a:r>
            <a:r>
              <a:rPr lang="ko-KR" altLang="en-US" sz="2300" b="1">
                <a:solidFill>
                  <a:srgbClr val="0000ff"/>
                </a:solidFill>
              </a:rPr>
              <a:t>안전성의 한계</a:t>
            </a:r>
            <a:r>
              <a:rPr lang="ko-KR" altLang="en-US" sz="2300"/>
              <a:t>를 해시 함수를 이용해서 해결할 수 있음</a:t>
            </a:r>
            <a:endParaRPr lang="ko-KR" altLang="en-US" sz="2300"/>
          </a:p>
        </p:txBody>
      </p:sp>
      <p:grpSp>
        <p:nvGrpSpPr>
          <p:cNvPr id="8" name=""/>
          <p:cNvGrpSpPr/>
          <p:nvPr/>
        </p:nvGrpSpPr>
        <p:grpSpPr>
          <a:xfrm rot="0">
            <a:off x="2708275" y="2137632"/>
            <a:ext cx="6775450" cy="1950327"/>
            <a:chOff x="2708274" y="2124467"/>
            <a:chExt cx="6775450" cy="1950327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708274" y="2124467"/>
              <a:ext cx="6775450" cy="1625600"/>
            </a:xfrm>
            <a:prstGeom prst="rect">
              <a:avLst/>
            </a:prstGeom>
          </p:spPr>
        </p:pic>
        <p:sp>
          <p:nvSpPr>
            <p:cNvPr id="7" name=""/>
            <p:cNvSpPr txBox="1"/>
            <p:nvPr/>
          </p:nvSpPr>
          <p:spPr>
            <a:xfrm>
              <a:off x="4323097" y="3803578"/>
              <a:ext cx="3550267" cy="27121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 sz="1200" b="1"/>
                <a:t>&lt;</a:t>
              </a:r>
              <a:r>
                <a:rPr lang="ko-KR" altLang="en-US" sz="1200" b="1"/>
                <a:t>긴 메시지를 서명하기 위한 안전하지 않은 방법</a:t>
              </a:r>
              <a:r>
                <a:rPr lang="en-US" altLang="ko-KR" sz="1200" b="1"/>
                <a:t>&gt;</a:t>
              </a:r>
              <a:endParaRPr lang="en-US" altLang="ko-KR" sz="12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175000" y="4265418"/>
            <a:ext cx="5842000" cy="2275282"/>
            <a:chOff x="3175000" y="4261779"/>
            <a:chExt cx="5842000" cy="2275282"/>
          </a:xfrm>
        </p:grpSpPr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175000" y="4261779"/>
              <a:ext cx="5842000" cy="1930400"/>
            </a:xfrm>
            <a:prstGeom prst="rect">
              <a:avLst/>
            </a:prstGeom>
          </p:spPr>
        </p:pic>
        <p:sp>
          <p:nvSpPr>
            <p:cNvPr id="9" name=""/>
            <p:cNvSpPr txBox="1"/>
            <p:nvPr/>
          </p:nvSpPr>
          <p:spPr>
            <a:xfrm>
              <a:off x="4650921" y="6265095"/>
              <a:ext cx="2890158" cy="27196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 sz="1200" b="1"/>
                <a:t>&lt;</a:t>
              </a:r>
              <a:r>
                <a:rPr lang="ko-KR" altLang="en-US" sz="1200" b="1"/>
                <a:t>해시 함수를 이용한 긴 메시지의 서명</a:t>
              </a:r>
              <a:r>
                <a:rPr lang="en-US" altLang="ko-KR" sz="1200" b="1"/>
                <a:t>&gt;</a:t>
              </a:r>
              <a:endParaRPr lang="en-US" altLang="ko-KR" sz="12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활용범위 </a:t>
            </a:r>
            <a:r>
              <a:rPr lang="en-US" altLang="ko-KR"/>
              <a:t>-</a:t>
            </a:r>
            <a:r>
              <a:rPr lang="ko-KR" altLang="en-US"/>
              <a:t> 데이터 위·변조 검사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969517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디지털 증거의 증거능력을 확보하기 위해서는 ‘</a:t>
            </a:r>
            <a:r>
              <a:rPr lang="ko-KR" altLang="en-US" sz="2000" b="1">
                <a:solidFill>
                  <a:srgbClr val="0000ff"/>
                </a:solidFill>
              </a:rPr>
              <a:t>무결성</a:t>
            </a:r>
            <a:r>
              <a:rPr lang="ko-KR" altLang="en-US" sz="2000"/>
              <a:t>’을 검증해야 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해시 함수의 </a:t>
            </a:r>
            <a:r>
              <a:rPr lang="en-US" altLang="ko-KR" sz="2000"/>
              <a:t>‘</a:t>
            </a:r>
            <a:r>
              <a:rPr lang="ko-KR" altLang="en-US" sz="2000"/>
              <a:t>제 </a:t>
            </a:r>
            <a:r>
              <a:rPr lang="en-US" altLang="ko-KR" sz="2000"/>
              <a:t>2</a:t>
            </a:r>
            <a:r>
              <a:rPr lang="ko-KR" altLang="en-US" sz="2000"/>
              <a:t>의 역상 저항성</a:t>
            </a:r>
            <a:r>
              <a:rPr lang="en-US" altLang="ko-KR" sz="2000"/>
              <a:t>’</a:t>
            </a:r>
            <a:r>
              <a:rPr lang="ko-KR" altLang="en-US" sz="2000"/>
              <a:t> 성질 이용</a:t>
            </a:r>
            <a:endParaRPr lang="ko-KR" altLang="en-US" sz="2000"/>
          </a:p>
        </p:txBody>
      </p:sp>
      <p:grpSp>
        <p:nvGrpSpPr>
          <p:cNvPr id="14" name=""/>
          <p:cNvGrpSpPr/>
          <p:nvPr/>
        </p:nvGrpSpPr>
        <p:grpSpPr>
          <a:xfrm rot="0">
            <a:off x="3014752" y="2397125"/>
            <a:ext cx="6162496" cy="1414694"/>
            <a:chOff x="2996914" y="2501900"/>
            <a:chExt cx="6162496" cy="1414694"/>
          </a:xfrm>
        </p:grpSpPr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96914" y="2501900"/>
              <a:ext cx="2451100" cy="1174749"/>
            </a:xfrm>
            <a:prstGeom prst="rect">
              <a:avLst/>
            </a:prstGeom>
          </p:spPr>
        </p:pic>
        <p:pic>
          <p:nvPicPr>
            <p:cNvPr id="1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44660" y="2506894"/>
              <a:ext cx="3714750" cy="1409700"/>
            </a:xfrm>
            <a:prstGeom prst="rect">
              <a:avLst/>
            </a:prstGeom>
          </p:spPr>
        </p:pic>
      </p:grpSp>
      <p:grpSp>
        <p:nvGrpSpPr>
          <p:cNvPr id="13" name=""/>
          <p:cNvGrpSpPr/>
          <p:nvPr/>
        </p:nvGrpSpPr>
        <p:grpSpPr>
          <a:xfrm rot="0">
            <a:off x="3009900" y="4410075"/>
            <a:ext cx="6172200" cy="1504950"/>
            <a:chOff x="3663949" y="4267200"/>
            <a:chExt cx="6172200" cy="1504950"/>
          </a:xfrm>
        </p:grpSpPr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663949" y="4267700"/>
              <a:ext cx="2432050" cy="1098549"/>
            </a:xfrm>
            <a:prstGeom prst="rect">
              <a:avLst/>
            </a:prstGeom>
          </p:spPr>
        </p:pic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96000" y="4267200"/>
              <a:ext cx="3740150" cy="1504950"/>
            </a:xfrm>
            <a:prstGeom prst="rect">
              <a:avLst/>
            </a:prstGeom>
          </p:spPr>
        </p:pic>
      </p:grpSp>
      <p:sp>
        <p:nvSpPr>
          <p:cNvPr id="15" name=""/>
          <p:cNvSpPr txBox="1"/>
          <p:nvPr/>
        </p:nvSpPr>
        <p:spPr>
          <a:xfrm>
            <a:off x="4975014" y="3921302"/>
            <a:ext cx="2241972" cy="26779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200" b="1"/>
              <a:t>&lt;</a:t>
            </a:r>
            <a:r>
              <a:rPr lang="ko-KR" altLang="en-US" sz="1200" b="1"/>
              <a:t>텍스트 파일의 원본 해시 값</a:t>
            </a:r>
            <a:r>
              <a:rPr lang="en-US" altLang="ko-KR" sz="1200" b="1"/>
              <a:t>&gt;</a:t>
            </a:r>
            <a:endParaRPr lang="en-US" altLang="ko-KR" sz="1200" b="1"/>
          </a:p>
        </p:txBody>
      </p:sp>
      <p:sp>
        <p:nvSpPr>
          <p:cNvPr id="16" name=""/>
          <p:cNvSpPr txBox="1"/>
          <p:nvPr/>
        </p:nvSpPr>
        <p:spPr>
          <a:xfrm>
            <a:off x="4898023" y="6040347"/>
            <a:ext cx="2395954" cy="2716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200" b="1"/>
              <a:t>&lt;</a:t>
            </a:r>
            <a:r>
              <a:rPr lang="ko-KR" altLang="en-US" sz="1200" b="1"/>
              <a:t>수정한 텍스트 파일의 해시 값</a:t>
            </a:r>
            <a:r>
              <a:rPr lang="en-US" altLang="ko-KR" sz="1200" b="1"/>
              <a:t>&gt;</a:t>
            </a:r>
            <a:endParaRPr lang="en-US" altLang="ko-KR" sz="1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안전성 요구사항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741148"/>
            <a:ext cx="11369675" cy="4469151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해시 함수가 안전하기 위한 </a:t>
            </a:r>
            <a:r>
              <a:rPr lang="en-US" altLang="ko-KR"/>
              <a:t>3</a:t>
            </a:r>
            <a:r>
              <a:rPr lang="ko-KR" altLang="en-US"/>
              <a:t>가지 핵심 특성</a:t>
            </a:r>
            <a:r>
              <a:rPr lang="en-US" altLang="ko-KR"/>
              <a:t>: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ko-KR" altLang="en-US" b="1">
                <a:solidFill>
                  <a:srgbClr val="0000ff"/>
                </a:solidFill>
              </a:rPr>
              <a:t>역상 저항성</a:t>
            </a:r>
            <a:r>
              <a:rPr lang="en-US" altLang="ko-KR"/>
              <a:t>(</a:t>
            </a:r>
            <a:r>
              <a:rPr lang="ko-KR" altLang="en-US"/>
              <a:t>역상 찾기의 어려움</a:t>
            </a:r>
            <a:r>
              <a:rPr lang="en-US" altLang="ko-KR"/>
              <a:t>)</a:t>
            </a:r>
            <a:r>
              <a:rPr lang="ko-KR" altLang="en-US"/>
              <a:t> 또는 일방향성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ko-KR" altLang="en-US" b="1">
                <a:solidFill>
                  <a:srgbClr val="0000ff"/>
                </a:solidFill>
              </a:rPr>
              <a:t>제 </a:t>
            </a:r>
            <a:r>
              <a:rPr lang="en-US" altLang="ko-KR" b="1">
                <a:solidFill>
                  <a:srgbClr val="0000ff"/>
                </a:solidFill>
              </a:rPr>
              <a:t>2</a:t>
            </a:r>
            <a:r>
              <a:rPr lang="ko-KR" altLang="en-US" b="1">
                <a:solidFill>
                  <a:srgbClr val="0000ff"/>
                </a:solidFill>
              </a:rPr>
              <a:t>의 역상 저항성</a:t>
            </a:r>
            <a:r>
              <a:rPr lang="ko-KR" altLang="en-US"/>
              <a:t> 또는 약한 충돌 저항성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ko-KR" altLang="en-US" b="1">
                <a:solidFill>
                  <a:srgbClr val="0000ff"/>
                </a:solidFill>
              </a:rPr>
              <a:t>충돌 방지</a:t>
            </a:r>
            <a:r>
              <a:rPr lang="en-US" altLang="ko-KR"/>
              <a:t>(</a:t>
            </a:r>
            <a:r>
              <a:rPr lang="ko-KR" altLang="en-US"/>
              <a:t>저항성</a:t>
            </a:r>
            <a:r>
              <a:rPr lang="en-US" altLang="ko-KR"/>
              <a:t>)</a:t>
            </a:r>
            <a:r>
              <a:rPr lang="ko-KR" altLang="en-US"/>
              <a:t> 또는 강력한 충돌 방지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안전성 요구사항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 역상 저항성</a:t>
            </a: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9501018" y="1823159"/>
            <a:ext cx="1411940" cy="3853815"/>
            <a:chOff x="3871632" y="879886"/>
            <a:chExt cx="1411940" cy="3853815"/>
          </a:xfrm>
        </p:grpSpPr>
        <p:sp>
          <p:nvSpPr>
            <p:cNvPr id="5" name=""/>
            <p:cNvSpPr/>
            <p:nvPr/>
          </p:nvSpPr>
          <p:spPr>
            <a:xfrm rot="10800000">
              <a:off x="3871632" y="2465293"/>
              <a:ext cx="1411940" cy="829235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"/>
            <p:cNvCxnSpPr>
              <a:endCxn id="5" idx="2"/>
            </p:cNvCxnSpPr>
            <p:nvPr/>
          </p:nvCxnSpPr>
          <p:spPr>
            <a:xfrm rot="16200000" flipH="1" flipV="1">
              <a:off x="3966882" y="1854572"/>
              <a:ext cx="1221440" cy="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"/>
            <p:cNvCxnSpPr>
              <a:stCxn id="5" idx="0"/>
            </p:cNvCxnSpPr>
            <p:nvPr/>
          </p:nvCxnSpPr>
          <p:spPr>
            <a:xfrm rot="16200000" flipH="1" flipV="1">
              <a:off x="4039722" y="3832410"/>
              <a:ext cx="1075765" cy="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"/>
            <p:cNvSpPr txBox="1"/>
            <p:nvPr/>
          </p:nvSpPr>
          <p:spPr>
            <a:xfrm>
              <a:off x="4407781" y="2696806"/>
              <a:ext cx="339651" cy="3662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h</a:t>
              </a:r>
              <a:endParaRPr lang="en-US" altLang="ko-KR"/>
            </a:p>
          </p:txBody>
        </p:sp>
        <p:sp>
          <p:nvSpPr>
            <p:cNvPr id="9" name=""/>
            <p:cNvSpPr txBox="1"/>
            <p:nvPr/>
          </p:nvSpPr>
          <p:spPr>
            <a:xfrm>
              <a:off x="4432993" y="879886"/>
              <a:ext cx="314439" cy="363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x</a:t>
              </a:r>
              <a:endParaRPr lang="en-US" altLang="ko-KR"/>
            </a:p>
          </p:txBody>
        </p:sp>
        <p:sp>
          <p:nvSpPr>
            <p:cNvPr id="10" name=""/>
            <p:cNvSpPr txBox="1"/>
            <p:nvPr/>
          </p:nvSpPr>
          <p:spPr>
            <a:xfrm>
              <a:off x="4300458" y="4370294"/>
              <a:ext cx="579509" cy="363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h(x)</a:t>
              </a:r>
              <a:endParaRPr lang="en-US" altLang="ko-KR"/>
            </a:p>
          </p:txBody>
        </p:sp>
      </p:grpSp>
      <p:sp>
        <p:nvSpPr>
          <p:cNvPr id="11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1530" y="2002443"/>
            <a:ext cx="7900202" cy="4201596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역상 저항성(Preimage Resistance) 또는 일방향성(One-Way ness)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주어진 임의의 출력값 </a:t>
            </a:r>
            <a:r>
              <a:rPr lang="en-US" altLang="ko-KR"/>
              <a:t>z</a:t>
            </a:r>
            <a:r>
              <a:rPr lang="ko-KR" altLang="en-US"/>
              <a:t>에 대해</a:t>
            </a:r>
            <a:r>
              <a:rPr lang="en-US" altLang="ko-KR"/>
              <a:t>, z = h(x)</a:t>
            </a:r>
            <a:r>
              <a:rPr lang="ko-KR" altLang="en-US"/>
              <a:t>를 만족하는 입력값 </a:t>
            </a:r>
            <a:r>
              <a:rPr lang="en-US" altLang="ko-KR"/>
              <a:t>x</a:t>
            </a:r>
            <a:r>
              <a:rPr lang="ko-KR" altLang="en-US"/>
              <a:t>를 찾는 것이 불가능함(Infeasible).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즉, ℎ(·)는 일방향 함수임.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10648952" y="1876425"/>
            <a:ext cx="895349" cy="382905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 rot="10800000">
            <a:off x="8972548" y="1828799"/>
            <a:ext cx="895349" cy="375285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172575" y="1571625"/>
            <a:ext cx="710565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hard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601325" y="1562100"/>
            <a:ext cx="72009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>
                <a:solidFill>
                  <a:srgbClr val="0000ff"/>
                </a:solidFill>
              </a:rPr>
              <a:t>easy</a:t>
            </a:r>
            <a:endParaRPr lang="en-US" altLang="ko-KR" b="1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함수의 안전성 요구사항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2.</a:t>
            </a:r>
            <a:r>
              <a:rPr lang="ko-KR" altLang="en-US"/>
              <a:t> 제 </a:t>
            </a:r>
            <a:r>
              <a:rPr lang="en-US" altLang="ko-KR"/>
              <a:t>2</a:t>
            </a:r>
            <a:r>
              <a:rPr lang="ko-KR" altLang="en-US"/>
              <a:t>의 역상 저항성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53634" y="2040811"/>
            <a:ext cx="7707561" cy="41694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제 2의 역상 저항성(Second Preimage Resistance) 또는 약한 충돌 저항성(Weak Collision Resistance)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주어진 입력값 </a:t>
            </a:r>
            <a:r>
              <a:rPr lang="en-US" altLang="ko-KR"/>
              <a:t>x1</a:t>
            </a:r>
            <a:r>
              <a:rPr lang="ko-KR" altLang="en-US"/>
              <a:t>에대해</a:t>
            </a:r>
            <a:r>
              <a:rPr lang="en-US" altLang="ko-KR"/>
              <a:t> h(x1) </a:t>
            </a:r>
            <a:r>
              <a:rPr lang="ko-KR" altLang="en-US"/>
              <a:t>=</a:t>
            </a:r>
            <a:r>
              <a:rPr lang="en-US" altLang="ko-KR"/>
              <a:t> h(x2),</a:t>
            </a:r>
            <a:r>
              <a:rPr lang="ko-KR" altLang="en-US"/>
              <a:t> </a:t>
            </a:r>
            <a:r>
              <a:rPr lang="en-US" altLang="ko-KR"/>
              <a:t>x1 </a:t>
            </a:r>
            <a:r>
              <a:rPr lang="ko-KR" altLang="en-US"/>
              <a:t>≠ </a:t>
            </a:r>
            <a:r>
              <a:rPr lang="en-US" altLang="ko-KR"/>
              <a:t>x2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만족하는</a:t>
            </a:r>
            <a:r>
              <a:rPr lang="en-US" altLang="ko-KR"/>
              <a:t> </a:t>
            </a:r>
            <a:r>
              <a:rPr lang="ko-KR" altLang="en-US"/>
              <a:t>다른</a:t>
            </a:r>
            <a:r>
              <a:rPr lang="en-US" altLang="ko-KR"/>
              <a:t> </a:t>
            </a:r>
            <a:r>
              <a:rPr lang="ko-KR" altLang="en-US"/>
              <a:t>임의의</a:t>
            </a:r>
            <a:r>
              <a:rPr lang="en-US" altLang="ko-KR"/>
              <a:t> </a:t>
            </a:r>
            <a:r>
              <a:rPr lang="ko-KR" altLang="en-US"/>
              <a:t>입력값</a:t>
            </a:r>
            <a:r>
              <a:rPr lang="en-US" altLang="ko-KR"/>
              <a:t> x2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찾는</a:t>
            </a:r>
            <a:r>
              <a:rPr lang="en-US" altLang="ko-KR"/>
              <a:t> </a:t>
            </a:r>
            <a:r>
              <a:rPr lang="ko-KR" altLang="en-US"/>
              <a:t>것이</a:t>
            </a:r>
            <a:r>
              <a:rPr lang="en-US" altLang="ko-KR"/>
              <a:t> </a:t>
            </a:r>
            <a:r>
              <a:rPr lang="ko-KR" altLang="en-US"/>
              <a:t>불가능함</a:t>
            </a: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9153632" y="1821487"/>
            <a:ext cx="1706976" cy="3818126"/>
            <a:chOff x="3524250" y="1307780"/>
            <a:chExt cx="1706976" cy="3818126"/>
          </a:xfrm>
        </p:grpSpPr>
        <p:sp>
          <p:nvSpPr>
            <p:cNvPr id="5" name=""/>
            <p:cNvSpPr/>
            <p:nvPr/>
          </p:nvSpPr>
          <p:spPr>
            <a:xfrm rot="10800000">
              <a:off x="3524250" y="2857498"/>
              <a:ext cx="1411940" cy="829235"/>
            </a:xfrm>
            <a:prstGeom prst="trapezoid">
              <a:avLst>
                <a:gd name="adj" fmla="val 25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" name=""/>
            <p:cNvCxnSpPr>
              <a:stCxn id="5" idx="0"/>
            </p:cNvCxnSpPr>
            <p:nvPr/>
          </p:nvCxnSpPr>
          <p:spPr>
            <a:xfrm rot="16200000" flipH="1" flipV="1">
              <a:off x="3692340" y="4224615"/>
              <a:ext cx="1075765" cy="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"/>
            <p:cNvSpPr txBox="1"/>
            <p:nvPr/>
          </p:nvSpPr>
          <p:spPr>
            <a:xfrm>
              <a:off x="4060399" y="3089012"/>
              <a:ext cx="339651" cy="3662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h</a:t>
              </a:r>
              <a:endParaRPr lang="en-US" altLang="ko-KR"/>
            </a:p>
          </p:txBody>
        </p:sp>
        <p:sp>
          <p:nvSpPr>
            <p:cNvPr id="8" name=""/>
            <p:cNvSpPr txBox="1"/>
            <p:nvPr/>
          </p:nvSpPr>
          <p:spPr>
            <a:xfrm>
              <a:off x="3527671" y="1307780"/>
              <a:ext cx="430919" cy="366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x1</a:t>
              </a:r>
              <a:endParaRPr lang="en-US" altLang="ko-KR"/>
            </a:p>
          </p:txBody>
        </p:sp>
        <p:sp>
          <p:nvSpPr>
            <p:cNvPr id="9" name=""/>
            <p:cNvSpPr txBox="1"/>
            <p:nvPr/>
          </p:nvSpPr>
          <p:spPr>
            <a:xfrm>
              <a:off x="3549551" y="4762499"/>
              <a:ext cx="1386639" cy="363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h(x1) = h(x2)</a:t>
              </a:r>
              <a:endParaRPr lang="en-US" altLang="ko-KR"/>
            </a:p>
          </p:txBody>
        </p:sp>
        <p:sp>
          <p:nvSpPr>
            <p:cNvPr id="10" name=""/>
            <p:cNvSpPr txBox="1"/>
            <p:nvPr/>
          </p:nvSpPr>
          <p:spPr>
            <a:xfrm>
              <a:off x="4471199" y="1307780"/>
              <a:ext cx="760027" cy="366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x2 = ?</a:t>
              </a:r>
              <a:endParaRPr lang="en-US" altLang="ko-KR"/>
            </a:p>
          </p:txBody>
        </p:sp>
        <p:grpSp>
          <p:nvGrpSpPr>
            <p:cNvPr id="11" name=""/>
            <p:cNvGrpSpPr/>
            <p:nvPr/>
          </p:nvGrpSpPr>
          <p:grpSpPr>
            <a:xfrm rot="0">
              <a:off x="3684886" y="1671747"/>
              <a:ext cx="1166327" cy="1185750"/>
              <a:chOff x="3684886" y="1671747"/>
              <a:chExt cx="1166327" cy="1185750"/>
            </a:xfrm>
          </p:grpSpPr>
          <p:cxnSp>
            <p:nvCxnSpPr>
              <p:cNvPr id="12" name=""/>
              <p:cNvCxnSpPr>
                <a:endCxn id="5" idx="2"/>
              </p:cNvCxnSpPr>
              <p:nvPr/>
            </p:nvCxnSpPr>
            <p:spPr>
              <a:xfrm rot="16200000" flipH="1">
                <a:off x="4056529" y="2683807"/>
                <a:ext cx="347380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>
                <a:endCxn id="20" idx="0"/>
              </p:cNvCxnSpPr>
              <p:nvPr/>
            </p:nvCxnSpPr>
            <p:spPr>
              <a:xfrm rot="16200000" flipH="1">
                <a:off x="3996792" y="2238880"/>
                <a:ext cx="302159" cy="168115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"/>
              <p:cNvCxnSpPr/>
              <p:nvPr/>
            </p:nvCxnSpPr>
            <p:spPr>
              <a:xfrm rot="16200000" flipH="1" flipV="1">
                <a:off x="3466410" y="1890222"/>
                <a:ext cx="436955" cy="5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"/>
              <p:cNvCxnSpPr>
                <a:endCxn id="19" idx="1"/>
              </p:cNvCxnSpPr>
              <p:nvPr/>
            </p:nvCxnSpPr>
            <p:spPr>
              <a:xfrm>
                <a:off x="3684886" y="2099178"/>
                <a:ext cx="383532" cy="142036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"/>
              <p:cNvCxnSpPr/>
              <p:nvPr/>
            </p:nvCxnSpPr>
            <p:spPr>
              <a:xfrm flipV="1">
                <a:off x="4400050" y="2099178"/>
                <a:ext cx="451163" cy="14536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"/>
              <p:cNvCxnSpPr/>
              <p:nvPr/>
            </p:nvCxnSpPr>
            <p:spPr>
              <a:xfrm rot="16200000" flipH="1" flipV="1">
                <a:off x="4632732" y="1890222"/>
                <a:ext cx="436955" cy="5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"/>
              <p:cNvSpPr/>
              <p:nvPr/>
            </p:nvSpPr>
            <p:spPr>
              <a:xfrm>
                <a:off x="4368614" y="2235893"/>
                <a:ext cx="31435" cy="363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4063814" y="2235893"/>
                <a:ext cx="31435" cy="363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4216214" y="2474018"/>
                <a:ext cx="31435" cy="363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421</ep:Words>
  <ep:PresentationFormat>와이드스크린</ep:PresentationFormat>
  <ep:Paragraphs>59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ep:HeadingPairs>
  <ep:TitlesOfParts>
    <vt:vector size="15" baseType="lpstr">
      <vt:lpstr>CryptoCraft 테마</vt:lpstr>
      <vt:lpstr>제목 테마</vt:lpstr>
      <vt:lpstr>해시 함수</vt:lpstr>
      <vt:lpstr>슬라이드 2</vt:lpstr>
      <vt:lpstr>해시 함수의 개념</vt:lpstr>
      <vt:lpstr>해시 함수의 활용범위</vt:lpstr>
      <vt:lpstr>해시 함수의 활용범위 - 전자서명</vt:lpstr>
      <vt:lpstr>해시 함수의 활용범위 - 데이터 위·변조 검사</vt:lpstr>
      <vt:lpstr>해시 함수의 안전성 요구사항</vt:lpstr>
      <vt:lpstr>해시 함수의 안전성 요구사항 - 1.  역상 저항성</vt:lpstr>
      <vt:lpstr>해시 함수의 안전성 요구사항 - 2. 제 2의 역상 저항성</vt:lpstr>
      <vt:lpstr>해시 함수의 안전성 요구사항 - 3. 충돌 방지</vt:lpstr>
      <vt:lpstr>해시 함수의 안전성 요구사항 - 3. 충돌 방지</vt:lpstr>
      <vt:lpstr>해시 함수 알고리즘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2022-01-08T18:17:41.364</dcterms:modified>
  <cp:revision>277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