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9" r:id="rId2"/>
    <p:sldId id="367" r:id="rId3"/>
    <p:sldId id="354" r:id="rId4"/>
    <p:sldId id="345" r:id="rId5"/>
    <p:sldId id="346" r:id="rId6"/>
    <p:sldId id="274" r:id="rId7"/>
    <p:sldId id="356" r:id="rId8"/>
    <p:sldId id="357" r:id="rId9"/>
    <p:sldId id="359" r:id="rId10"/>
    <p:sldId id="360" r:id="rId11"/>
    <p:sldId id="361" r:id="rId12"/>
    <p:sldId id="362" r:id="rId13"/>
    <p:sldId id="363" r:id="rId14"/>
    <p:sldId id="364" r:id="rId15"/>
    <p:sldId id="347" r:id="rId16"/>
    <p:sldId id="348" r:id="rId17"/>
    <p:sldId id="365" r:id="rId18"/>
    <p:sldId id="366" r:id="rId19"/>
    <p:sldId id="340" r:id="rId20"/>
    <p:sldId id="351" r:id="rId21"/>
    <p:sldId id="368" r:id="rId22"/>
    <p:sldId id="370" r:id="rId23"/>
    <p:sldId id="371" r:id="rId24"/>
    <p:sldId id="374" r:id="rId25"/>
    <p:sldId id="375" r:id="rId26"/>
    <p:sldId id="373" r:id="rId27"/>
    <p:sldId id="380" r:id="rId28"/>
    <p:sldId id="377" r:id="rId29"/>
    <p:sldId id="381" r:id="rId30"/>
    <p:sldId id="379" r:id="rId31"/>
    <p:sldId id="369" r:id="rId32"/>
    <p:sldId id="382" r:id="rId33"/>
    <p:sldId id="383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99388-6CA2-7249-A335-6BC3D1DFE52F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546E1-71EB-5D4C-8393-7F7DAFD5A3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997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546E1-71EB-5D4C-8393-7F7DAFD5A30F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144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546E1-71EB-5D4C-8393-7F7DAFD5A30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773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546E1-71EB-5D4C-8393-7F7DAFD5A30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65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546E1-71EB-5D4C-8393-7F7DAFD5A30F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523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546E1-71EB-5D4C-8393-7F7DAFD5A30F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28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78641-B7A7-514B-BA68-F1EA347D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A0B4AB-B3BB-6345-B119-0CCC0C9ED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19E17-A106-2743-97F1-FA7D5567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124-2051-3945-A91B-0BF34C8E9D20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D1C9D-1ADA-3142-8385-EA88E3C8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585F3-5ACE-044E-A2ED-35700D62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572-B598-1D41-869C-74B7BFD020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356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E51D8-C63A-ED47-B158-804A247F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53307-6EA6-2A46-997E-5C3F39628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BBAC2-3FE1-DC4F-838E-E969DFF4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124-2051-3945-A91B-0BF34C8E9D20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F58CD-34DE-7E41-9218-B38FEAEE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9634F-EC77-AA43-843D-0568C681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572-B598-1D41-869C-74B7BFD020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B13DC6-5DDA-6241-8538-4613A40B6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329E0F-3A18-1F41-B472-F8DB100A9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CD745-D1AE-2542-95D3-8F0F32A6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124-2051-3945-A91B-0BF34C8E9D20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90740-0E54-DE4B-8CAC-16C06B76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81DF6-FB0B-D54C-9E27-964E1358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572-B598-1D41-869C-74B7BFD020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967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0354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5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89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CC37F-268F-5146-B001-961A2512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30171-1427-C343-841F-5ABC70BD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4EB02-E001-1A4B-B083-81E08752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124-2051-3945-A91B-0BF34C8E9D20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79E02-6E8B-0944-B655-90159630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C06A2-C017-7249-B144-70908DBA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572-B598-1D41-869C-74B7BFD020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349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3E3D-611C-FD46-8F8A-D4E44C66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E4811-EF4C-BB4A-A0A7-E14E2FD9B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BB5C1-D351-C846-9002-767B5844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124-2051-3945-A91B-0BF34C8E9D20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10D8-E2B6-C147-AAAD-71C18273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7AEA0-81A6-8841-AC79-D7C1D32A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572-B598-1D41-869C-74B7BFD020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644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B937C-523D-DC4D-84CA-DA9682D1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B80D4-B37D-BB4C-8EFD-4F41B4796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FDE63-07EE-EC4A-9850-5E3765315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7C1E4A-91A3-8B42-AB6F-BCAF5279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124-2051-3945-A91B-0BF34C8E9D20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BC1DE-4035-8E47-9730-8C6A76A3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A4081-EF17-0844-B768-1BDEB63F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572-B598-1D41-869C-74B7BFD020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967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380F4-C62C-004C-91D6-1F3274A1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C3CF4-2B68-354B-835E-04C6B67B5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8BAE94-F04D-CB4A-B6A2-80E1D9E8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9812F1-557C-6247-97EA-201ECAF74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09056-109F-8C47-B551-7D30DEA68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1C2D29-249C-7F4B-BB8D-07CFB84B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124-2051-3945-A91B-0BF34C8E9D20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9C7A2E-2D5E-C541-9B00-893B2E91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9EDCBA-D308-A040-9212-D5903451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572-B598-1D41-869C-74B7BFD020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246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EB9CC-C1F3-FE49-B015-2853D205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6EF443-AC4D-3141-B4A5-0BCCD892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124-2051-3945-A91B-0BF34C8E9D20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39651B-E6E1-A64D-9D7B-7422E2F3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90B46B-6DBF-A643-B515-CE3EC58A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572-B598-1D41-869C-74B7BFD020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46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929CC8-4CDC-814C-9D20-3BECA56A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124-2051-3945-A91B-0BF34C8E9D20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FF03E5-F1FA-6D4C-B023-B2476470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3774C8-BE4C-4043-B1F9-A48C518B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572-B598-1D41-869C-74B7BFD020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4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16105-C389-4442-98D9-C165645E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A4668-7F18-7C41-AB66-563EA514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F45659-07ED-DD4B-BA3F-D0C15B2A2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0B84B-09F0-494E-9200-876B1F5B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124-2051-3945-A91B-0BF34C8E9D20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510A3-AA70-DA4B-BF37-5AE04BCC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F8B28-567B-004D-9EA3-9B6C6008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572-B598-1D41-869C-74B7BFD020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231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06C40-4207-2D4A-9F4E-0D22172C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350C38-F2C3-3446-A820-5333B05C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248266-4E11-0C49-97CC-ECA9240F7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4B8E5-2DAB-2746-B282-44561CB1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124-2051-3945-A91B-0BF34C8E9D20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E3A2A-0F69-FF46-B4AE-41A3AB09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FB8504-3773-0442-A415-600FF632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572-B598-1D41-869C-74B7BFD020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73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648B54-EA2C-0946-8742-EAF99BE3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4D39E-2E06-6243-A6C0-79ACB5BB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8C237-8487-F04D-ABC1-C5FB10EC1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A1124-2051-3945-A91B-0BF34C8E9D20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9A195-D0EC-8A41-8721-8726DE10D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35D85-07E4-954B-A67C-AFA45726E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572-B598-1D41-869C-74B7BFD020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583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2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18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187.png"/><Relationship Id="rId4" Type="http://schemas.openxmlformats.org/officeDocument/2006/relationships/image" Target="../media/image57.png"/><Relationship Id="rId9" Type="http://schemas.openxmlformats.org/officeDocument/2006/relationships/image" Target="../media/image186.png"/><Relationship Id="rId1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0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80558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2E75B6"/>
                </a:solidFill>
              </a:rPr>
              <a:t> Grover on </a:t>
            </a:r>
            <a:r>
              <a:rPr lang="en-US" altLang="ko-KR" sz="4800" b="1" dirty="0" err="1">
                <a:solidFill>
                  <a:srgbClr val="2E75B6"/>
                </a:solidFill>
              </a:rPr>
              <a:t>ClassicMcEliece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513035"/>
            <a:ext cx="12192001" cy="1655762"/>
          </a:xfrm>
        </p:spPr>
        <p:txBody>
          <a:bodyPr/>
          <a:lstStyle/>
          <a:p>
            <a:r>
              <a:rPr lang="ko-KR" altLang="en-US" dirty="0"/>
              <a:t>장경배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8A3886-A670-C541-9F1A-36093E3FEADE}"/>
              </a:ext>
            </a:extLst>
          </p:cNvPr>
          <p:cNvSpPr/>
          <p:nvPr/>
        </p:nvSpPr>
        <p:spPr>
          <a:xfrm>
            <a:off x="4562631" y="4799465"/>
            <a:ext cx="3066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https://youtu.be/q7Vs4nJ3q2Y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3348454" y="2138091"/>
            <a:ext cx="5794459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D205C16-834F-A94F-A5C3-CA7124E90F74}"/>
              </a:ext>
            </a:extLst>
          </p:cNvPr>
          <p:cNvCxnSpPr/>
          <p:nvPr/>
        </p:nvCxnSpPr>
        <p:spPr>
          <a:xfrm>
            <a:off x="104688" y="3239454"/>
            <a:ext cx="1187976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C1B8D1-4BE0-F942-9EFB-9C27B73A6558}"/>
              </a:ext>
            </a:extLst>
          </p:cNvPr>
          <p:cNvSpPr txBox="1"/>
          <p:nvPr/>
        </p:nvSpPr>
        <p:spPr>
          <a:xfrm>
            <a:off x="902589" y="506609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0 0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6B3206-9905-474D-92C2-C9018569F894}"/>
              </a:ext>
            </a:extLst>
          </p:cNvPr>
          <p:cNvSpPr txBox="1"/>
          <p:nvPr/>
        </p:nvSpPr>
        <p:spPr>
          <a:xfrm>
            <a:off x="2403244" y="499175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95DA0E7-1DBB-FD48-8BA7-F093791F85FB}"/>
              </a:ext>
            </a:extLst>
          </p:cNvPr>
          <p:cNvCxnSpPr/>
          <p:nvPr/>
        </p:nvCxnSpPr>
        <p:spPr>
          <a:xfrm>
            <a:off x="1017508" y="506609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8279D2FF-B2EA-7943-B49A-34BBD294515A}"/>
              </a:ext>
            </a:extLst>
          </p:cNvPr>
          <p:cNvSpPr/>
          <p:nvPr/>
        </p:nvSpPr>
        <p:spPr>
          <a:xfrm>
            <a:off x="1364862" y="262347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왼쪽 대괄호[L] 24">
            <a:extLst>
              <a:ext uri="{FF2B5EF4-FFF2-40B4-BE49-F238E27FC236}">
                <a16:creationId xmlns:a16="http://schemas.microsoft.com/office/drawing/2014/main" id="{5F3C43E4-EC9F-814B-82E9-D4ACEE662520}"/>
              </a:ext>
            </a:extLst>
          </p:cNvPr>
          <p:cNvSpPr/>
          <p:nvPr/>
        </p:nvSpPr>
        <p:spPr>
          <a:xfrm>
            <a:off x="681497" y="1244996"/>
            <a:ext cx="191356" cy="814329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삼각형 9">
            <a:extLst>
              <a:ext uri="{FF2B5EF4-FFF2-40B4-BE49-F238E27FC236}">
                <a16:creationId xmlns:a16="http://schemas.microsoft.com/office/drawing/2014/main" id="{9E874784-98E5-0342-BBCB-B21701C204B9}"/>
              </a:ext>
            </a:extLst>
          </p:cNvPr>
          <p:cNvSpPr/>
          <p:nvPr/>
        </p:nvSpPr>
        <p:spPr>
          <a:xfrm rot="5400000">
            <a:off x="795849" y="2003569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왼쪽 대괄호[L] 25">
            <a:extLst>
              <a:ext uri="{FF2B5EF4-FFF2-40B4-BE49-F238E27FC236}">
                <a16:creationId xmlns:a16="http://schemas.microsoft.com/office/drawing/2014/main" id="{BA86C769-1422-FA45-AE02-C1852887296D}"/>
              </a:ext>
            </a:extLst>
          </p:cNvPr>
          <p:cNvSpPr/>
          <p:nvPr/>
        </p:nvSpPr>
        <p:spPr>
          <a:xfrm>
            <a:off x="681183" y="1241980"/>
            <a:ext cx="191356" cy="113167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D79D5DDA-DC44-3B49-B5AE-741CDACA811C}"/>
              </a:ext>
            </a:extLst>
          </p:cNvPr>
          <p:cNvSpPr/>
          <p:nvPr/>
        </p:nvSpPr>
        <p:spPr>
          <a:xfrm rot="5400000">
            <a:off x="803370" y="2300520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FB9951-1177-0648-8FE9-81DA95D090F0}"/>
              </a:ext>
            </a:extLst>
          </p:cNvPr>
          <p:cNvSpPr txBox="1"/>
          <p:nvPr/>
        </p:nvSpPr>
        <p:spPr>
          <a:xfrm>
            <a:off x="4799289" y="499175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1 1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9E922-8BA9-2C4E-BF64-BED995FAE930}"/>
              </a:ext>
            </a:extLst>
          </p:cNvPr>
          <p:cNvSpPr txBox="1"/>
          <p:nvPr/>
        </p:nvSpPr>
        <p:spPr>
          <a:xfrm>
            <a:off x="6299944" y="491741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0 1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538FC9C-D3B9-B449-A059-62E8553EAAF8}"/>
              </a:ext>
            </a:extLst>
          </p:cNvPr>
          <p:cNvCxnSpPr/>
          <p:nvPr/>
        </p:nvCxnSpPr>
        <p:spPr>
          <a:xfrm>
            <a:off x="4914208" y="499175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아래쪽 화살표[D] 33">
            <a:extLst>
              <a:ext uri="{FF2B5EF4-FFF2-40B4-BE49-F238E27FC236}">
                <a16:creationId xmlns:a16="http://schemas.microsoft.com/office/drawing/2014/main" id="{FE43243F-DD3A-EE49-9FE0-678179D910F0}"/>
              </a:ext>
            </a:extLst>
          </p:cNvPr>
          <p:cNvSpPr/>
          <p:nvPr/>
        </p:nvSpPr>
        <p:spPr>
          <a:xfrm>
            <a:off x="5431065" y="269781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왼쪽 대괄호[L] 35">
            <a:extLst>
              <a:ext uri="{FF2B5EF4-FFF2-40B4-BE49-F238E27FC236}">
                <a16:creationId xmlns:a16="http://schemas.microsoft.com/office/drawing/2014/main" id="{B78BAC3D-B153-C841-8237-3DE8F3E75347}"/>
              </a:ext>
            </a:extLst>
          </p:cNvPr>
          <p:cNvSpPr/>
          <p:nvPr/>
        </p:nvSpPr>
        <p:spPr>
          <a:xfrm>
            <a:off x="4634804" y="1514290"/>
            <a:ext cx="191356" cy="814329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F38644E3-01DB-164E-9573-16C2D4C5A6FA}"/>
              </a:ext>
            </a:extLst>
          </p:cNvPr>
          <p:cNvSpPr/>
          <p:nvPr/>
        </p:nvSpPr>
        <p:spPr>
          <a:xfrm rot="5400000">
            <a:off x="4749156" y="2272863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E36AAE-EC04-B04A-B66C-42575D3A18DF}"/>
              </a:ext>
            </a:extLst>
          </p:cNvPr>
          <p:cNvSpPr txBox="1"/>
          <p:nvPr/>
        </p:nvSpPr>
        <p:spPr>
          <a:xfrm>
            <a:off x="8701764" y="49253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2885FF-9C65-9B4A-89F5-C913B1E44148}"/>
              </a:ext>
            </a:extLst>
          </p:cNvPr>
          <p:cNvSpPr txBox="1"/>
          <p:nvPr/>
        </p:nvSpPr>
        <p:spPr>
          <a:xfrm>
            <a:off x="10202419" y="485104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AA25639-C8FA-E547-9ABB-C5715483BBD6}"/>
              </a:ext>
            </a:extLst>
          </p:cNvPr>
          <p:cNvCxnSpPr/>
          <p:nvPr/>
        </p:nvCxnSpPr>
        <p:spPr>
          <a:xfrm>
            <a:off x="8828887" y="502633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아래쪽 화살표[D] 40">
            <a:extLst>
              <a:ext uri="{FF2B5EF4-FFF2-40B4-BE49-F238E27FC236}">
                <a16:creationId xmlns:a16="http://schemas.microsoft.com/office/drawing/2014/main" id="{66A91A74-EBF5-B742-99AE-08BE58129016}"/>
              </a:ext>
            </a:extLst>
          </p:cNvPr>
          <p:cNvSpPr/>
          <p:nvPr/>
        </p:nvSpPr>
        <p:spPr>
          <a:xfrm>
            <a:off x="9497841" y="277215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왼쪽 대괄호[L] 41">
            <a:extLst>
              <a:ext uri="{FF2B5EF4-FFF2-40B4-BE49-F238E27FC236}">
                <a16:creationId xmlns:a16="http://schemas.microsoft.com/office/drawing/2014/main" id="{B2BAB3F7-F147-5146-8B93-829E0A5BCCCC}"/>
              </a:ext>
            </a:extLst>
          </p:cNvPr>
          <p:cNvSpPr/>
          <p:nvPr/>
        </p:nvSpPr>
        <p:spPr>
          <a:xfrm>
            <a:off x="8547578" y="1755602"/>
            <a:ext cx="191356" cy="303724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D707F9-8DBF-8749-8127-9C6AF8B27A17}"/>
              </a:ext>
            </a:extLst>
          </p:cNvPr>
          <p:cNvSpPr txBox="1"/>
          <p:nvPr/>
        </p:nvSpPr>
        <p:spPr>
          <a:xfrm>
            <a:off x="769109" y="3888676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0 1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BC7685-8F4A-1A47-ABBC-FBE9684208C0}"/>
              </a:ext>
            </a:extLst>
          </p:cNvPr>
          <p:cNvSpPr txBox="1"/>
          <p:nvPr/>
        </p:nvSpPr>
        <p:spPr>
          <a:xfrm>
            <a:off x="2269764" y="3881242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1 0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01550458-E6FD-1641-B7E3-5CD123C226F8}"/>
              </a:ext>
            </a:extLst>
          </p:cNvPr>
          <p:cNvCxnSpPr/>
          <p:nvPr/>
        </p:nvCxnSpPr>
        <p:spPr>
          <a:xfrm>
            <a:off x="896232" y="3898771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아래쪽 화살표[D] 45">
            <a:extLst>
              <a:ext uri="{FF2B5EF4-FFF2-40B4-BE49-F238E27FC236}">
                <a16:creationId xmlns:a16="http://schemas.microsoft.com/office/drawing/2014/main" id="{EF24CC85-1C41-0544-9121-46FA63A8FB43}"/>
              </a:ext>
            </a:extLst>
          </p:cNvPr>
          <p:cNvSpPr/>
          <p:nvPr/>
        </p:nvSpPr>
        <p:spPr>
          <a:xfrm>
            <a:off x="1565186" y="3673353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왼쪽 대괄호[L] 46">
            <a:extLst>
              <a:ext uri="{FF2B5EF4-FFF2-40B4-BE49-F238E27FC236}">
                <a16:creationId xmlns:a16="http://schemas.microsoft.com/office/drawing/2014/main" id="{67F5E290-84A3-BB49-9553-EDDC9937038E}"/>
              </a:ext>
            </a:extLst>
          </p:cNvPr>
          <p:cNvSpPr/>
          <p:nvPr/>
        </p:nvSpPr>
        <p:spPr>
          <a:xfrm>
            <a:off x="614923" y="5151739"/>
            <a:ext cx="191356" cy="56078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왼쪽 대괄호[L] 47">
            <a:extLst>
              <a:ext uri="{FF2B5EF4-FFF2-40B4-BE49-F238E27FC236}">
                <a16:creationId xmlns:a16="http://schemas.microsoft.com/office/drawing/2014/main" id="{C0DBC83D-AEC2-434F-BF9D-91ABE7D7F67C}"/>
              </a:ext>
            </a:extLst>
          </p:cNvPr>
          <p:cNvSpPr/>
          <p:nvPr/>
        </p:nvSpPr>
        <p:spPr>
          <a:xfrm>
            <a:off x="4636391" y="1506305"/>
            <a:ext cx="191356" cy="1115044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삼각형 48">
            <a:extLst>
              <a:ext uri="{FF2B5EF4-FFF2-40B4-BE49-F238E27FC236}">
                <a16:creationId xmlns:a16="http://schemas.microsoft.com/office/drawing/2014/main" id="{491511B2-AEDF-B84E-825B-1AC525826E0E}"/>
              </a:ext>
            </a:extLst>
          </p:cNvPr>
          <p:cNvSpPr/>
          <p:nvPr/>
        </p:nvSpPr>
        <p:spPr>
          <a:xfrm rot="5400000">
            <a:off x="4752874" y="2566511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왼쪽 대괄호[L] 49">
            <a:extLst>
              <a:ext uri="{FF2B5EF4-FFF2-40B4-BE49-F238E27FC236}">
                <a16:creationId xmlns:a16="http://schemas.microsoft.com/office/drawing/2014/main" id="{79CE941B-225A-D84A-BED9-BA4EBA9AEB5A}"/>
              </a:ext>
            </a:extLst>
          </p:cNvPr>
          <p:cNvSpPr/>
          <p:nvPr/>
        </p:nvSpPr>
        <p:spPr>
          <a:xfrm>
            <a:off x="614922" y="5155137"/>
            <a:ext cx="187815" cy="848343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삼각형 50">
            <a:extLst>
              <a:ext uri="{FF2B5EF4-FFF2-40B4-BE49-F238E27FC236}">
                <a16:creationId xmlns:a16="http://schemas.microsoft.com/office/drawing/2014/main" id="{F99D2F12-BCBA-AE4A-A783-A2ED003C8B5A}"/>
              </a:ext>
            </a:extLst>
          </p:cNvPr>
          <p:cNvSpPr/>
          <p:nvPr/>
        </p:nvSpPr>
        <p:spPr>
          <a:xfrm rot="5400000">
            <a:off x="729403" y="5656459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삼각형 51">
            <a:extLst>
              <a:ext uri="{FF2B5EF4-FFF2-40B4-BE49-F238E27FC236}">
                <a16:creationId xmlns:a16="http://schemas.microsoft.com/office/drawing/2014/main" id="{1FD7719C-973F-6041-B0AA-A2DF0ACCE660}"/>
              </a:ext>
            </a:extLst>
          </p:cNvPr>
          <p:cNvSpPr/>
          <p:nvPr/>
        </p:nvSpPr>
        <p:spPr>
          <a:xfrm rot="5400000">
            <a:off x="723862" y="5950174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3DB73C-6C9B-4840-8F26-15A72D0705FF}"/>
              </a:ext>
            </a:extLst>
          </p:cNvPr>
          <p:cNvSpPr txBox="1"/>
          <p:nvPr/>
        </p:nvSpPr>
        <p:spPr>
          <a:xfrm>
            <a:off x="4831661" y="3882012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F8B905-57D9-2146-B6ED-AD60274548F9}"/>
              </a:ext>
            </a:extLst>
          </p:cNvPr>
          <p:cNvSpPr txBox="1"/>
          <p:nvPr/>
        </p:nvSpPr>
        <p:spPr>
          <a:xfrm>
            <a:off x="6332316" y="387457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C906545F-5D24-034B-A3DB-7A0776859843}"/>
              </a:ext>
            </a:extLst>
          </p:cNvPr>
          <p:cNvCxnSpPr/>
          <p:nvPr/>
        </p:nvCxnSpPr>
        <p:spPr>
          <a:xfrm>
            <a:off x="4958784" y="3892107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아래쪽 화살표[D] 63">
            <a:extLst>
              <a:ext uri="{FF2B5EF4-FFF2-40B4-BE49-F238E27FC236}">
                <a16:creationId xmlns:a16="http://schemas.microsoft.com/office/drawing/2014/main" id="{3D0F7303-E9B9-5B4D-80A6-66D8310072A5}"/>
              </a:ext>
            </a:extLst>
          </p:cNvPr>
          <p:cNvSpPr/>
          <p:nvPr/>
        </p:nvSpPr>
        <p:spPr>
          <a:xfrm>
            <a:off x="5800653" y="3642714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왼쪽 대괄호[L] 64">
            <a:extLst>
              <a:ext uri="{FF2B5EF4-FFF2-40B4-BE49-F238E27FC236}">
                <a16:creationId xmlns:a16="http://schemas.microsoft.com/office/drawing/2014/main" id="{FE14DF99-E712-DE43-9E4D-3F15CB3AFB85}"/>
              </a:ext>
            </a:extLst>
          </p:cNvPr>
          <p:cNvSpPr/>
          <p:nvPr/>
        </p:nvSpPr>
        <p:spPr>
          <a:xfrm>
            <a:off x="4660849" y="5436035"/>
            <a:ext cx="170812" cy="26982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왼쪽 대괄호[L] 65">
            <a:extLst>
              <a:ext uri="{FF2B5EF4-FFF2-40B4-BE49-F238E27FC236}">
                <a16:creationId xmlns:a16="http://schemas.microsoft.com/office/drawing/2014/main" id="{8E636E7F-3D8F-D040-ABBB-9C461962F26F}"/>
              </a:ext>
            </a:extLst>
          </p:cNvPr>
          <p:cNvSpPr/>
          <p:nvPr/>
        </p:nvSpPr>
        <p:spPr>
          <a:xfrm>
            <a:off x="4660848" y="5436035"/>
            <a:ext cx="170813" cy="56078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삼각형 66">
            <a:extLst>
              <a:ext uri="{FF2B5EF4-FFF2-40B4-BE49-F238E27FC236}">
                <a16:creationId xmlns:a16="http://schemas.microsoft.com/office/drawing/2014/main" id="{A6900F0C-C59C-0D46-8864-D5D2D5AEB3A5}"/>
              </a:ext>
            </a:extLst>
          </p:cNvPr>
          <p:cNvSpPr/>
          <p:nvPr/>
        </p:nvSpPr>
        <p:spPr>
          <a:xfrm rot="5400000">
            <a:off x="4775329" y="5649795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삼각형 67">
            <a:extLst>
              <a:ext uri="{FF2B5EF4-FFF2-40B4-BE49-F238E27FC236}">
                <a16:creationId xmlns:a16="http://schemas.microsoft.com/office/drawing/2014/main" id="{545477F8-F210-7941-B4FA-4EE02773C3E0}"/>
              </a:ext>
            </a:extLst>
          </p:cNvPr>
          <p:cNvSpPr/>
          <p:nvPr/>
        </p:nvSpPr>
        <p:spPr>
          <a:xfrm rot="5400000">
            <a:off x="4769788" y="5943510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88FCDF-34AA-8C4E-81B4-8F00EB08C2BE}"/>
              </a:ext>
            </a:extLst>
          </p:cNvPr>
          <p:cNvSpPr txBox="1"/>
          <p:nvPr/>
        </p:nvSpPr>
        <p:spPr>
          <a:xfrm>
            <a:off x="8652131" y="3882012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7AD986-9433-1B49-A7B0-F5A43992ED16}"/>
              </a:ext>
            </a:extLst>
          </p:cNvPr>
          <p:cNvSpPr txBox="1"/>
          <p:nvPr/>
        </p:nvSpPr>
        <p:spPr>
          <a:xfrm>
            <a:off x="10152786" y="387457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F72863AC-671D-3E4C-8742-1DB531F5EB08}"/>
              </a:ext>
            </a:extLst>
          </p:cNvPr>
          <p:cNvCxnSpPr/>
          <p:nvPr/>
        </p:nvCxnSpPr>
        <p:spPr>
          <a:xfrm>
            <a:off x="8779254" y="3892107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아래쪽 화살표[D] 79">
            <a:extLst>
              <a:ext uri="{FF2B5EF4-FFF2-40B4-BE49-F238E27FC236}">
                <a16:creationId xmlns:a16="http://schemas.microsoft.com/office/drawing/2014/main" id="{AB36BE36-CFFF-1F49-A8D4-90FC7B03CE7E}"/>
              </a:ext>
            </a:extLst>
          </p:cNvPr>
          <p:cNvSpPr/>
          <p:nvPr/>
        </p:nvSpPr>
        <p:spPr>
          <a:xfrm>
            <a:off x="9621123" y="3642714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왼쪽 대괄호[L] 80">
            <a:extLst>
              <a:ext uri="{FF2B5EF4-FFF2-40B4-BE49-F238E27FC236}">
                <a16:creationId xmlns:a16="http://schemas.microsoft.com/office/drawing/2014/main" id="{A523FC33-FD40-624F-8012-588A424EA5E4}"/>
              </a:ext>
            </a:extLst>
          </p:cNvPr>
          <p:cNvSpPr/>
          <p:nvPr/>
        </p:nvSpPr>
        <p:spPr>
          <a:xfrm>
            <a:off x="8481319" y="5436035"/>
            <a:ext cx="170812" cy="26982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왼쪽 대괄호[L] 81">
            <a:extLst>
              <a:ext uri="{FF2B5EF4-FFF2-40B4-BE49-F238E27FC236}">
                <a16:creationId xmlns:a16="http://schemas.microsoft.com/office/drawing/2014/main" id="{8162127A-8324-8C41-9C2C-662CF0F55938}"/>
              </a:ext>
            </a:extLst>
          </p:cNvPr>
          <p:cNvSpPr/>
          <p:nvPr/>
        </p:nvSpPr>
        <p:spPr>
          <a:xfrm>
            <a:off x="8481318" y="5436035"/>
            <a:ext cx="170813" cy="56078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삼각형 82">
            <a:extLst>
              <a:ext uri="{FF2B5EF4-FFF2-40B4-BE49-F238E27FC236}">
                <a16:creationId xmlns:a16="http://schemas.microsoft.com/office/drawing/2014/main" id="{EB761250-8A8F-3C40-8D97-F02FDE3B1EBC}"/>
              </a:ext>
            </a:extLst>
          </p:cNvPr>
          <p:cNvSpPr/>
          <p:nvPr/>
        </p:nvSpPr>
        <p:spPr>
          <a:xfrm rot="5400000">
            <a:off x="8595799" y="5649795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삼각형 83">
            <a:extLst>
              <a:ext uri="{FF2B5EF4-FFF2-40B4-BE49-F238E27FC236}">
                <a16:creationId xmlns:a16="http://schemas.microsoft.com/office/drawing/2014/main" id="{D19726B6-9B77-1645-840D-8BA817C70E90}"/>
              </a:ext>
            </a:extLst>
          </p:cNvPr>
          <p:cNvSpPr/>
          <p:nvPr/>
        </p:nvSpPr>
        <p:spPr>
          <a:xfrm rot="5400000">
            <a:off x="8590258" y="5943510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2438757-85BF-0946-933A-CCE48ABDD65F}"/>
              </a:ext>
            </a:extLst>
          </p:cNvPr>
          <p:cNvCxnSpPr/>
          <p:nvPr/>
        </p:nvCxnSpPr>
        <p:spPr>
          <a:xfrm>
            <a:off x="2386269" y="540879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9EC122FC-1DD4-4646-90C2-EB3F3CCA2089}"/>
              </a:ext>
            </a:extLst>
          </p:cNvPr>
          <p:cNvCxnSpPr/>
          <p:nvPr/>
        </p:nvCxnSpPr>
        <p:spPr>
          <a:xfrm>
            <a:off x="6282969" y="549192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868A7D37-7660-6D40-BD3A-082CC56D2924}"/>
              </a:ext>
            </a:extLst>
          </p:cNvPr>
          <p:cNvCxnSpPr/>
          <p:nvPr/>
        </p:nvCxnSpPr>
        <p:spPr>
          <a:xfrm>
            <a:off x="10185795" y="549192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C241D1F1-FC7C-6943-BEAD-4683A2D7628F}"/>
              </a:ext>
            </a:extLst>
          </p:cNvPr>
          <p:cNvCxnSpPr/>
          <p:nvPr/>
        </p:nvCxnSpPr>
        <p:spPr>
          <a:xfrm>
            <a:off x="2261817" y="3945330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DE08DE0F-0A6A-BF41-87FC-6DB6BBF5B3FC}"/>
              </a:ext>
            </a:extLst>
          </p:cNvPr>
          <p:cNvCxnSpPr/>
          <p:nvPr/>
        </p:nvCxnSpPr>
        <p:spPr>
          <a:xfrm>
            <a:off x="6308150" y="3953643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81819DDD-82EE-E741-865D-804B9B8346E1}"/>
              </a:ext>
            </a:extLst>
          </p:cNvPr>
          <p:cNvCxnSpPr/>
          <p:nvPr/>
        </p:nvCxnSpPr>
        <p:spPr>
          <a:xfrm>
            <a:off x="10136160" y="3953643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아래쪽 화살표[D] 95">
            <a:extLst>
              <a:ext uri="{FF2B5EF4-FFF2-40B4-BE49-F238E27FC236}">
                <a16:creationId xmlns:a16="http://schemas.microsoft.com/office/drawing/2014/main" id="{8492396C-8940-8149-82CE-E65F17F277E4}"/>
              </a:ext>
            </a:extLst>
          </p:cNvPr>
          <p:cNvSpPr/>
          <p:nvPr/>
        </p:nvSpPr>
        <p:spPr>
          <a:xfrm rot="16200000">
            <a:off x="8132823" y="4971076"/>
            <a:ext cx="203778" cy="3473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7" name="아래쪽 화살표[D] 96">
            <a:extLst>
              <a:ext uri="{FF2B5EF4-FFF2-40B4-BE49-F238E27FC236}">
                <a16:creationId xmlns:a16="http://schemas.microsoft.com/office/drawing/2014/main" id="{3F41DBF0-3A7D-D942-B8E2-FD9DC526DE40}"/>
              </a:ext>
            </a:extLst>
          </p:cNvPr>
          <p:cNvSpPr/>
          <p:nvPr/>
        </p:nvSpPr>
        <p:spPr>
          <a:xfrm rot="16200000">
            <a:off x="3997289" y="4977591"/>
            <a:ext cx="203778" cy="34730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아래쪽 화살표[D] 97">
            <a:extLst>
              <a:ext uri="{FF2B5EF4-FFF2-40B4-BE49-F238E27FC236}">
                <a16:creationId xmlns:a16="http://schemas.microsoft.com/office/drawing/2014/main" id="{B730B341-21AA-E144-AF5A-F31E95354CF3}"/>
              </a:ext>
            </a:extLst>
          </p:cNvPr>
          <p:cNvSpPr/>
          <p:nvPr/>
        </p:nvSpPr>
        <p:spPr>
          <a:xfrm rot="16200000">
            <a:off x="8144522" y="1430173"/>
            <a:ext cx="203778" cy="3473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아래쪽 화살표[D] 98">
            <a:extLst>
              <a:ext uri="{FF2B5EF4-FFF2-40B4-BE49-F238E27FC236}">
                <a16:creationId xmlns:a16="http://schemas.microsoft.com/office/drawing/2014/main" id="{BD31C017-479A-2249-8EF2-27496F14FF7E}"/>
              </a:ext>
            </a:extLst>
          </p:cNvPr>
          <p:cNvSpPr/>
          <p:nvPr/>
        </p:nvSpPr>
        <p:spPr>
          <a:xfrm rot="16200000">
            <a:off x="4070479" y="1454218"/>
            <a:ext cx="203778" cy="3473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895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3124010" y="2616253"/>
            <a:ext cx="5794459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88FCDF-34AA-8C4E-81B4-8F00EB08C2BE}"/>
              </a:ext>
            </a:extLst>
          </p:cNvPr>
          <p:cNvSpPr txBox="1"/>
          <p:nvPr/>
        </p:nvSpPr>
        <p:spPr>
          <a:xfrm>
            <a:off x="608302" y="339104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7AD986-9433-1B49-A7B0-F5A43992ED16}"/>
              </a:ext>
            </a:extLst>
          </p:cNvPr>
          <p:cNvSpPr txBox="1"/>
          <p:nvPr/>
        </p:nvSpPr>
        <p:spPr>
          <a:xfrm>
            <a:off x="2218226" y="339104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F72863AC-671D-3E4C-8742-1DB531F5EB08}"/>
              </a:ext>
            </a:extLst>
          </p:cNvPr>
          <p:cNvCxnSpPr/>
          <p:nvPr/>
        </p:nvCxnSpPr>
        <p:spPr>
          <a:xfrm>
            <a:off x="735425" y="349199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아래쪽 화살표[D] 79">
            <a:extLst>
              <a:ext uri="{FF2B5EF4-FFF2-40B4-BE49-F238E27FC236}">
                <a16:creationId xmlns:a16="http://schemas.microsoft.com/office/drawing/2014/main" id="{AB36BE36-CFFF-1F49-A8D4-90FC7B03CE7E}"/>
              </a:ext>
            </a:extLst>
          </p:cNvPr>
          <p:cNvSpPr/>
          <p:nvPr/>
        </p:nvSpPr>
        <p:spPr>
          <a:xfrm>
            <a:off x="1909803" y="108119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왼쪽 대괄호[L] 80">
            <a:extLst>
              <a:ext uri="{FF2B5EF4-FFF2-40B4-BE49-F238E27FC236}">
                <a16:creationId xmlns:a16="http://schemas.microsoft.com/office/drawing/2014/main" id="{A523FC33-FD40-624F-8012-588A424EA5E4}"/>
              </a:ext>
            </a:extLst>
          </p:cNvPr>
          <p:cNvSpPr/>
          <p:nvPr/>
        </p:nvSpPr>
        <p:spPr>
          <a:xfrm>
            <a:off x="387612" y="1893127"/>
            <a:ext cx="161271" cy="56744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삼각형 82">
            <a:extLst>
              <a:ext uri="{FF2B5EF4-FFF2-40B4-BE49-F238E27FC236}">
                <a16:creationId xmlns:a16="http://schemas.microsoft.com/office/drawing/2014/main" id="{EB761250-8A8F-3C40-8D97-F02FDE3B1EBC}"/>
              </a:ext>
            </a:extLst>
          </p:cNvPr>
          <p:cNvSpPr/>
          <p:nvPr/>
        </p:nvSpPr>
        <p:spPr>
          <a:xfrm rot="5400000">
            <a:off x="502092" y="1840880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삼각형 83">
            <a:extLst>
              <a:ext uri="{FF2B5EF4-FFF2-40B4-BE49-F238E27FC236}">
                <a16:creationId xmlns:a16="http://schemas.microsoft.com/office/drawing/2014/main" id="{D19726B6-9B77-1645-840D-8BA817C70E90}"/>
              </a:ext>
            </a:extLst>
          </p:cNvPr>
          <p:cNvSpPr/>
          <p:nvPr/>
        </p:nvSpPr>
        <p:spPr>
          <a:xfrm rot="5400000">
            <a:off x="496551" y="1567321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아래쪽 화살표[D] 87">
            <a:extLst>
              <a:ext uri="{FF2B5EF4-FFF2-40B4-BE49-F238E27FC236}">
                <a16:creationId xmlns:a16="http://schemas.microsoft.com/office/drawing/2014/main" id="{4CDE37F5-45A1-D24F-B3DE-9D0D59F3314C}"/>
              </a:ext>
            </a:extLst>
          </p:cNvPr>
          <p:cNvSpPr/>
          <p:nvPr/>
        </p:nvSpPr>
        <p:spPr>
          <a:xfrm rot="16200000">
            <a:off x="8008848" y="5016627"/>
            <a:ext cx="203778" cy="3473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4" name="삼각형 53">
            <a:extLst>
              <a:ext uri="{FF2B5EF4-FFF2-40B4-BE49-F238E27FC236}">
                <a16:creationId xmlns:a16="http://schemas.microsoft.com/office/drawing/2014/main" id="{9F366144-7C0A-8942-A337-F802178711E8}"/>
              </a:ext>
            </a:extLst>
          </p:cNvPr>
          <p:cNvSpPr/>
          <p:nvPr/>
        </p:nvSpPr>
        <p:spPr>
          <a:xfrm rot="5400000">
            <a:off x="488876" y="1292980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삼각형 55">
            <a:extLst>
              <a:ext uri="{FF2B5EF4-FFF2-40B4-BE49-F238E27FC236}">
                <a16:creationId xmlns:a16="http://schemas.microsoft.com/office/drawing/2014/main" id="{E6E82F1A-D51A-E046-B11E-8CA77BFA497F}"/>
              </a:ext>
            </a:extLst>
          </p:cNvPr>
          <p:cNvSpPr/>
          <p:nvPr/>
        </p:nvSpPr>
        <p:spPr>
          <a:xfrm rot="5400000">
            <a:off x="491009" y="738818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삼각형 56">
            <a:extLst>
              <a:ext uri="{FF2B5EF4-FFF2-40B4-BE49-F238E27FC236}">
                <a16:creationId xmlns:a16="http://schemas.microsoft.com/office/drawing/2014/main" id="{26EB5BBD-3984-6943-954B-626D4164733A}"/>
              </a:ext>
            </a:extLst>
          </p:cNvPr>
          <p:cNvSpPr/>
          <p:nvPr/>
        </p:nvSpPr>
        <p:spPr>
          <a:xfrm rot="5400000">
            <a:off x="483334" y="464477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왼쪽 대괄호[L] 59">
            <a:extLst>
              <a:ext uri="{FF2B5EF4-FFF2-40B4-BE49-F238E27FC236}">
                <a16:creationId xmlns:a16="http://schemas.microsoft.com/office/drawing/2014/main" id="{E0E92C67-FEC3-7E49-8305-9E9EF03AC68C}"/>
              </a:ext>
            </a:extLst>
          </p:cNvPr>
          <p:cNvSpPr/>
          <p:nvPr/>
        </p:nvSpPr>
        <p:spPr>
          <a:xfrm>
            <a:off x="388569" y="790283"/>
            <a:ext cx="161271" cy="166919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왼쪽 대괄호[L] 68">
            <a:extLst>
              <a:ext uri="{FF2B5EF4-FFF2-40B4-BE49-F238E27FC236}">
                <a16:creationId xmlns:a16="http://schemas.microsoft.com/office/drawing/2014/main" id="{214C154B-77F3-6647-A4BE-D59AAD475BE2}"/>
              </a:ext>
            </a:extLst>
          </p:cNvPr>
          <p:cNvSpPr/>
          <p:nvPr/>
        </p:nvSpPr>
        <p:spPr>
          <a:xfrm>
            <a:off x="393141" y="1618786"/>
            <a:ext cx="88616" cy="834598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왼쪽 대괄호[L] 69">
            <a:extLst>
              <a:ext uri="{FF2B5EF4-FFF2-40B4-BE49-F238E27FC236}">
                <a16:creationId xmlns:a16="http://schemas.microsoft.com/office/drawing/2014/main" id="{F225BD56-DDFB-D240-948A-B3934EB798F1}"/>
              </a:ext>
            </a:extLst>
          </p:cNvPr>
          <p:cNvSpPr/>
          <p:nvPr/>
        </p:nvSpPr>
        <p:spPr>
          <a:xfrm>
            <a:off x="394081" y="1338657"/>
            <a:ext cx="98446" cy="112082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왼쪽 대괄호[L] 70">
            <a:extLst>
              <a:ext uri="{FF2B5EF4-FFF2-40B4-BE49-F238E27FC236}">
                <a16:creationId xmlns:a16="http://schemas.microsoft.com/office/drawing/2014/main" id="{2C5DEC0B-E76D-C744-9632-31D7B6889626}"/>
              </a:ext>
            </a:extLst>
          </p:cNvPr>
          <p:cNvSpPr/>
          <p:nvPr/>
        </p:nvSpPr>
        <p:spPr>
          <a:xfrm>
            <a:off x="389730" y="510001"/>
            <a:ext cx="88616" cy="834598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AB3B30AA-3FB8-B841-8995-F4BCFA185D12}"/>
              </a:ext>
            </a:extLst>
          </p:cNvPr>
          <p:cNvCxnSpPr/>
          <p:nvPr/>
        </p:nvCxnSpPr>
        <p:spPr>
          <a:xfrm>
            <a:off x="2132620" y="404071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CF0156-CA53-024B-AB98-17D87CACBB80}"/>
              </a:ext>
            </a:extLst>
          </p:cNvPr>
          <p:cNvSpPr txBox="1"/>
          <p:nvPr/>
        </p:nvSpPr>
        <p:spPr>
          <a:xfrm>
            <a:off x="4567931" y="349199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endParaRPr kumimoji="1" lang="en-US" altLang="ko-KR" dirty="0"/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endParaRPr kumimoji="1" lang="en-US" altLang="ko-KR" dirty="0"/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endParaRPr kumimoji="1" lang="en-US" altLang="ko-KR" dirty="0"/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endParaRPr kumimoji="1" lang="en-US" altLang="ko-KR" dirty="0"/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2C791D-8BEC-ED49-9E01-3370EFC489E4}"/>
              </a:ext>
            </a:extLst>
          </p:cNvPr>
          <p:cNvSpPr txBox="1"/>
          <p:nvPr/>
        </p:nvSpPr>
        <p:spPr>
          <a:xfrm>
            <a:off x="6169542" y="349199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0 1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F1699492-FCAA-2C4E-8A7F-ED67A06C9BD1}"/>
              </a:ext>
            </a:extLst>
          </p:cNvPr>
          <p:cNvCxnSpPr/>
          <p:nvPr/>
        </p:nvCxnSpPr>
        <p:spPr>
          <a:xfrm>
            <a:off x="4686741" y="359294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아래쪽 화살표[D] 75">
            <a:extLst>
              <a:ext uri="{FF2B5EF4-FFF2-40B4-BE49-F238E27FC236}">
                <a16:creationId xmlns:a16="http://schemas.microsoft.com/office/drawing/2014/main" id="{75E5947D-FC48-C94A-8CF1-D10E0AC074D2}"/>
              </a:ext>
            </a:extLst>
          </p:cNvPr>
          <p:cNvSpPr/>
          <p:nvPr/>
        </p:nvSpPr>
        <p:spPr>
          <a:xfrm>
            <a:off x="5686552" y="109985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C2B27B29-8239-B140-87C2-834FCE3DCC1E}"/>
              </a:ext>
            </a:extLst>
          </p:cNvPr>
          <p:cNvCxnSpPr/>
          <p:nvPr/>
        </p:nvCxnSpPr>
        <p:spPr>
          <a:xfrm>
            <a:off x="6092249" y="414166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삼각형 101">
            <a:extLst>
              <a:ext uri="{FF2B5EF4-FFF2-40B4-BE49-F238E27FC236}">
                <a16:creationId xmlns:a16="http://schemas.microsoft.com/office/drawing/2014/main" id="{DDAA0041-C882-284B-8D8E-3D6498E87B3C}"/>
              </a:ext>
            </a:extLst>
          </p:cNvPr>
          <p:cNvSpPr/>
          <p:nvPr/>
        </p:nvSpPr>
        <p:spPr>
          <a:xfrm rot="5400000">
            <a:off x="4507071" y="1849230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삼각형 102">
            <a:extLst>
              <a:ext uri="{FF2B5EF4-FFF2-40B4-BE49-F238E27FC236}">
                <a16:creationId xmlns:a16="http://schemas.microsoft.com/office/drawing/2014/main" id="{7C729421-1775-3345-BBCF-A6BFC14E338E}"/>
              </a:ext>
            </a:extLst>
          </p:cNvPr>
          <p:cNvSpPr/>
          <p:nvPr/>
        </p:nvSpPr>
        <p:spPr>
          <a:xfrm rot="5400000">
            <a:off x="4509204" y="1295068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삼각형 103">
            <a:extLst>
              <a:ext uri="{FF2B5EF4-FFF2-40B4-BE49-F238E27FC236}">
                <a16:creationId xmlns:a16="http://schemas.microsoft.com/office/drawing/2014/main" id="{B163BF2E-627B-FB4B-AA82-5DD42FA4B085}"/>
              </a:ext>
            </a:extLst>
          </p:cNvPr>
          <p:cNvSpPr/>
          <p:nvPr/>
        </p:nvSpPr>
        <p:spPr>
          <a:xfrm rot="5400000">
            <a:off x="4502019" y="1003544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왼쪽 대괄호[L] 105">
            <a:extLst>
              <a:ext uri="{FF2B5EF4-FFF2-40B4-BE49-F238E27FC236}">
                <a16:creationId xmlns:a16="http://schemas.microsoft.com/office/drawing/2014/main" id="{C51465FE-D99D-7949-B3D9-DF08391384D4}"/>
              </a:ext>
            </a:extLst>
          </p:cNvPr>
          <p:cNvSpPr/>
          <p:nvPr/>
        </p:nvSpPr>
        <p:spPr>
          <a:xfrm>
            <a:off x="4417073" y="1348753"/>
            <a:ext cx="88616" cy="834598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왼쪽 대괄호[L] 106">
            <a:extLst>
              <a:ext uri="{FF2B5EF4-FFF2-40B4-BE49-F238E27FC236}">
                <a16:creationId xmlns:a16="http://schemas.microsoft.com/office/drawing/2014/main" id="{B927F93A-6F05-4F4B-9FA2-7012A1C12441}"/>
              </a:ext>
            </a:extLst>
          </p:cNvPr>
          <p:cNvSpPr/>
          <p:nvPr/>
        </p:nvSpPr>
        <p:spPr>
          <a:xfrm>
            <a:off x="4411189" y="1068625"/>
            <a:ext cx="88616" cy="834598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18126D-C0DF-EB42-862E-98D0E9762F69}"/>
              </a:ext>
            </a:extLst>
          </p:cNvPr>
          <p:cNvSpPr txBox="1"/>
          <p:nvPr/>
        </p:nvSpPr>
        <p:spPr>
          <a:xfrm>
            <a:off x="8751186" y="347333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5B77C54-3858-FF4F-897E-DCDFA4A0C9DB}"/>
              </a:ext>
            </a:extLst>
          </p:cNvPr>
          <p:cNvSpPr txBox="1"/>
          <p:nvPr/>
        </p:nvSpPr>
        <p:spPr>
          <a:xfrm>
            <a:off x="10352797" y="347333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1 0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DB243FDC-F46E-9644-A028-7B598F35DB95}"/>
              </a:ext>
            </a:extLst>
          </p:cNvPr>
          <p:cNvCxnSpPr/>
          <p:nvPr/>
        </p:nvCxnSpPr>
        <p:spPr>
          <a:xfrm>
            <a:off x="8869996" y="357428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아래쪽 화살표[D] 111">
            <a:extLst>
              <a:ext uri="{FF2B5EF4-FFF2-40B4-BE49-F238E27FC236}">
                <a16:creationId xmlns:a16="http://schemas.microsoft.com/office/drawing/2014/main" id="{2E4B82A0-211F-B148-A075-D538038B863D}"/>
              </a:ext>
            </a:extLst>
          </p:cNvPr>
          <p:cNvSpPr/>
          <p:nvPr/>
        </p:nvSpPr>
        <p:spPr>
          <a:xfrm>
            <a:off x="9717668" y="116348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AD0B9A9C-03D2-3A46-9246-CFA6C54664EB}"/>
              </a:ext>
            </a:extLst>
          </p:cNvPr>
          <p:cNvCxnSpPr/>
          <p:nvPr/>
        </p:nvCxnSpPr>
        <p:spPr>
          <a:xfrm>
            <a:off x="10275504" y="412300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삼각형 115">
            <a:extLst>
              <a:ext uri="{FF2B5EF4-FFF2-40B4-BE49-F238E27FC236}">
                <a16:creationId xmlns:a16="http://schemas.microsoft.com/office/drawing/2014/main" id="{35918F70-0594-7147-82B2-B3598BDB7A25}"/>
              </a:ext>
            </a:extLst>
          </p:cNvPr>
          <p:cNvSpPr/>
          <p:nvPr/>
        </p:nvSpPr>
        <p:spPr>
          <a:xfrm rot="5400000">
            <a:off x="8692459" y="1293202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삼각형 116">
            <a:extLst>
              <a:ext uri="{FF2B5EF4-FFF2-40B4-BE49-F238E27FC236}">
                <a16:creationId xmlns:a16="http://schemas.microsoft.com/office/drawing/2014/main" id="{F7420CE0-183E-B34B-86BF-6B289DDF3EA8}"/>
              </a:ext>
            </a:extLst>
          </p:cNvPr>
          <p:cNvSpPr/>
          <p:nvPr/>
        </p:nvSpPr>
        <p:spPr>
          <a:xfrm rot="5400000">
            <a:off x="8685274" y="1001678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왼쪽 대괄호[L] 118">
            <a:extLst>
              <a:ext uri="{FF2B5EF4-FFF2-40B4-BE49-F238E27FC236}">
                <a16:creationId xmlns:a16="http://schemas.microsoft.com/office/drawing/2014/main" id="{58F32118-5FD6-5646-BAC7-BCB29C28A0C8}"/>
              </a:ext>
            </a:extLst>
          </p:cNvPr>
          <p:cNvSpPr/>
          <p:nvPr/>
        </p:nvSpPr>
        <p:spPr>
          <a:xfrm>
            <a:off x="8594444" y="1066759"/>
            <a:ext cx="88616" cy="834598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DF4F86BD-3880-C34F-8AE1-A9886F881C62}"/>
              </a:ext>
            </a:extLst>
          </p:cNvPr>
          <p:cNvCxnSpPr/>
          <p:nvPr/>
        </p:nvCxnSpPr>
        <p:spPr>
          <a:xfrm>
            <a:off x="115619" y="3384645"/>
            <a:ext cx="1187976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왼쪽 대괄호[L] 120">
            <a:extLst>
              <a:ext uri="{FF2B5EF4-FFF2-40B4-BE49-F238E27FC236}">
                <a16:creationId xmlns:a16="http://schemas.microsoft.com/office/drawing/2014/main" id="{6DCA98CB-5125-3942-892C-15BDF497F3CB}"/>
              </a:ext>
            </a:extLst>
          </p:cNvPr>
          <p:cNvSpPr/>
          <p:nvPr/>
        </p:nvSpPr>
        <p:spPr>
          <a:xfrm>
            <a:off x="8597232" y="538099"/>
            <a:ext cx="92159" cy="1359757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왼쪽 대괄호[L] 121">
            <a:extLst>
              <a:ext uri="{FF2B5EF4-FFF2-40B4-BE49-F238E27FC236}">
                <a16:creationId xmlns:a16="http://schemas.microsoft.com/office/drawing/2014/main" id="{8D68A203-ACB2-104F-A694-8742B94DDBAD}"/>
              </a:ext>
            </a:extLst>
          </p:cNvPr>
          <p:cNvSpPr/>
          <p:nvPr/>
        </p:nvSpPr>
        <p:spPr>
          <a:xfrm>
            <a:off x="8593312" y="1348753"/>
            <a:ext cx="129283" cy="552604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0574296-C786-9F42-9B0C-839918B7C3E3}"/>
              </a:ext>
            </a:extLst>
          </p:cNvPr>
          <p:cNvSpPr txBox="1"/>
          <p:nvPr/>
        </p:nvSpPr>
        <p:spPr>
          <a:xfrm>
            <a:off x="548883" y="3942820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50AD43-A1ED-AD45-921F-67510EE4556A}"/>
              </a:ext>
            </a:extLst>
          </p:cNvPr>
          <p:cNvSpPr txBox="1"/>
          <p:nvPr/>
        </p:nvSpPr>
        <p:spPr>
          <a:xfrm>
            <a:off x="2150494" y="3942820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676EF815-77C2-1C47-A953-200915091C2D}"/>
              </a:ext>
            </a:extLst>
          </p:cNvPr>
          <p:cNvCxnSpPr/>
          <p:nvPr/>
        </p:nvCxnSpPr>
        <p:spPr>
          <a:xfrm>
            <a:off x="667693" y="3952915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아래쪽 화살표[D] 125">
            <a:extLst>
              <a:ext uri="{FF2B5EF4-FFF2-40B4-BE49-F238E27FC236}">
                <a16:creationId xmlns:a16="http://schemas.microsoft.com/office/drawing/2014/main" id="{B97CB39F-2D5A-FD44-87C8-692AAB59B8D0}"/>
              </a:ext>
            </a:extLst>
          </p:cNvPr>
          <p:cNvSpPr/>
          <p:nvPr/>
        </p:nvSpPr>
        <p:spPr>
          <a:xfrm>
            <a:off x="1343664" y="3724799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2A2F8DEF-7FE2-AA4A-A59B-CF3F07D9498D}"/>
              </a:ext>
            </a:extLst>
          </p:cNvPr>
          <p:cNvCxnSpPr/>
          <p:nvPr/>
        </p:nvCxnSpPr>
        <p:spPr>
          <a:xfrm>
            <a:off x="2073201" y="4007787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삼각형 128">
            <a:extLst>
              <a:ext uri="{FF2B5EF4-FFF2-40B4-BE49-F238E27FC236}">
                <a16:creationId xmlns:a16="http://schemas.microsoft.com/office/drawing/2014/main" id="{5F393AB5-56D0-2D4D-A410-085B2D9DFADC}"/>
              </a:ext>
            </a:extLst>
          </p:cNvPr>
          <p:cNvSpPr/>
          <p:nvPr/>
        </p:nvSpPr>
        <p:spPr>
          <a:xfrm rot="5400000">
            <a:off x="490168" y="4339684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0" name="삼각형 129">
            <a:extLst>
              <a:ext uri="{FF2B5EF4-FFF2-40B4-BE49-F238E27FC236}">
                <a16:creationId xmlns:a16="http://schemas.microsoft.com/office/drawing/2014/main" id="{73AA2EF9-28D1-9E49-8359-256C4F2F9143}"/>
              </a:ext>
            </a:extLst>
          </p:cNvPr>
          <p:cNvSpPr/>
          <p:nvPr/>
        </p:nvSpPr>
        <p:spPr>
          <a:xfrm rot="5400000">
            <a:off x="489795" y="4597165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왼쪽 대괄호[L] 132">
            <a:extLst>
              <a:ext uri="{FF2B5EF4-FFF2-40B4-BE49-F238E27FC236}">
                <a16:creationId xmlns:a16="http://schemas.microsoft.com/office/drawing/2014/main" id="{ADC7AD47-2BF8-C040-8274-34D5BFB09677}"/>
              </a:ext>
            </a:extLst>
          </p:cNvPr>
          <p:cNvSpPr/>
          <p:nvPr/>
        </p:nvSpPr>
        <p:spPr>
          <a:xfrm>
            <a:off x="391009" y="4401403"/>
            <a:ext cx="96933" cy="832867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왼쪽 대괄호[L] 133">
            <a:extLst>
              <a:ext uri="{FF2B5EF4-FFF2-40B4-BE49-F238E27FC236}">
                <a16:creationId xmlns:a16="http://schemas.microsoft.com/office/drawing/2014/main" id="{F715D92A-FC3E-1846-B014-9EDDD5D2BDFB}"/>
              </a:ext>
            </a:extLst>
          </p:cNvPr>
          <p:cNvSpPr/>
          <p:nvPr/>
        </p:nvSpPr>
        <p:spPr>
          <a:xfrm>
            <a:off x="8601639" y="1611796"/>
            <a:ext cx="120956" cy="288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삼각형 134">
            <a:extLst>
              <a:ext uri="{FF2B5EF4-FFF2-40B4-BE49-F238E27FC236}">
                <a16:creationId xmlns:a16="http://schemas.microsoft.com/office/drawing/2014/main" id="{06A0D0E1-934E-2248-88C1-07F6952DF315}"/>
              </a:ext>
            </a:extLst>
          </p:cNvPr>
          <p:cNvSpPr/>
          <p:nvPr/>
        </p:nvSpPr>
        <p:spPr>
          <a:xfrm rot="5400000">
            <a:off x="8692165" y="1556692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삼각형 135">
            <a:extLst>
              <a:ext uri="{FF2B5EF4-FFF2-40B4-BE49-F238E27FC236}">
                <a16:creationId xmlns:a16="http://schemas.microsoft.com/office/drawing/2014/main" id="{6A375729-0CF7-B140-BB19-BD5F60CE3A8C}"/>
              </a:ext>
            </a:extLst>
          </p:cNvPr>
          <p:cNvSpPr/>
          <p:nvPr/>
        </p:nvSpPr>
        <p:spPr>
          <a:xfrm rot="5400000">
            <a:off x="8692165" y="486163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왼쪽 대괄호[L] 136">
            <a:extLst>
              <a:ext uri="{FF2B5EF4-FFF2-40B4-BE49-F238E27FC236}">
                <a16:creationId xmlns:a16="http://schemas.microsoft.com/office/drawing/2014/main" id="{07ED5E4D-6CCD-A245-B04E-7B0D0C1F7F03}"/>
              </a:ext>
            </a:extLst>
          </p:cNvPr>
          <p:cNvSpPr/>
          <p:nvPr/>
        </p:nvSpPr>
        <p:spPr>
          <a:xfrm>
            <a:off x="387223" y="4111768"/>
            <a:ext cx="138182" cy="1124723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왼쪽 대괄호[L] 137">
            <a:extLst>
              <a:ext uri="{FF2B5EF4-FFF2-40B4-BE49-F238E27FC236}">
                <a16:creationId xmlns:a16="http://schemas.microsoft.com/office/drawing/2014/main" id="{BEEEED61-89A4-754A-A2FA-FEAFEE397C40}"/>
              </a:ext>
            </a:extLst>
          </p:cNvPr>
          <p:cNvSpPr/>
          <p:nvPr/>
        </p:nvSpPr>
        <p:spPr>
          <a:xfrm>
            <a:off x="386717" y="4653888"/>
            <a:ext cx="93188" cy="58038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삼각형 138">
            <a:extLst>
              <a:ext uri="{FF2B5EF4-FFF2-40B4-BE49-F238E27FC236}">
                <a16:creationId xmlns:a16="http://schemas.microsoft.com/office/drawing/2014/main" id="{1F14BED2-B846-724B-A687-BC55463B7306}"/>
              </a:ext>
            </a:extLst>
          </p:cNvPr>
          <p:cNvSpPr/>
          <p:nvPr/>
        </p:nvSpPr>
        <p:spPr>
          <a:xfrm rot="5400000">
            <a:off x="491009" y="4059301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D6AF33-4EBA-EF4E-890A-4D0A07926268}"/>
              </a:ext>
            </a:extLst>
          </p:cNvPr>
          <p:cNvSpPr txBox="1"/>
          <p:nvPr/>
        </p:nvSpPr>
        <p:spPr>
          <a:xfrm>
            <a:off x="4573355" y="3963366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D40C24-3C22-4B4C-834B-4E5FCB9BCC84}"/>
              </a:ext>
            </a:extLst>
          </p:cNvPr>
          <p:cNvSpPr txBox="1"/>
          <p:nvPr/>
        </p:nvSpPr>
        <p:spPr>
          <a:xfrm>
            <a:off x="6174966" y="3963366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153" name="직선 연결선[R] 152">
            <a:extLst>
              <a:ext uri="{FF2B5EF4-FFF2-40B4-BE49-F238E27FC236}">
                <a16:creationId xmlns:a16="http://schemas.microsoft.com/office/drawing/2014/main" id="{DCD7EA16-B455-774C-9AA6-E3A9291C6E10}"/>
              </a:ext>
            </a:extLst>
          </p:cNvPr>
          <p:cNvCxnSpPr/>
          <p:nvPr/>
        </p:nvCxnSpPr>
        <p:spPr>
          <a:xfrm>
            <a:off x="4692165" y="3973461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아래쪽 화살표[D] 153">
            <a:extLst>
              <a:ext uri="{FF2B5EF4-FFF2-40B4-BE49-F238E27FC236}">
                <a16:creationId xmlns:a16="http://schemas.microsoft.com/office/drawing/2014/main" id="{827477B1-040E-884F-A886-CAD868F82D6A}"/>
              </a:ext>
            </a:extLst>
          </p:cNvPr>
          <p:cNvSpPr/>
          <p:nvPr/>
        </p:nvSpPr>
        <p:spPr>
          <a:xfrm>
            <a:off x="5190712" y="3745345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2B6D9B05-A9F3-8044-B9C6-E60A9283CCD0}"/>
              </a:ext>
            </a:extLst>
          </p:cNvPr>
          <p:cNvCxnSpPr/>
          <p:nvPr/>
        </p:nvCxnSpPr>
        <p:spPr>
          <a:xfrm>
            <a:off x="6097673" y="4028333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삼각형 155">
            <a:extLst>
              <a:ext uri="{FF2B5EF4-FFF2-40B4-BE49-F238E27FC236}">
                <a16:creationId xmlns:a16="http://schemas.microsoft.com/office/drawing/2014/main" id="{9774A4E1-4AC6-9749-A094-11644965E490}"/>
              </a:ext>
            </a:extLst>
          </p:cNvPr>
          <p:cNvSpPr/>
          <p:nvPr/>
        </p:nvSpPr>
        <p:spPr>
          <a:xfrm rot="5400000">
            <a:off x="4514640" y="4387525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7" name="삼각형 156">
            <a:extLst>
              <a:ext uri="{FF2B5EF4-FFF2-40B4-BE49-F238E27FC236}">
                <a16:creationId xmlns:a16="http://schemas.microsoft.com/office/drawing/2014/main" id="{224D3365-B1D5-C647-B55B-202D36099EC5}"/>
              </a:ext>
            </a:extLst>
          </p:cNvPr>
          <p:cNvSpPr/>
          <p:nvPr/>
        </p:nvSpPr>
        <p:spPr>
          <a:xfrm rot="5400000">
            <a:off x="4514267" y="4645006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왼쪽 대괄호[L] 157">
            <a:extLst>
              <a:ext uri="{FF2B5EF4-FFF2-40B4-BE49-F238E27FC236}">
                <a16:creationId xmlns:a16="http://schemas.microsoft.com/office/drawing/2014/main" id="{9C8C3EFF-2946-C540-AD4B-87E55A5772EE}"/>
              </a:ext>
            </a:extLst>
          </p:cNvPr>
          <p:cNvSpPr/>
          <p:nvPr/>
        </p:nvSpPr>
        <p:spPr>
          <a:xfrm>
            <a:off x="4415482" y="4449245"/>
            <a:ext cx="80582" cy="55266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0" name="왼쪽 대괄호[L] 159">
            <a:extLst>
              <a:ext uri="{FF2B5EF4-FFF2-40B4-BE49-F238E27FC236}">
                <a16:creationId xmlns:a16="http://schemas.microsoft.com/office/drawing/2014/main" id="{829A6D61-8F7D-4641-BA02-2F360FB15EBC}"/>
              </a:ext>
            </a:extLst>
          </p:cNvPr>
          <p:cNvSpPr/>
          <p:nvPr/>
        </p:nvSpPr>
        <p:spPr>
          <a:xfrm>
            <a:off x="4418013" y="4701729"/>
            <a:ext cx="84874" cy="30017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E085D8E-C7E2-DA40-B089-11BB0BEACCE6}"/>
              </a:ext>
            </a:extLst>
          </p:cNvPr>
          <p:cNvSpPr txBox="1"/>
          <p:nvPr/>
        </p:nvSpPr>
        <p:spPr>
          <a:xfrm>
            <a:off x="8754729" y="3988654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E107EFF-2B77-7C48-90FC-DD4385CA041C}"/>
              </a:ext>
            </a:extLst>
          </p:cNvPr>
          <p:cNvSpPr txBox="1"/>
          <p:nvPr/>
        </p:nvSpPr>
        <p:spPr>
          <a:xfrm>
            <a:off x="10356340" y="3988654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CBA32E97-2E71-3C45-9B4C-922B7E24C3F6}"/>
              </a:ext>
            </a:extLst>
          </p:cNvPr>
          <p:cNvCxnSpPr/>
          <p:nvPr/>
        </p:nvCxnSpPr>
        <p:spPr>
          <a:xfrm>
            <a:off x="8873539" y="3998749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아래쪽 화살표[D] 164">
            <a:extLst>
              <a:ext uri="{FF2B5EF4-FFF2-40B4-BE49-F238E27FC236}">
                <a16:creationId xmlns:a16="http://schemas.microsoft.com/office/drawing/2014/main" id="{0B23E2B3-EBCE-894A-B9B3-CA894B3F79F0}"/>
              </a:ext>
            </a:extLst>
          </p:cNvPr>
          <p:cNvSpPr/>
          <p:nvPr/>
        </p:nvSpPr>
        <p:spPr>
          <a:xfrm>
            <a:off x="9216960" y="3772097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A479BDA6-F81F-8342-8ADB-D34852B65D19}"/>
              </a:ext>
            </a:extLst>
          </p:cNvPr>
          <p:cNvCxnSpPr/>
          <p:nvPr/>
        </p:nvCxnSpPr>
        <p:spPr>
          <a:xfrm>
            <a:off x="10279047" y="4053621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삼각형 170">
            <a:extLst>
              <a:ext uri="{FF2B5EF4-FFF2-40B4-BE49-F238E27FC236}">
                <a16:creationId xmlns:a16="http://schemas.microsoft.com/office/drawing/2014/main" id="{3A453A0B-1C06-9346-A315-8F372C569D1F}"/>
              </a:ext>
            </a:extLst>
          </p:cNvPr>
          <p:cNvSpPr/>
          <p:nvPr/>
        </p:nvSpPr>
        <p:spPr>
          <a:xfrm rot="5400000">
            <a:off x="8707915" y="4119834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2" name="왼쪽 대괄호[L] 171">
            <a:extLst>
              <a:ext uri="{FF2B5EF4-FFF2-40B4-BE49-F238E27FC236}">
                <a16:creationId xmlns:a16="http://schemas.microsoft.com/office/drawing/2014/main" id="{2B69C514-C8EC-FB42-B33A-939405962326}"/>
              </a:ext>
            </a:extLst>
          </p:cNvPr>
          <p:cNvSpPr/>
          <p:nvPr/>
        </p:nvSpPr>
        <p:spPr>
          <a:xfrm>
            <a:off x="8601933" y="4174729"/>
            <a:ext cx="166186" cy="575113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아래쪽 화살표[D] 172">
            <a:extLst>
              <a:ext uri="{FF2B5EF4-FFF2-40B4-BE49-F238E27FC236}">
                <a16:creationId xmlns:a16="http://schemas.microsoft.com/office/drawing/2014/main" id="{2973F1C8-F2C1-484E-92C5-FE5AC317B81C}"/>
              </a:ext>
            </a:extLst>
          </p:cNvPr>
          <p:cNvSpPr/>
          <p:nvPr/>
        </p:nvSpPr>
        <p:spPr>
          <a:xfrm rot="16200000">
            <a:off x="3878021" y="4984217"/>
            <a:ext cx="203778" cy="34730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6" name="아래쪽 화살표[D] 175">
            <a:extLst>
              <a:ext uri="{FF2B5EF4-FFF2-40B4-BE49-F238E27FC236}">
                <a16:creationId xmlns:a16="http://schemas.microsoft.com/office/drawing/2014/main" id="{A9C74112-6897-2846-93C9-936BEF89F16C}"/>
              </a:ext>
            </a:extLst>
          </p:cNvPr>
          <p:cNvSpPr/>
          <p:nvPr/>
        </p:nvSpPr>
        <p:spPr>
          <a:xfrm rot="16200000">
            <a:off x="8012554" y="1260261"/>
            <a:ext cx="203778" cy="3473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아래쪽 화살표[D] 176">
            <a:extLst>
              <a:ext uri="{FF2B5EF4-FFF2-40B4-BE49-F238E27FC236}">
                <a16:creationId xmlns:a16="http://schemas.microsoft.com/office/drawing/2014/main" id="{85C3A1C9-7D74-8147-B906-F2E88BDD0331}"/>
              </a:ext>
            </a:extLst>
          </p:cNvPr>
          <p:cNvSpPr/>
          <p:nvPr/>
        </p:nvSpPr>
        <p:spPr>
          <a:xfrm rot="16200000">
            <a:off x="3881727" y="1227851"/>
            <a:ext cx="203778" cy="3473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303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3014971" y="2482378"/>
            <a:ext cx="5794459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DF4F86BD-3880-C34F-8AE1-A9886F881C62}"/>
              </a:ext>
            </a:extLst>
          </p:cNvPr>
          <p:cNvCxnSpPr>
            <a:cxnSpLocks/>
          </p:cNvCxnSpPr>
          <p:nvPr/>
        </p:nvCxnSpPr>
        <p:spPr>
          <a:xfrm>
            <a:off x="262349" y="3074697"/>
            <a:ext cx="1166730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E085D8E-C7E2-DA40-B089-11BB0BEACCE6}"/>
              </a:ext>
            </a:extLst>
          </p:cNvPr>
          <p:cNvSpPr txBox="1"/>
          <p:nvPr/>
        </p:nvSpPr>
        <p:spPr>
          <a:xfrm>
            <a:off x="572896" y="447059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E107EFF-2B77-7C48-90FC-DD4385CA041C}"/>
              </a:ext>
            </a:extLst>
          </p:cNvPr>
          <p:cNvSpPr txBox="1"/>
          <p:nvPr/>
        </p:nvSpPr>
        <p:spPr>
          <a:xfrm>
            <a:off x="2174507" y="447059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CBA32E97-2E71-3C45-9B4C-922B7E24C3F6}"/>
              </a:ext>
            </a:extLst>
          </p:cNvPr>
          <p:cNvCxnSpPr/>
          <p:nvPr/>
        </p:nvCxnSpPr>
        <p:spPr>
          <a:xfrm>
            <a:off x="691706" y="457154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아래쪽 화살표[D] 164">
            <a:extLst>
              <a:ext uri="{FF2B5EF4-FFF2-40B4-BE49-F238E27FC236}">
                <a16:creationId xmlns:a16="http://schemas.microsoft.com/office/drawing/2014/main" id="{0B23E2B3-EBCE-894A-B9B3-CA894B3F79F0}"/>
              </a:ext>
            </a:extLst>
          </p:cNvPr>
          <p:cNvSpPr/>
          <p:nvPr/>
        </p:nvSpPr>
        <p:spPr>
          <a:xfrm>
            <a:off x="1040127" y="229038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A479BDA6-F81F-8342-8ADB-D34852B65D19}"/>
              </a:ext>
            </a:extLst>
          </p:cNvPr>
          <p:cNvCxnSpPr/>
          <p:nvPr/>
        </p:nvCxnSpPr>
        <p:spPr>
          <a:xfrm>
            <a:off x="2097214" y="512026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삼각형 166">
            <a:extLst>
              <a:ext uri="{FF2B5EF4-FFF2-40B4-BE49-F238E27FC236}">
                <a16:creationId xmlns:a16="http://schemas.microsoft.com/office/drawing/2014/main" id="{6A191078-5E05-8D4C-9652-DF1E27126DA0}"/>
              </a:ext>
            </a:extLst>
          </p:cNvPr>
          <p:cNvSpPr/>
          <p:nvPr/>
        </p:nvSpPr>
        <p:spPr>
          <a:xfrm rot="5400000">
            <a:off x="521005" y="557316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9" name="왼쪽 대괄호[L] 168">
            <a:extLst>
              <a:ext uri="{FF2B5EF4-FFF2-40B4-BE49-F238E27FC236}">
                <a16:creationId xmlns:a16="http://schemas.microsoft.com/office/drawing/2014/main" id="{9E59671C-754B-8847-945D-54AD078DDD52}"/>
              </a:ext>
            </a:extLst>
          </p:cNvPr>
          <p:cNvSpPr/>
          <p:nvPr/>
        </p:nvSpPr>
        <p:spPr>
          <a:xfrm>
            <a:off x="415023" y="612211"/>
            <a:ext cx="166186" cy="575113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78F1003-4FFD-F64C-A90F-F9261BC8DC77}"/>
                  </a:ext>
                </a:extLst>
              </p:cNvPr>
              <p:cNvSpPr/>
              <p:nvPr/>
            </p:nvSpPr>
            <p:spPr>
              <a:xfrm>
                <a:off x="3972776" y="1320749"/>
                <a:ext cx="1453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78F1003-4FFD-F64C-A90F-F9261BC8D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776" y="1320749"/>
                <a:ext cx="1453218" cy="369332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FE771C1B-358A-9E48-AA91-B98706BB5C49}"/>
              </a:ext>
            </a:extLst>
          </p:cNvPr>
          <p:cNvSpPr txBox="1"/>
          <p:nvPr/>
        </p:nvSpPr>
        <p:spPr>
          <a:xfrm>
            <a:off x="5411922" y="447059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67120CE-6663-914E-B56C-7855B927F628}"/>
              </a:ext>
            </a:extLst>
          </p:cNvPr>
          <p:cNvSpPr txBox="1"/>
          <p:nvPr/>
        </p:nvSpPr>
        <p:spPr>
          <a:xfrm>
            <a:off x="837338" y="3846601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FF7E48-ABD9-DD49-A447-78ED02055AF1}"/>
              </a:ext>
            </a:extLst>
          </p:cNvPr>
          <p:cNvSpPr txBox="1"/>
          <p:nvPr/>
        </p:nvSpPr>
        <p:spPr>
          <a:xfrm>
            <a:off x="3091648" y="3846601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</p:txBody>
      </p:sp>
      <p:sp>
        <p:nvSpPr>
          <p:cNvPr id="97" name="양쪽 대괄호 96">
            <a:extLst>
              <a:ext uri="{FF2B5EF4-FFF2-40B4-BE49-F238E27FC236}">
                <a16:creationId xmlns:a16="http://schemas.microsoft.com/office/drawing/2014/main" id="{57EDBD2F-256B-1B45-98C1-1F1671967BBD}"/>
              </a:ext>
            </a:extLst>
          </p:cNvPr>
          <p:cNvSpPr/>
          <p:nvPr/>
        </p:nvSpPr>
        <p:spPr>
          <a:xfrm>
            <a:off x="629450" y="3944893"/>
            <a:ext cx="1827621" cy="2104466"/>
          </a:xfrm>
          <a:prstGeom prst="bracketPair">
            <a:avLst>
              <a:gd name="adj" fmla="val 733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양쪽 대괄호 99">
            <a:extLst>
              <a:ext uri="{FF2B5EF4-FFF2-40B4-BE49-F238E27FC236}">
                <a16:creationId xmlns:a16="http://schemas.microsoft.com/office/drawing/2014/main" id="{625C6A6F-4922-D649-9127-AD9303B51550}"/>
              </a:ext>
            </a:extLst>
          </p:cNvPr>
          <p:cNvSpPr/>
          <p:nvPr/>
        </p:nvSpPr>
        <p:spPr>
          <a:xfrm>
            <a:off x="3013451" y="3944893"/>
            <a:ext cx="455414" cy="2104466"/>
          </a:xfrm>
          <a:prstGeom prst="bracketPair">
            <a:avLst>
              <a:gd name="adj" fmla="val 1032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A898B19-0BD6-AA47-8282-F4F354611F83}"/>
                  </a:ext>
                </a:extLst>
              </p:cNvPr>
              <p:cNvSpPr/>
              <p:nvPr/>
            </p:nvSpPr>
            <p:spPr>
              <a:xfrm>
                <a:off x="2501513" y="4758599"/>
                <a:ext cx="48603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A898B19-0BD6-AA47-8282-F4F354611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13" y="4758599"/>
                <a:ext cx="486030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2733D088-BFAF-AD4F-B585-779A841DF917}"/>
                  </a:ext>
                </a:extLst>
              </p:cNvPr>
              <p:cNvSpPr/>
              <p:nvPr/>
            </p:nvSpPr>
            <p:spPr>
              <a:xfrm>
                <a:off x="1046457" y="6262301"/>
                <a:ext cx="2547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p>
                        <m:sSupPr>
                          <m:ctrlPr>
                            <a:rPr kumimoji="1" lang="en-US" altLang="ko-Kore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2733D088-BFAF-AD4F-B585-779A841DF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57" y="6262301"/>
                <a:ext cx="2547364" cy="3693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305D0B7B-C6F4-604A-A09B-557E93BB7710}"/>
                  </a:ext>
                </a:extLst>
              </p:cNvPr>
              <p:cNvSpPr/>
              <p:nvPr/>
            </p:nvSpPr>
            <p:spPr>
              <a:xfrm>
                <a:off x="3543923" y="4758599"/>
                <a:ext cx="48603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305D0B7B-C6F4-604A-A09B-557E93BB7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923" y="4758599"/>
                <a:ext cx="48603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AB1E08CA-E931-3645-90C8-26975F344A83}"/>
              </a:ext>
            </a:extLst>
          </p:cNvPr>
          <p:cNvSpPr txBox="1"/>
          <p:nvPr/>
        </p:nvSpPr>
        <p:spPr>
          <a:xfrm>
            <a:off x="4194785" y="3850333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</p:txBody>
      </p:sp>
      <p:sp>
        <p:nvSpPr>
          <p:cNvPr id="115" name="양쪽 대괄호 114">
            <a:extLst>
              <a:ext uri="{FF2B5EF4-FFF2-40B4-BE49-F238E27FC236}">
                <a16:creationId xmlns:a16="http://schemas.microsoft.com/office/drawing/2014/main" id="{3D62BE7E-B733-1840-9D2D-C35EEF28EC8B}"/>
              </a:ext>
            </a:extLst>
          </p:cNvPr>
          <p:cNvSpPr/>
          <p:nvPr/>
        </p:nvSpPr>
        <p:spPr>
          <a:xfrm>
            <a:off x="4116588" y="3948625"/>
            <a:ext cx="455414" cy="2104466"/>
          </a:xfrm>
          <a:prstGeom prst="bracketPair">
            <a:avLst>
              <a:gd name="adj" fmla="val 1032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CB227AF-4AE7-ED42-99A0-C8AA8087A6DF}"/>
                  </a:ext>
                </a:extLst>
              </p:cNvPr>
              <p:cNvSpPr/>
              <p:nvPr/>
            </p:nvSpPr>
            <p:spPr>
              <a:xfrm>
                <a:off x="4658637" y="4819829"/>
                <a:ext cx="1782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ore-KR" dirty="0">
                    <a:solidFill>
                      <a:srgbClr val="FF0000"/>
                    </a:solidFill>
                  </a:rPr>
                  <a:t>  Weight = 2</a:t>
                </a:r>
                <a14:m>
                  <m:oMath xmlns:m="http://schemas.openxmlformats.org/officeDocument/2006/math">
                    <m:r>
                      <a:rPr lang="en-US" altLang="ko-Kore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ore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ore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CB227AF-4AE7-ED42-99A0-C8AA8087A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637" y="4819829"/>
                <a:ext cx="1782732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B66EABB-A3A6-9E4C-BA6B-AA2435706948}"/>
                  </a:ext>
                </a:extLst>
              </p:cNvPr>
              <p:cNvSpPr/>
              <p:nvPr/>
            </p:nvSpPr>
            <p:spPr>
              <a:xfrm>
                <a:off x="206438" y="3299670"/>
                <a:ext cx="6096000" cy="83657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kumimoji="1" lang="en-US" altLang="ko-KR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1" lang="en-US" altLang="ko-KR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R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ko-Kore-KR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  <m:sSup>
                      <m:sSupPr>
                        <m:ctrlPr>
                          <a:rPr kumimoji="1" lang="en-US" altLang="ko-Kore-K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kumimoji="1" lang="en-US" altLang="ko-Kore-K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ko-KR" altLang="en-US" sz="1600" b="1" dirty="0">
                    <a:solidFill>
                      <a:schemeClr val="accent1"/>
                    </a:solidFill>
                  </a:rPr>
                  <a:t> 의 </a:t>
                </a:r>
                <a:r>
                  <a:rPr kumimoji="1" lang="en-US" altLang="ko-KR" sz="1600" b="1" dirty="0">
                    <a:solidFill>
                      <a:schemeClr val="accent1"/>
                    </a:solidFill>
                  </a:rPr>
                  <a:t>Hamming weight</a:t>
                </a:r>
                <a:r>
                  <a:rPr kumimoji="1" lang="ko-KR" altLang="en-US" sz="1600" b="1" dirty="0">
                    <a:solidFill>
                      <a:schemeClr val="accent1"/>
                    </a:solidFill>
                  </a:rPr>
                  <a:t>가 </a:t>
                </a:r>
                <a14:m>
                  <m:oMath xmlns:m="http://schemas.openxmlformats.org/officeDocument/2006/math">
                    <m:r>
                      <a:rPr kumimoji="1" lang="en-US" altLang="ko-KR" sz="16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ko-KR" altLang="en-US" sz="1600" b="1" dirty="0">
                    <a:solidFill>
                      <a:schemeClr val="accent1"/>
                    </a:solidFill>
                  </a:rPr>
                  <a:t> 인 경우</a:t>
                </a:r>
                <a:r>
                  <a:rPr kumimoji="1" lang="en-US" altLang="ko-KR" sz="1600" b="1" dirty="0">
                    <a:solidFill>
                      <a:schemeClr val="accent1"/>
                    </a:solidFill>
                  </a:rPr>
                  <a:t>,</a:t>
                </a:r>
                <a:r>
                  <a:rPr kumimoji="1" lang="ko-KR" altLang="en-US" sz="1600" b="1" dirty="0">
                    <a:solidFill>
                      <a:schemeClr val="accent1"/>
                    </a:solidFill>
                  </a:rPr>
                  <a:t> 공격 성공</a:t>
                </a:r>
                <a:endParaRPr kumimoji="1" lang="en-US" altLang="ko-KR" sz="1600" b="1" dirty="0">
                  <a:solidFill>
                    <a:schemeClr val="accent1"/>
                  </a:solidFill>
                </a:endParaRPr>
              </a:p>
              <a:p>
                <a:endParaRPr kumimoji="1" lang="en-US" altLang="ko-Kore-KR" sz="1600" dirty="0">
                  <a:solidFill>
                    <a:schemeClr val="accent1"/>
                  </a:solidFill>
                </a:endParaRPr>
              </a:p>
              <a:p>
                <a:endParaRPr kumimoji="1" lang="en-US" altLang="ko-Kore-K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B66EABB-A3A6-9E4C-BA6B-AA2435706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8" y="3299670"/>
                <a:ext cx="6096000" cy="836576"/>
              </a:xfrm>
              <a:prstGeom prst="rect">
                <a:avLst/>
              </a:prstGeom>
              <a:blipFill>
                <a:blip r:embed="rId7"/>
                <a:stretch>
                  <a:fillRect l="-416" t="-14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CC478D-A56C-F94B-9784-A2AC19EA6EBE}"/>
                  </a:ext>
                </a:extLst>
              </p:cNvPr>
              <p:cNvSpPr txBox="1"/>
              <p:nvPr/>
            </p:nvSpPr>
            <p:spPr>
              <a:xfrm>
                <a:off x="7856004" y="1104942"/>
                <a:ext cx="216148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Invertible</a:t>
                </a:r>
                <a:r>
                  <a:rPr kumimoji="1" lang="ko-KR" altLang="en-US" dirty="0"/>
                  <a:t>하지 않다</a:t>
                </a:r>
                <a:r>
                  <a:rPr kumimoji="1" lang="en-US" altLang="ko-KR" dirty="0"/>
                  <a:t>?</a:t>
                </a:r>
              </a:p>
              <a:p>
                <a:endParaRPr kumimoji="1" lang="en-US" altLang="ko-KR" dirty="0">
                  <a:sym typeface="Wingdings" pitchFamily="2" charset="2"/>
                </a:endParaRPr>
              </a:p>
              <a:p>
                <a:r>
                  <a:rPr kumimoji="1" lang="ko-KR" altLang="en-US" dirty="0"/>
                  <a:t>만</a:t>
                </a:r>
                <a14:m>
                  <m:oMath xmlns:m="http://schemas.openxmlformats.org/officeDocument/2006/math"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들</m:t>
                    </m:r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없음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   </a:t>
                </a:r>
                <a14:m>
                  <m:oMath xmlns:m="http://schemas.openxmlformats.org/officeDocument/2006/math"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en-US" altLang="ko-KR" dirty="0"/>
              </a:p>
              <a:p>
                <a:endParaRPr kumimoji="1" lang="en-US" altLang="ko-K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CC478D-A56C-F94B-9784-A2AC19EA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004" y="1104942"/>
                <a:ext cx="2161489" cy="1200329"/>
              </a:xfrm>
              <a:prstGeom prst="rect">
                <a:avLst/>
              </a:prstGeom>
              <a:blipFill>
                <a:blip r:embed="rId8"/>
                <a:stretch>
                  <a:fillRect l="-2339" t="-2083" r="-17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ECCD2B-811D-E14A-9587-12FE4F55F2AA}"/>
              </a:ext>
            </a:extLst>
          </p:cNvPr>
          <p:cNvSpPr/>
          <p:nvPr/>
        </p:nvSpPr>
        <p:spPr>
          <a:xfrm>
            <a:off x="10233981" y="567439"/>
            <a:ext cx="1618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   </a:t>
            </a:r>
            <a:endParaRPr kumimoji="1" lang="en-US" altLang="ko-KR" dirty="0"/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lang="ko-Kore-KR" altLang="en-US" dirty="0"/>
          </a:p>
        </p:txBody>
      </p: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1B334DA1-2E0E-7A40-9556-624D29C7D854}"/>
              </a:ext>
            </a:extLst>
          </p:cNvPr>
          <p:cNvSpPr/>
          <p:nvPr/>
        </p:nvSpPr>
        <p:spPr>
          <a:xfrm>
            <a:off x="10289171" y="490745"/>
            <a:ext cx="1487806" cy="2308324"/>
          </a:xfrm>
          <a:prstGeom prst="rt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630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1D489A-9AB4-E34D-B5E9-F3A44A102D8F}"/>
              </a:ext>
            </a:extLst>
          </p:cNvPr>
          <p:cNvSpPr/>
          <p:nvPr/>
        </p:nvSpPr>
        <p:spPr>
          <a:xfrm>
            <a:off x="3014971" y="2502850"/>
            <a:ext cx="5794459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294E17-A5FB-904D-933B-837DD84B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8" y="4269926"/>
            <a:ext cx="5687658" cy="219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19E8682-2B6B-E54A-A3E0-1132A6911599}"/>
                  </a:ext>
                </a:extLst>
              </p:cNvPr>
              <p:cNvSpPr/>
              <p:nvPr/>
            </p:nvSpPr>
            <p:spPr>
              <a:xfrm>
                <a:off x="6699286" y="4788508"/>
                <a:ext cx="4599179" cy="1200329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" altLang="ko-Kore-K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00000000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=16,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    </a:t>
                </a:r>
                <a:endParaRPr lang="en-US" altLang="ko-Kore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𝑯𝒆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00000011</m:t>
                          </m:r>
                        </m:e>
                      </m:d>
                    </m:oMath>
                  </m:oMathPara>
                </a14:m>
                <a:endParaRPr lang="en-US" altLang="ko-Kore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19E8682-2B6B-E54A-A3E0-1132A6911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86" y="4788508"/>
                <a:ext cx="4599179" cy="1200329"/>
              </a:xfrm>
              <a:prstGeom prst="rect">
                <a:avLst/>
              </a:prstGeom>
              <a:blipFill>
                <a:blip r:embed="rId3"/>
                <a:stretch>
                  <a:fillRect l="-551" b="-4167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4F7CE34-45D3-5744-AA7A-E0A6EA49957D}"/>
              </a:ext>
            </a:extLst>
          </p:cNvPr>
          <p:cNvSpPr txBox="1"/>
          <p:nvPr/>
        </p:nvSpPr>
        <p:spPr>
          <a:xfrm>
            <a:off x="8039672" y="5061906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Secret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0314B55-DE42-844B-953B-AA761CD4B55D}"/>
              </a:ext>
            </a:extLst>
          </p:cNvPr>
          <p:cNvSpPr/>
          <p:nvPr/>
        </p:nvSpPr>
        <p:spPr>
          <a:xfrm>
            <a:off x="2894368" y="4141222"/>
            <a:ext cx="2511287" cy="2370713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AD915CA-1333-6E47-A3B5-1C1F9A5DF7C8}"/>
                  </a:ext>
                </a:extLst>
              </p:cNvPr>
              <p:cNvSpPr/>
              <p:nvPr/>
            </p:nvSpPr>
            <p:spPr>
              <a:xfrm>
                <a:off x="3778435" y="6506926"/>
                <a:ext cx="743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AD915CA-1333-6E47-A3B5-1C1F9A5DF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35" y="6506926"/>
                <a:ext cx="7431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8B28C2E-99D9-3145-8E28-5417F055DB61}"/>
              </a:ext>
            </a:extLst>
          </p:cNvPr>
          <p:cNvSpPr txBox="1"/>
          <p:nvPr/>
        </p:nvSpPr>
        <p:spPr>
          <a:xfrm>
            <a:off x="624028" y="170031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D882CE-979A-0641-B943-6A41C8CDCCD7}"/>
              </a:ext>
            </a:extLst>
          </p:cNvPr>
          <p:cNvSpPr txBox="1"/>
          <p:nvPr/>
        </p:nvSpPr>
        <p:spPr>
          <a:xfrm>
            <a:off x="2878338" y="170031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287BDD20-E784-304C-A68F-445AD0E4DF24}"/>
              </a:ext>
            </a:extLst>
          </p:cNvPr>
          <p:cNvSpPr/>
          <p:nvPr/>
        </p:nvSpPr>
        <p:spPr>
          <a:xfrm>
            <a:off x="416140" y="268323"/>
            <a:ext cx="1827621" cy="2104466"/>
          </a:xfrm>
          <a:prstGeom prst="bracketPair">
            <a:avLst>
              <a:gd name="adj" fmla="val 733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C8D1C07B-BD34-9C41-8FF1-036A4FFC15BF}"/>
              </a:ext>
            </a:extLst>
          </p:cNvPr>
          <p:cNvSpPr/>
          <p:nvPr/>
        </p:nvSpPr>
        <p:spPr>
          <a:xfrm>
            <a:off x="2800141" y="268323"/>
            <a:ext cx="455414" cy="2104466"/>
          </a:xfrm>
          <a:prstGeom prst="bracketPair">
            <a:avLst>
              <a:gd name="adj" fmla="val 1032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F4CD350-DEC8-9E4E-901E-976B24A6590C}"/>
                  </a:ext>
                </a:extLst>
              </p:cNvPr>
              <p:cNvSpPr/>
              <p:nvPr/>
            </p:nvSpPr>
            <p:spPr>
              <a:xfrm>
                <a:off x="2288203" y="1082029"/>
                <a:ext cx="48603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F4CD350-DEC8-9E4E-901E-976B24A65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203" y="1082029"/>
                <a:ext cx="48603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0EE4CFB-6225-0742-81F0-8CBCA8490705}"/>
                  </a:ext>
                </a:extLst>
              </p:cNvPr>
              <p:cNvSpPr/>
              <p:nvPr/>
            </p:nvSpPr>
            <p:spPr>
              <a:xfrm>
                <a:off x="735404" y="2550499"/>
                <a:ext cx="2547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p>
                        <m:sSupPr>
                          <m:ctrlPr>
                            <a:rPr kumimoji="1" lang="en-US" altLang="ko-Kore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0EE4CFB-6225-0742-81F0-8CBCA8490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4" y="2550499"/>
                <a:ext cx="254736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F534E2E-0F80-5A49-AD4F-C29D2CFDC37E}"/>
                  </a:ext>
                </a:extLst>
              </p:cNvPr>
              <p:cNvSpPr/>
              <p:nvPr/>
            </p:nvSpPr>
            <p:spPr>
              <a:xfrm>
                <a:off x="3330613" y="1082029"/>
                <a:ext cx="48603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F534E2E-0F80-5A49-AD4F-C29D2CFDC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613" y="1082029"/>
                <a:ext cx="48603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AEBA8A9-4C00-1F44-AACA-52A69A9E4007}"/>
              </a:ext>
            </a:extLst>
          </p:cNvPr>
          <p:cNvSpPr txBox="1"/>
          <p:nvPr/>
        </p:nvSpPr>
        <p:spPr>
          <a:xfrm>
            <a:off x="3981475" y="173763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C0451A57-54B1-6F4C-9C89-60E6EF75060C}"/>
              </a:ext>
            </a:extLst>
          </p:cNvPr>
          <p:cNvSpPr/>
          <p:nvPr/>
        </p:nvSpPr>
        <p:spPr>
          <a:xfrm>
            <a:off x="3903278" y="272055"/>
            <a:ext cx="455414" cy="2104466"/>
          </a:xfrm>
          <a:prstGeom prst="bracketPair">
            <a:avLst>
              <a:gd name="adj" fmla="val 1032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9C1417B-11CC-844A-9880-1622F155868B}"/>
                  </a:ext>
                </a:extLst>
              </p:cNvPr>
              <p:cNvSpPr/>
              <p:nvPr/>
            </p:nvSpPr>
            <p:spPr>
              <a:xfrm>
                <a:off x="3493908" y="2517979"/>
                <a:ext cx="1482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ore-KR" dirty="0">
                    <a:solidFill>
                      <a:srgbClr val="FF0000"/>
                    </a:solidFill>
                  </a:rPr>
                  <a:t>Weight = 2</a:t>
                </a:r>
                <a14:m>
                  <m:oMath xmlns:m="http://schemas.openxmlformats.org/officeDocument/2006/math">
                    <m:r>
                      <a:rPr lang="en-US" altLang="ko-Kore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ore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ore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9C1417B-11CC-844A-9880-1622F1558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908" y="2517979"/>
                <a:ext cx="1482970" cy="369332"/>
              </a:xfrm>
              <a:prstGeom prst="rect">
                <a:avLst/>
              </a:prstGeom>
              <a:blipFill>
                <a:blip r:embed="rId8"/>
                <a:stretch>
                  <a:fillRect l="-3419" t="-6667" r="-855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9A9DE00-22A2-5549-BF21-C0B1275EE0D3}"/>
                  </a:ext>
                </a:extLst>
              </p:cNvPr>
              <p:cNvSpPr/>
              <p:nvPr/>
            </p:nvSpPr>
            <p:spPr>
              <a:xfrm>
                <a:off x="5160143" y="466223"/>
                <a:ext cx="743305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1600" b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1600" b="1" dirty="0"/>
                  <a:t>공격자가 선택한 </a:t>
                </a:r>
                <a14:m>
                  <m:oMath xmlns:m="http://schemas.openxmlformats.org/officeDocument/2006/math">
                    <m:r>
                      <a:rPr kumimoji="1" lang="en-US" altLang="ko-KR" sz="16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16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ko-KR" sz="16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1600" b="1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ko-KR" sz="16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ko-KR" sz="1600" b="1" dirty="0"/>
                  <a:t>Columns </a:t>
                </a:r>
                <a:r>
                  <a:rPr kumimoji="1" lang="ko-KR" altLang="en-US" sz="1600" b="1" dirty="0"/>
                  <a:t>에 모든 오류가 포함되어 있고</a:t>
                </a:r>
                <a:r>
                  <a:rPr kumimoji="1" lang="en-US" altLang="ko-KR" sz="1600" b="1" dirty="0"/>
                  <a:t>,</a:t>
                </a:r>
              </a:p>
              <a:p>
                <a:r>
                  <a:rPr kumimoji="1" lang="ko-KR" altLang="en-US" sz="1600" b="1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kumimoji="1" lang="en-US" altLang="ko-KR" sz="16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sz="1600" b="1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sz="1600" b="1" i="1" dirty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1" lang="en-US" altLang="ko-KR" sz="1600" b="1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R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ko-Kore-K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  <m:sSup>
                      <m:sSupPr>
                        <m:ctrlPr>
                          <a:rPr kumimoji="1" lang="en-US" altLang="ko-Kore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kumimoji="1" lang="en-US" altLang="ko-Kore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ko-Kore-KR" altLang="en-US" sz="1600" b="1" dirty="0"/>
                  <a:t>는</a:t>
                </a:r>
                <a:r>
                  <a:rPr kumimoji="1" lang="ko-KR" altLang="en-US" sz="1600" b="1" dirty="0"/>
                  <a:t> 오류 위치를 알려줌</a:t>
                </a:r>
                <a:endParaRPr kumimoji="1"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sz="1600" b="1" dirty="0"/>
              </a:p>
              <a:p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9A9DE00-22A2-5549-BF21-C0B1275EE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143" y="466223"/>
                <a:ext cx="7433051" cy="1323439"/>
              </a:xfrm>
              <a:prstGeom prst="rect">
                <a:avLst/>
              </a:prstGeom>
              <a:blipFill>
                <a:blip r:embed="rId9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62DA55-A863-7B49-95B5-2A9FB463B60A}"/>
              </a:ext>
            </a:extLst>
          </p:cNvPr>
          <p:cNvSpPr/>
          <p:nvPr/>
        </p:nvSpPr>
        <p:spPr>
          <a:xfrm>
            <a:off x="32274" y="3281353"/>
            <a:ext cx="7214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>
                <a:solidFill>
                  <a:srgbClr val="FF0000"/>
                </a:solidFill>
              </a:rPr>
              <a:t>선택한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Columns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의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1,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번째에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bit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가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1,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나머지가 모두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인 벡터가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Secret</a:t>
            </a:r>
            <a:endParaRPr lang="ko-Kore-KR" alt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A5FF045-3EF7-E94D-A594-5CEE965A265D}"/>
              </a:ext>
            </a:extLst>
          </p:cNvPr>
          <p:cNvCxnSpPr>
            <a:cxnSpLocks/>
          </p:cNvCxnSpPr>
          <p:nvPr/>
        </p:nvCxnSpPr>
        <p:spPr>
          <a:xfrm>
            <a:off x="262349" y="3078337"/>
            <a:ext cx="1166730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F5E2F7-1470-A443-98D7-171B704A842B}"/>
              </a:ext>
            </a:extLst>
          </p:cNvPr>
          <p:cNvSpPr txBox="1"/>
          <p:nvPr/>
        </p:nvSpPr>
        <p:spPr>
          <a:xfrm>
            <a:off x="2914840" y="373345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en-US" altLang="ko-Kore-KR" sz="1600" dirty="0">
                <a:solidFill>
                  <a:srgbClr val="FF0000"/>
                </a:solidFill>
              </a:rPr>
              <a:t>    </a:t>
            </a:r>
            <a:r>
              <a:rPr kumimoji="1" lang="en-US" altLang="ko-Kore-KR" dirty="0">
                <a:solidFill>
                  <a:srgbClr val="FF0000"/>
                </a:solidFill>
              </a:rPr>
              <a:t>1    </a:t>
            </a:r>
            <a:r>
              <a:rPr kumimoji="1" lang="en-US" altLang="ko-Kore-KR" dirty="0">
                <a:solidFill>
                  <a:schemeClr val="accent1"/>
                </a:solidFill>
              </a:rPr>
              <a:t>0    0   </a:t>
            </a:r>
            <a:r>
              <a:rPr kumimoji="1" lang="en-US" altLang="ko-Kore-KR" sz="1600" dirty="0">
                <a:solidFill>
                  <a:schemeClr val="accent1"/>
                </a:solidFill>
              </a:rPr>
              <a:t> </a:t>
            </a:r>
            <a:r>
              <a:rPr kumimoji="1" lang="en-US" altLang="ko-Kore-KR" dirty="0">
                <a:solidFill>
                  <a:schemeClr val="accent1"/>
                </a:solidFill>
              </a:rPr>
              <a:t>0   </a:t>
            </a:r>
            <a:r>
              <a:rPr kumimoji="1" lang="en-US" altLang="ko-Kore-KR" sz="1000" dirty="0">
                <a:solidFill>
                  <a:schemeClr val="accent1"/>
                </a:solidFill>
              </a:rPr>
              <a:t> </a:t>
            </a:r>
            <a:r>
              <a:rPr kumimoji="1" lang="en-US" altLang="ko-Kore-KR" dirty="0">
                <a:solidFill>
                  <a:schemeClr val="accent1"/>
                </a:solidFill>
              </a:rPr>
              <a:t>0   </a:t>
            </a:r>
            <a:r>
              <a:rPr kumimoji="1" lang="en-US" altLang="ko-Kore-KR" sz="1500" dirty="0">
                <a:solidFill>
                  <a:schemeClr val="accent1"/>
                </a:solidFill>
              </a:rPr>
              <a:t> </a:t>
            </a:r>
            <a:r>
              <a:rPr kumimoji="1" lang="en-US" altLang="ko-Kore-KR" dirty="0">
                <a:solidFill>
                  <a:schemeClr val="accent1"/>
                </a:solidFill>
              </a:rPr>
              <a:t>0   </a:t>
            </a:r>
            <a:r>
              <a:rPr kumimoji="1" lang="en-US" altLang="ko-Kore-KR" sz="1500" dirty="0">
                <a:solidFill>
                  <a:schemeClr val="accent1"/>
                </a:solidFill>
              </a:rPr>
              <a:t> </a:t>
            </a:r>
            <a:r>
              <a:rPr kumimoji="1" lang="en-US" altLang="ko-Kore-KR" dirty="0">
                <a:solidFill>
                  <a:schemeClr val="accent1"/>
                </a:solidFill>
              </a:rPr>
              <a:t>0 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D7F003-E4BC-F04F-8C09-E98075C6C06C}"/>
              </a:ext>
            </a:extLst>
          </p:cNvPr>
          <p:cNvSpPr txBox="1"/>
          <p:nvPr/>
        </p:nvSpPr>
        <p:spPr>
          <a:xfrm>
            <a:off x="1007199" y="3742973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ore-KR" sz="1600" dirty="0"/>
              <a:t>    </a:t>
            </a:r>
            <a:r>
              <a:rPr kumimoji="1" lang="en-US" altLang="ko-Kore-KR" dirty="0"/>
              <a:t>0    0    0   </a:t>
            </a:r>
            <a:r>
              <a:rPr kumimoji="1" lang="en-US" altLang="ko-Kore-KR" sz="1600" dirty="0"/>
              <a:t> </a:t>
            </a:r>
            <a:r>
              <a:rPr kumimoji="1" lang="en-US" altLang="ko-Kore-KR" dirty="0"/>
              <a:t>0   </a:t>
            </a:r>
            <a:r>
              <a:rPr kumimoji="1" lang="en-US" altLang="ko-Kore-KR" sz="1500" dirty="0"/>
              <a:t> </a:t>
            </a:r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5046C3-8390-C84C-A52A-95D775787746}"/>
              </a:ext>
            </a:extLst>
          </p:cNvPr>
          <p:cNvSpPr txBox="1"/>
          <p:nvPr/>
        </p:nvSpPr>
        <p:spPr>
          <a:xfrm>
            <a:off x="5439775" y="374071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ore-KR" sz="1600" dirty="0"/>
              <a:t>    </a:t>
            </a:r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5813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1D489A-9AB4-E34D-B5E9-F3A44A102D8F}"/>
              </a:ext>
            </a:extLst>
          </p:cNvPr>
          <p:cNvSpPr/>
          <p:nvPr/>
        </p:nvSpPr>
        <p:spPr>
          <a:xfrm>
            <a:off x="3014971" y="2502850"/>
            <a:ext cx="5794459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294E17-A5FB-904D-933B-837DD84B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2" y="400785"/>
            <a:ext cx="5687658" cy="219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19E8682-2B6B-E54A-A3E0-1132A6911599}"/>
                  </a:ext>
                </a:extLst>
              </p:cNvPr>
              <p:cNvSpPr/>
              <p:nvPr/>
            </p:nvSpPr>
            <p:spPr>
              <a:xfrm>
                <a:off x="6509840" y="919367"/>
                <a:ext cx="4599179" cy="1200329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" altLang="ko-Kore-K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-US" altLang="ko-Kore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0011</m:t>
                          </m:r>
                          <m:r>
                            <a:rPr lang="en" altLang="ko-Kore-KR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=16,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    </a:t>
                </a:r>
                <a:endParaRPr lang="en-US" altLang="ko-Kore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𝑯𝒆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11010011</m:t>
                          </m:r>
                        </m:e>
                      </m:d>
                    </m:oMath>
                  </m:oMathPara>
                </a14:m>
                <a:endParaRPr lang="en-US" altLang="ko-Kore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19E8682-2B6B-E54A-A3E0-1132A6911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840" y="919367"/>
                <a:ext cx="4599179" cy="1200329"/>
              </a:xfrm>
              <a:prstGeom prst="rect">
                <a:avLst/>
              </a:prstGeom>
              <a:blipFill>
                <a:blip r:embed="rId3"/>
                <a:stretch>
                  <a:fillRect l="-549" b="-4167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4F7CE34-45D3-5744-AA7A-E0A6EA49957D}"/>
              </a:ext>
            </a:extLst>
          </p:cNvPr>
          <p:cNvSpPr txBox="1"/>
          <p:nvPr/>
        </p:nvSpPr>
        <p:spPr>
          <a:xfrm>
            <a:off x="7850226" y="1192765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Secret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0314B55-DE42-844B-953B-AA761CD4B55D}"/>
              </a:ext>
            </a:extLst>
          </p:cNvPr>
          <p:cNvSpPr/>
          <p:nvPr/>
        </p:nvSpPr>
        <p:spPr>
          <a:xfrm>
            <a:off x="2704922" y="272081"/>
            <a:ext cx="2511287" cy="2370713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AD915CA-1333-6E47-A3B5-1C1F9A5DF7C8}"/>
                  </a:ext>
                </a:extLst>
              </p:cNvPr>
              <p:cNvSpPr/>
              <p:nvPr/>
            </p:nvSpPr>
            <p:spPr>
              <a:xfrm>
                <a:off x="3588989" y="2637785"/>
                <a:ext cx="743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AD915CA-1333-6E47-A3B5-1C1F9A5DF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89" y="2637785"/>
                <a:ext cx="7431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A5FF045-3EF7-E94D-A594-5CEE965A265D}"/>
              </a:ext>
            </a:extLst>
          </p:cNvPr>
          <p:cNvCxnSpPr>
            <a:cxnSpLocks/>
          </p:cNvCxnSpPr>
          <p:nvPr/>
        </p:nvCxnSpPr>
        <p:spPr>
          <a:xfrm>
            <a:off x="262349" y="3078337"/>
            <a:ext cx="1166730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043F11-0C83-704F-82E3-9DA920EBF051}"/>
              </a:ext>
            </a:extLst>
          </p:cNvPr>
          <p:cNvSpPr txBox="1"/>
          <p:nvPr/>
        </p:nvSpPr>
        <p:spPr>
          <a:xfrm>
            <a:off x="890655" y="336423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245D7-0F9D-A947-9232-1EE5F897CD6A}"/>
              </a:ext>
            </a:extLst>
          </p:cNvPr>
          <p:cNvSpPr txBox="1"/>
          <p:nvPr/>
        </p:nvSpPr>
        <p:spPr>
          <a:xfrm>
            <a:off x="3144965" y="3364238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15E0F543-6BF7-9E46-8745-7911E30282C9}"/>
              </a:ext>
            </a:extLst>
          </p:cNvPr>
          <p:cNvSpPr/>
          <p:nvPr/>
        </p:nvSpPr>
        <p:spPr>
          <a:xfrm>
            <a:off x="682767" y="3462530"/>
            <a:ext cx="1827621" cy="2104466"/>
          </a:xfrm>
          <a:prstGeom prst="bracketPair">
            <a:avLst>
              <a:gd name="adj" fmla="val 733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3F0347DF-5BA8-2D4B-9695-D1A481246B9D}"/>
              </a:ext>
            </a:extLst>
          </p:cNvPr>
          <p:cNvSpPr/>
          <p:nvPr/>
        </p:nvSpPr>
        <p:spPr>
          <a:xfrm>
            <a:off x="3066768" y="3462530"/>
            <a:ext cx="455414" cy="2104466"/>
          </a:xfrm>
          <a:prstGeom prst="bracketPair">
            <a:avLst>
              <a:gd name="adj" fmla="val 1032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4D74959-67EC-5F44-918F-AE4772523AF5}"/>
                  </a:ext>
                </a:extLst>
              </p:cNvPr>
              <p:cNvSpPr/>
              <p:nvPr/>
            </p:nvSpPr>
            <p:spPr>
              <a:xfrm>
                <a:off x="2554830" y="4276236"/>
                <a:ext cx="48603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4D74959-67EC-5F44-918F-AE4772523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830" y="4276236"/>
                <a:ext cx="48603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27711FC-C429-CB41-80C0-CB75A5A12948}"/>
                  </a:ext>
                </a:extLst>
              </p:cNvPr>
              <p:cNvSpPr/>
              <p:nvPr/>
            </p:nvSpPr>
            <p:spPr>
              <a:xfrm>
                <a:off x="1002031" y="5744706"/>
                <a:ext cx="2547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p>
                        <m:sSupPr>
                          <m:ctrlPr>
                            <a:rPr kumimoji="1" lang="en-US" altLang="ko-Kore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27711FC-C429-CB41-80C0-CB75A5A12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1" y="5744706"/>
                <a:ext cx="254736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DA35C3D-589D-9748-B923-6C1EF6C4CFB0}"/>
                  </a:ext>
                </a:extLst>
              </p:cNvPr>
              <p:cNvSpPr/>
              <p:nvPr/>
            </p:nvSpPr>
            <p:spPr>
              <a:xfrm>
                <a:off x="3597240" y="4276236"/>
                <a:ext cx="48603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DA35C3D-589D-9748-B923-6C1EF6C4C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240" y="4276236"/>
                <a:ext cx="48603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7641BBC-97A8-4A4E-81FB-1B383DD0A814}"/>
              </a:ext>
            </a:extLst>
          </p:cNvPr>
          <p:cNvSpPr txBox="1"/>
          <p:nvPr/>
        </p:nvSpPr>
        <p:spPr>
          <a:xfrm>
            <a:off x="4248102" y="3367970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</p:txBody>
      </p:sp>
      <p:sp>
        <p:nvSpPr>
          <p:cNvPr id="43" name="양쪽 대괄호 42">
            <a:extLst>
              <a:ext uri="{FF2B5EF4-FFF2-40B4-BE49-F238E27FC236}">
                <a16:creationId xmlns:a16="http://schemas.microsoft.com/office/drawing/2014/main" id="{E7FB1FA3-CC28-B441-AD65-B2372F28A6E8}"/>
              </a:ext>
            </a:extLst>
          </p:cNvPr>
          <p:cNvSpPr/>
          <p:nvPr/>
        </p:nvSpPr>
        <p:spPr>
          <a:xfrm>
            <a:off x="4169905" y="3466262"/>
            <a:ext cx="455414" cy="2104466"/>
          </a:xfrm>
          <a:prstGeom prst="bracketPair">
            <a:avLst>
              <a:gd name="adj" fmla="val 1032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26CF53A-7957-4040-944B-2E14604BDB2F}"/>
                  </a:ext>
                </a:extLst>
              </p:cNvPr>
              <p:cNvSpPr/>
              <p:nvPr/>
            </p:nvSpPr>
            <p:spPr>
              <a:xfrm>
                <a:off x="3760535" y="5712186"/>
                <a:ext cx="1482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ore-KR" dirty="0">
                    <a:solidFill>
                      <a:srgbClr val="FF0000"/>
                    </a:solidFill>
                  </a:rPr>
                  <a:t>Weight = 2</a:t>
                </a:r>
                <a14:m>
                  <m:oMath xmlns:m="http://schemas.openxmlformats.org/officeDocument/2006/math">
                    <m:r>
                      <a:rPr lang="en-US" altLang="ko-Kore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ore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ore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26CF53A-7957-4040-944B-2E14604BD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535" y="5712186"/>
                <a:ext cx="1482970" cy="369332"/>
              </a:xfrm>
              <a:prstGeom prst="rect">
                <a:avLst/>
              </a:prstGeom>
              <a:blipFill>
                <a:blip r:embed="rId8"/>
                <a:stretch>
                  <a:fillRect l="-4274" t="-6452" r="-855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AB62A7-732C-2F4B-9C57-8580AC9EFC40}"/>
              </a:ext>
            </a:extLst>
          </p:cNvPr>
          <p:cNvSpPr/>
          <p:nvPr/>
        </p:nvSpPr>
        <p:spPr>
          <a:xfrm>
            <a:off x="100512" y="6257710"/>
            <a:ext cx="7214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>
                <a:solidFill>
                  <a:srgbClr val="FF0000"/>
                </a:solidFill>
              </a:rPr>
              <a:t>선택한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Columns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의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2,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3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번째에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bit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가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1,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나머지가 모두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인 벡터가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Secret</a:t>
            </a:r>
            <a:endParaRPr lang="ko-Kore-KR" altLang="en-US" sz="16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6E3DC7D-654A-7F42-803E-09F244F0CA3A}"/>
                  </a:ext>
                </a:extLst>
              </p:cNvPr>
              <p:cNvSpPr/>
              <p:nvPr/>
            </p:nvSpPr>
            <p:spPr>
              <a:xfrm>
                <a:off x="7052790" y="6226932"/>
                <a:ext cx="2481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-US" altLang="ko-Kore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altLang="ko-Kore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" altLang="ko-Kore-KR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6E3DC7D-654A-7F42-803E-09F244F0C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790" y="6226932"/>
                <a:ext cx="2481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4532436-1D75-B147-9B3C-D5A9DB6F3E0A}"/>
                  </a:ext>
                </a:extLst>
              </p:cNvPr>
              <p:cNvSpPr/>
              <p:nvPr/>
            </p:nvSpPr>
            <p:spPr>
              <a:xfrm>
                <a:off x="6712750" y="6226932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4532436-1D75-B147-9B3C-D5A9DB6F3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750" y="6226932"/>
                <a:ext cx="4315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00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33C5A-DBBD-4C88-A94B-9CDEFEE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Information Set Decoding (ISD)</a:t>
            </a:r>
            <a:r>
              <a:rPr kumimoji="1" lang="ko-KR" altLang="en-US"/>
              <a:t> </a:t>
            </a:r>
            <a:r>
              <a:rPr kumimoji="1" lang="en-US" altLang="ko-KR"/>
              <a:t>Variants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1881266-453B-43BA-A890-F8C5879FA4E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b="1" dirty="0"/>
                  <a:t>Prange ISD</a:t>
                </a:r>
                <a:r>
                  <a:rPr kumimoji="1" lang="ko-Kore-KR" altLang="en-US" b="1" dirty="0"/>
                  <a:t>는</a:t>
                </a:r>
                <a:r>
                  <a:rPr kumimoji="1" lang="ko-KR" altLang="en-US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ko-KR" altLang="en-US" b="1" dirty="0"/>
                  <a:t>에서 </a:t>
                </a:r>
                <a14:m>
                  <m:oMath xmlns:m="http://schemas.openxmlformats.org/officeDocument/2006/math"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ko-Kore-KR" altLang="en-US" b="1" dirty="0"/>
                  <a:t>인</a:t>
                </a:r>
                <a:r>
                  <a:rPr kumimoji="1" lang="ko-KR" altLang="en-US" b="1" dirty="0"/>
                  <a:t> 경우에 해당</a:t>
                </a:r>
                <a:endParaRPr kumimoji="1" lang="ko-Kore-KR" altLang="en-US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1881266-453B-43BA-A890-F8C5879FA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4131CE4-A7F1-40EE-9D67-C2474137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68" y="2122934"/>
            <a:ext cx="8451784" cy="38150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7D03AE-6636-4DEF-98CF-0635BD654520}"/>
              </a:ext>
            </a:extLst>
          </p:cNvPr>
          <p:cNvSpPr/>
          <p:nvPr/>
        </p:nvSpPr>
        <p:spPr>
          <a:xfrm>
            <a:off x="6043682" y="3265932"/>
            <a:ext cx="4050246" cy="267204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306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6022F-76AE-4BBA-956F-D14CB8C0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Information Set Decoding (ISD)</a:t>
            </a:r>
            <a:r>
              <a:rPr kumimoji="1" lang="ko-KR" altLang="en-US"/>
              <a:t> </a:t>
            </a:r>
            <a:r>
              <a:rPr kumimoji="1" lang="en-US" altLang="ko-KR"/>
              <a:t>Variants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EFC249-0B0B-4906-8C41-57E0F63607E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" y="1152525"/>
                <a:ext cx="11780838" cy="5057775"/>
              </a:xfrm>
            </p:spPr>
            <p:txBody>
              <a:bodyPr>
                <a:normAutofit/>
              </a:bodyPr>
              <a:lstStyle/>
              <a:p>
                <a:pPr marL="457200" lvl="0" indent="-355600">
                  <a:spcBef>
                    <a:spcPts val="0"/>
                  </a:spcBef>
                  <a:buSzPts val="2000"/>
                </a:pPr>
                <a:r>
                  <a:rPr lang="ko-KR" altLang="en-US" sz="1800" b="1" dirty="0"/>
                  <a:t>다양한 버전의 </a:t>
                </a:r>
                <a:r>
                  <a:rPr lang="en-US" altLang="ko-KR" sz="1800" b="1" dirty="0"/>
                  <a:t>ISD</a:t>
                </a:r>
                <a:r>
                  <a:rPr lang="ko-KR" altLang="en-US" sz="1800" b="1" dirty="0"/>
                  <a:t> 들이 있지만</a:t>
                </a:r>
                <a:r>
                  <a:rPr lang="en-US" altLang="ko-KR" sz="1800" b="1" dirty="0"/>
                  <a:t>, </a:t>
                </a:r>
                <a:r>
                  <a:rPr lang="ko-KR" altLang="en-US" sz="1800" b="1" dirty="0"/>
                  <a:t>큰 성능 차이가 존재하지 않음</a:t>
                </a:r>
              </a:p>
              <a:p>
                <a:pPr marL="457200" lvl="0" indent="0">
                  <a:spcBef>
                    <a:spcPts val="0"/>
                  </a:spcBef>
                  <a:buNone/>
                </a:pPr>
                <a:endParaRPr lang="ko-KR" altLang="en-US" sz="1800" dirty="0"/>
              </a:p>
              <a:p>
                <a:pPr marL="457200" lvl="0" indent="0">
                  <a:spcBef>
                    <a:spcPts val="0"/>
                  </a:spcBef>
                  <a:buNone/>
                </a:pPr>
                <a:endParaRPr lang="ko-KR" altLang="en-US" sz="1800" dirty="0"/>
              </a:p>
              <a:p>
                <a:pPr marL="457200" lvl="0" indent="0">
                  <a:spcBef>
                    <a:spcPts val="0"/>
                  </a:spcBef>
                  <a:buNone/>
                </a:pPr>
                <a:endParaRPr lang="ko-KR" altLang="en-US" sz="1800" dirty="0"/>
              </a:p>
              <a:p>
                <a:pPr marL="457200" lvl="0" indent="0">
                  <a:spcBef>
                    <a:spcPts val="0"/>
                  </a:spcBef>
                  <a:buNone/>
                </a:pPr>
                <a:endParaRPr lang="ko-KR" altLang="en-US" sz="1800" dirty="0"/>
              </a:p>
              <a:p>
                <a:pPr marL="457200" lvl="0" indent="0">
                  <a:spcBef>
                    <a:spcPts val="0"/>
                  </a:spcBef>
                  <a:buNone/>
                </a:pPr>
                <a:endParaRPr lang="ko-KR" altLang="en-US" sz="1800" dirty="0"/>
              </a:p>
              <a:p>
                <a:pPr marL="457200" lvl="0" indent="0">
                  <a:spcBef>
                    <a:spcPts val="0"/>
                  </a:spcBef>
                  <a:buNone/>
                </a:pPr>
                <a:endParaRPr lang="ko-KR" altLang="en-US" sz="1800" dirty="0"/>
              </a:p>
              <a:p>
                <a:pPr marL="457200" lvl="0" indent="0">
                  <a:spcBef>
                    <a:spcPts val="0"/>
                  </a:spcBef>
                  <a:buNone/>
                </a:pPr>
                <a:endParaRPr lang="ko-KR" altLang="en-US" sz="1800" dirty="0"/>
              </a:p>
              <a:p>
                <a:pPr marL="457200" lvl="0" indent="0">
                  <a:spcBef>
                    <a:spcPts val="0"/>
                  </a:spcBef>
                  <a:buNone/>
                </a:pPr>
                <a:endParaRPr lang="ko-KR" altLang="en-US" sz="1800" dirty="0"/>
              </a:p>
              <a:p>
                <a:pPr marL="101600" lvl="0">
                  <a:spcBef>
                    <a:spcPts val="0"/>
                  </a:spcBef>
                  <a:buSzPts val="2000"/>
                </a:pPr>
                <a:endParaRPr lang="ko-KR" altLang="en-US" sz="1800" dirty="0"/>
              </a:p>
              <a:p>
                <a:pPr marL="457200" lvl="0" indent="-355600">
                  <a:spcBef>
                    <a:spcPts val="0"/>
                  </a:spcBef>
                  <a:buSzPts val="2000"/>
                </a:pPr>
                <a:endParaRPr lang="ko-KR" altLang="en-US" sz="1800" dirty="0"/>
              </a:p>
              <a:p>
                <a:pPr marL="457200" lvl="0" indent="-355600">
                  <a:spcBef>
                    <a:spcPts val="0"/>
                  </a:spcBef>
                  <a:buSzPts val="2000"/>
                </a:pPr>
                <a:r>
                  <a:rPr lang="en-US" altLang="ko-KR" sz="1800" b="1" dirty="0"/>
                  <a:t>Syndrome decoding </a:t>
                </a:r>
                <a:r>
                  <a:rPr lang="ko-KR" altLang="en-US" sz="1800" b="1" dirty="0"/>
                  <a:t>문제를 해결하는데 효율적인 </a:t>
                </a:r>
                <a:r>
                  <a:rPr lang="en-US" altLang="ko-KR" sz="1800" b="1" dirty="0"/>
                  <a:t>Quantum </a:t>
                </a:r>
                <a:r>
                  <a:rPr lang="ko-KR" altLang="en-US" sz="1800" b="1" dirty="0"/>
                  <a:t>버전의 </a:t>
                </a:r>
                <a:r>
                  <a:rPr lang="en-US" altLang="ko-KR" sz="1800" b="1" dirty="0"/>
                  <a:t>Classical </a:t>
                </a:r>
                <a:r>
                  <a:rPr lang="ko-KR" altLang="en-US" sz="1800" b="1" dirty="0"/>
                  <a:t>알고리즘을 선택하는 것</a:t>
                </a:r>
              </a:p>
              <a:p>
                <a:pPr marL="457200" lvl="0" indent="0">
                  <a:spcBef>
                    <a:spcPts val="0"/>
                  </a:spcBef>
                  <a:buNone/>
                </a:pPr>
                <a:endParaRPr lang="ko-KR" altLang="en-US" sz="1800" dirty="0"/>
              </a:p>
              <a:p>
                <a:pPr marL="914400" lvl="1" indent="-355600">
                  <a:spcBef>
                    <a:spcPts val="0"/>
                  </a:spcBef>
                  <a:buSzPts val="2000"/>
                </a:pPr>
                <a:r>
                  <a:rPr lang="en-US" altLang="ko-KR" sz="1600" b="1" dirty="0"/>
                  <a:t>Classical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sz="1600" b="1" dirty="0"/>
                  <a:t> </a:t>
                </a:r>
                <a:r>
                  <a:rPr lang="en-US" altLang="ko-KR" sz="1600" b="1" dirty="0"/>
                  <a:t>Quantum</a:t>
                </a:r>
              </a:p>
              <a:p>
                <a:pPr marL="914400" lvl="1" indent="-355600">
                  <a:spcBef>
                    <a:spcPts val="0"/>
                  </a:spcBef>
                  <a:buSzPts val="2000"/>
                </a:pPr>
                <a:endParaRPr lang="en-US" altLang="ko-KR" sz="1600" b="1" dirty="0"/>
              </a:p>
              <a:p>
                <a:pPr marL="914400" lvl="1" indent="-355600">
                  <a:spcBef>
                    <a:spcPts val="0"/>
                  </a:spcBef>
                  <a:buSzPts val="2000"/>
                </a:pPr>
                <a:r>
                  <a:rPr lang="en-US" altLang="ko-KR" sz="1600" b="1" dirty="0"/>
                  <a:t>Lee-</a:t>
                </a:r>
                <a:r>
                  <a:rPr lang="en-US" altLang="ko-KR" sz="1600" b="1" dirty="0" err="1"/>
                  <a:t>Brickel</a:t>
                </a:r>
                <a:r>
                  <a:rPr lang="ko-KR" altLang="en-US" sz="1600" dirty="0" err="1"/>
                  <a:t>은</a:t>
                </a:r>
                <a:r>
                  <a:rPr lang="ko-KR" altLang="en-US" sz="1600" b="1" dirty="0"/>
                  <a:t> </a:t>
                </a:r>
                <a:r>
                  <a:rPr lang="en-US" altLang="ko-KR" sz="1600" dirty="0" err="1"/>
                  <a:t>Weight</a:t>
                </a:r>
                <a:r>
                  <a:rPr lang="ko-KR" altLang="en-US" sz="1600" dirty="0"/>
                  <a:t> </a:t>
                </a:r>
                <a:r>
                  <a:rPr lang="en-US" altLang="ko-KR" sz="1600" dirty="0" err="1"/>
                  <a:t>check</a:t>
                </a:r>
                <a:r>
                  <a:rPr lang="ko-KR" altLang="en-US" sz="1600" dirty="0" err="1"/>
                  <a:t>가</a:t>
                </a:r>
                <a:r>
                  <a:rPr lang="ko-KR" altLang="en-US" sz="1600" dirty="0"/>
                  <a:t>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600" b="1" dirty="0">
                    <a:solidFill>
                      <a:srgbClr val="FF0000"/>
                    </a:solidFill>
                  </a:rPr>
                  <a:t>번</a:t>
                </a:r>
                <a:r>
                  <a:rPr lang="ko-KR" altLang="en-US" sz="1600" dirty="0"/>
                  <a:t>인 반면</a:t>
                </a:r>
                <a:r>
                  <a:rPr lang="en-US" altLang="ko-KR" sz="1600" dirty="0"/>
                  <a:t>, </a:t>
                </a:r>
                <a:r>
                  <a:rPr lang="en-US" altLang="ko-KR" sz="1600" b="1" dirty="0" err="1"/>
                  <a:t>Prange</a:t>
                </a:r>
                <a:r>
                  <a:rPr lang="ko-KR" altLang="en-US" sz="1600" dirty="0" err="1"/>
                  <a:t>에서는</a:t>
                </a:r>
                <a:r>
                  <a:rPr lang="ko-KR" altLang="en-US" sz="1600" dirty="0"/>
                  <a:t> </a:t>
                </a:r>
                <a:r>
                  <a:rPr lang="en-US" altLang="ko-KR" sz="1600" b="1" dirty="0">
                    <a:solidFill>
                      <a:srgbClr val="2E75B5"/>
                    </a:solidFill>
                  </a:rPr>
                  <a:t>1</a:t>
                </a:r>
                <a:r>
                  <a:rPr lang="ko-KR" altLang="en-US" sz="1600" b="1" dirty="0">
                    <a:solidFill>
                      <a:srgbClr val="2E75B5"/>
                    </a:solidFill>
                  </a:rPr>
                  <a:t>번 </a:t>
                </a:r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EFC249-0B0B-4906-8C41-57E0F6360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" y="1152525"/>
                <a:ext cx="11780838" cy="5057775"/>
              </a:xfrm>
              <a:blipFill>
                <a:blip r:embed="rId2"/>
                <a:stretch>
                  <a:fillRect t="-1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798EFAE-2EC4-4FAB-A14E-377E25334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31" y="5539588"/>
            <a:ext cx="6092104" cy="8533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486285-E571-4961-8351-1316FCC95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862" y="4579961"/>
            <a:ext cx="2666799" cy="947088"/>
          </a:xfrm>
          <a:prstGeom prst="rect">
            <a:avLst/>
          </a:prstGeom>
        </p:spPr>
      </p:pic>
      <p:cxnSp>
        <p:nvCxnSpPr>
          <p:cNvPr id="6" name="직선 연결선[R] 6">
            <a:extLst>
              <a:ext uri="{FF2B5EF4-FFF2-40B4-BE49-F238E27FC236}">
                <a16:creationId xmlns:a16="http://schemas.microsoft.com/office/drawing/2014/main" id="{E1DD9912-5BDD-4E02-B79A-6B36745959C7}"/>
              </a:ext>
            </a:extLst>
          </p:cNvPr>
          <p:cNvCxnSpPr/>
          <p:nvPr/>
        </p:nvCxnSpPr>
        <p:spPr>
          <a:xfrm>
            <a:off x="8688958" y="6135134"/>
            <a:ext cx="329887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12">
            <a:extLst>
              <a:ext uri="{FF2B5EF4-FFF2-40B4-BE49-F238E27FC236}">
                <a16:creationId xmlns:a16="http://schemas.microsoft.com/office/drawing/2014/main" id="{FA6706D7-DCDA-4AAE-8932-5147D5055519}"/>
              </a:ext>
            </a:extLst>
          </p:cNvPr>
          <p:cNvCxnSpPr>
            <a:cxnSpLocks/>
          </p:cNvCxnSpPr>
          <p:nvPr/>
        </p:nvCxnSpPr>
        <p:spPr>
          <a:xfrm>
            <a:off x="5906429" y="6363419"/>
            <a:ext cx="427703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326;ge2a6cea0d3_1_0">
            <a:extLst>
              <a:ext uri="{FF2B5EF4-FFF2-40B4-BE49-F238E27FC236}">
                <a16:creationId xmlns:a16="http://schemas.microsoft.com/office/drawing/2014/main" id="{A4F13763-B3DC-4019-AC26-6E8CEC08372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197" y="1525056"/>
            <a:ext cx="4495947" cy="23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27;ge2a6cea0d3_1_0">
            <a:extLst>
              <a:ext uri="{FF2B5EF4-FFF2-40B4-BE49-F238E27FC236}">
                <a16:creationId xmlns:a16="http://schemas.microsoft.com/office/drawing/2014/main" id="{41DF4914-682B-4CB6-B15B-5CAADC46387B}"/>
              </a:ext>
            </a:extLst>
          </p:cNvPr>
          <p:cNvSpPr/>
          <p:nvPr/>
        </p:nvSpPr>
        <p:spPr>
          <a:xfrm>
            <a:off x="4783846" y="1644758"/>
            <a:ext cx="633102" cy="44144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86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4260575" y="1948068"/>
            <a:ext cx="3650974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B3275-75CD-A84C-8200-B405AAB285C9}"/>
              </a:ext>
            </a:extLst>
          </p:cNvPr>
          <p:cNvSpPr txBox="1"/>
          <p:nvPr/>
        </p:nvSpPr>
        <p:spPr>
          <a:xfrm>
            <a:off x="2536660" y="2825834"/>
            <a:ext cx="70988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000" dirty="0"/>
              <a:t>Grover on </a:t>
            </a:r>
            <a:r>
              <a:rPr kumimoji="1" lang="en-US" altLang="ko-Kore-KR" sz="5000" dirty="0" err="1"/>
              <a:t>ClassicMcEliece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08787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10852-D698-4EEF-92FB-7A57C410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 on </a:t>
            </a:r>
            <a:r>
              <a:rPr kumimoji="1" lang="en-US" altLang="ko-Kore-KR" dirty="0" err="1"/>
              <a:t>ClassicMcEliece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9590F2E-E33D-E246-A0C9-B8F0629A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98" y="3686094"/>
            <a:ext cx="5687658" cy="219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D46E394-4E60-0547-8453-BF117A5F8444}"/>
                  </a:ext>
                </a:extLst>
              </p:cNvPr>
              <p:cNvSpPr/>
              <p:nvPr/>
            </p:nvSpPr>
            <p:spPr>
              <a:xfrm>
                <a:off x="6953186" y="4204676"/>
                <a:ext cx="4599179" cy="1200329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" altLang="ko-Kore-K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-US" altLang="ko-Kore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0011</m:t>
                          </m:r>
                          <m:r>
                            <a:rPr lang="en" altLang="ko-Kore-KR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=16,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    </a:t>
                </a:r>
                <a:endParaRPr lang="en-US" altLang="ko-Kore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𝑯𝒆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11010011</m:t>
                          </m:r>
                        </m:e>
                      </m:d>
                    </m:oMath>
                  </m:oMathPara>
                </a14:m>
                <a:endParaRPr lang="en-US" altLang="ko-Kore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D46E394-4E60-0547-8453-BF117A5F8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186" y="4204676"/>
                <a:ext cx="4599179" cy="1200329"/>
              </a:xfrm>
              <a:prstGeom prst="rect">
                <a:avLst/>
              </a:prstGeom>
              <a:blipFill>
                <a:blip r:embed="rId3"/>
                <a:stretch>
                  <a:fillRect l="-549" b="-4124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C700E028-8C71-9A4A-9DC6-3E7D80934D3F}"/>
              </a:ext>
            </a:extLst>
          </p:cNvPr>
          <p:cNvSpPr txBox="1"/>
          <p:nvPr/>
        </p:nvSpPr>
        <p:spPr>
          <a:xfrm>
            <a:off x="8293572" y="4478074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Secret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2C2B66-9C30-F647-936C-9010A3D0662F}"/>
                  </a:ext>
                </a:extLst>
              </p:cNvPr>
              <p:cNvSpPr txBox="1"/>
              <p:nvPr/>
            </p:nvSpPr>
            <p:spPr>
              <a:xfrm>
                <a:off x="153841" y="1265776"/>
                <a:ext cx="8218725" cy="980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000" b="1" dirty="0"/>
                  <a:t>제일</a:t>
                </a:r>
                <a:r>
                  <a:rPr kumimoji="1" lang="en-US" altLang="ko-Kore-KR" sz="2000" b="1" dirty="0"/>
                  <a:t> </a:t>
                </a:r>
                <a:r>
                  <a:rPr kumimoji="1" lang="ko-Kore-KR" altLang="en-US" sz="2000" b="1" dirty="0"/>
                  <a:t>먼저</a:t>
                </a:r>
                <a:r>
                  <a:rPr kumimoji="1" lang="ko-KR" altLang="en-US" sz="2000" b="1" dirty="0"/>
                  <a:t> 필요한 것은 중첩 상태의 </a:t>
                </a:r>
                <a:r>
                  <a:rPr kumimoji="1" lang="en-US" altLang="ko-KR" sz="2000" b="1" dirty="0"/>
                  <a:t>Input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dirty="0"/>
                  <a:t>공개키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ko-KR" altLang="en-US" dirty="0"/>
                  <a:t>에서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Columns</a:t>
                </a:r>
                <a:r>
                  <a:rPr kumimoji="1" lang="ko-KR" altLang="en-US" dirty="0"/>
                  <a:t>을 선택하는 모든 경우의 수를 가지고 있는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      중첩 상태의 </a:t>
                </a:r>
                <a14:m>
                  <m:oMath xmlns:m="http://schemas.openxmlformats.org/officeDocument/2006/math">
                    <m:r>
                      <a:rPr kumimoji="1" lang="el-GR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kumimoji="1"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dirty="0"/>
                  <a:t>를 구성할 수 있어야 함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2C2B66-9C30-F647-936C-9010A3D0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1" y="1265776"/>
                <a:ext cx="8218725" cy="980781"/>
              </a:xfrm>
              <a:prstGeom prst="rect">
                <a:avLst/>
              </a:prstGeom>
              <a:blipFill>
                <a:blip r:embed="rId4"/>
                <a:stretch>
                  <a:fillRect l="-617" t="-3797" b="-50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671B8A6E-6833-6F4A-8E87-3802FA56C13A}"/>
              </a:ext>
            </a:extLst>
          </p:cNvPr>
          <p:cNvSpPr/>
          <p:nvPr/>
        </p:nvSpPr>
        <p:spPr>
          <a:xfrm>
            <a:off x="3133912" y="3599955"/>
            <a:ext cx="2511287" cy="2370713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F282410-6DE0-DF45-811F-791AE2C76DEB}"/>
                  </a:ext>
                </a:extLst>
              </p:cNvPr>
              <p:cNvSpPr/>
              <p:nvPr/>
            </p:nvSpPr>
            <p:spPr>
              <a:xfrm>
                <a:off x="153841" y="2475641"/>
                <a:ext cx="9117432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l-GR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kumimoji="1"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ore-KR" altLang="en-US" dirty="0"/>
                  <a:t>이</a:t>
                </a:r>
                <a:r>
                  <a:rPr lang="ko-KR" altLang="en-US" dirty="0"/>
                  <a:t> 준비된다면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ISD</a:t>
                </a:r>
                <a:r>
                  <a:rPr lang="ko-KR" altLang="en-US" dirty="0"/>
                  <a:t> 알고리즘의 수식을 양자 회로로 구현하여 적용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하면 됨</a:t>
                </a:r>
                <a:endParaRPr lang="ko-Kore-KR" altLang="en-US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F282410-6DE0-DF45-811F-791AE2C76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1" y="2475641"/>
                <a:ext cx="9117432" cy="396006"/>
              </a:xfrm>
              <a:prstGeom prst="rect">
                <a:avLst/>
              </a:prstGeom>
              <a:blipFill>
                <a:blip r:embed="rId5"/>
                <a:stretch>
                  <a:fillRect l="-417" t="-6061" r="-139" b="-1515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2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DAD4F-5908-4081-83EF-47E4FDAB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Quantum Brute Force on CM</a:t>
            </a:r>
            <a:r>
              <a:rPr kumimoji="1" lang="ko-KR" altLang="en-US"/>
              <a:t> </a:t>
            </a:r>
            <a:r>
              <a:rPr kumimoji="1" lang="en-US" altLang="ko-KR"/>
              <a:t>(Butterfly Network)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F1DCA8-A6BD-4266-BD6C-C4B8A71D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3" y="1852870"/>
            <a:ext cx="6033732" cy="2245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28BE0B-9700-45F8-8797-76587DC69A55}"/>
              </a:ext>
            </a:extLst>
          </p:cNvPr>
          <p:cNvSpPr txBox="1"/>
          <p:nvPr/>
        </p:nvSpPr>
        <p:spPr>
          <a:xfrm>
            <a:off x="2057902" y="4298979"/>
            <a:ext cx="248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-bit Vector (Weight = 2)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50690B-0750-46EF-BC12-410C47B471A2}"/>
                  </a:ext>
                </a:extLst>
              </p:cNvPr>
              <p:cNvSpPr txBox="1"/>
              <p:nvPr/>
            </p:nvSpPr>
            <p:spPr>
              <a:xfrm>
                <a:off x="457701" y="1168622"/>
                <a:ext cx="8143576" cy="4370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b="1" dirty="0"/>
                  <a:t>Butterfly Network (BN)</a:t>
                </a:r>
                <a:r>
                  <a:rPr kumimoji="1" lang="ko-KR" altLang="en-US" sz="2200" dirty="0"/>
                  <a:t>을 활용한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ko-KR" sz="2200" b="1" dirty="0"/>
                  <a:t>-bit Vector </a:t>
                </a:r>
                <a:r>
                  <a:rPr kumimoji="1" lang="ko-KR" altLang="en-US" sz="2200" b="1" dirty="0"/>
                  <a:t>설정 </a:t>
                </a:r>
                <a:r>
                  <a:rPr kumimoji="1" lang="en-US" altLang="ko-KR" sz="2200" b="1" dirty="0"/>
                  <a:t>(Input)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/>
              </a:p>
              <a:p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200" b="1" dirty="0"/>
                  <a:t>동일한 </a:t>
                </a:r>
                <a:r>
                  <a:rPr kumimoji="1" lang="en-US" altLang="ko-KR" sz="2200" b="1" dirty="0"/>
                  <a:t>amplitude</a:t>
                </a:r>
                <a:r>
                  <a:rPr kumimoji="1" lang="ko-KR" altLang="en-US" sz="2200" dirty="0" err="1"/>
                  <a:t>를</a:t>
                </a:r>
                <a:r>
                  <a:rPr kumimoji="1" lang="ko-KR" altLang="en-US" sz="2200" dirty="0"/>
                  <a:t> 위해 </a:t>
                </a:r>
                <a:r>
                  <a:rPr kumimoji="1" lang="en-US" altLang="ko-KR" sz="2200" b="1" dirty="0" err="1"/>
                  <a:t>CSwap</a:t>
                </a:r>
                <a:r>
                  <a:rPr kumimoji="1" lang="ko-KR" altLang="en-US" sz="2200" b="1" dirty="0"/>
                  <a:t>당 하나의 </a:t>
                </a:r>
                <a:r>
                  <a:rPr kumimoji="1" lang="ko-KR" altLang="en-US" sz="2200" b="1" dirty="0" err="1"/>
                  <a:t>큐비트</a:t>
                </a:r>
                <a:r>
                  <a:rPr kumimoji="1" lang="en-US" altLang="ko-KR" sz="2200" dirty="0"/>
                  <a:t>(flips)</a:t>
                </a:r>
                <a:r>
                  <a:rPr kumimoji="1" lang="ko-KR" altLang="en-US" sz="2200" dirty="0"/>
                  <a:t> 할당</a:t>
                </a:r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50690B-0750-46EF-BC12-410C47B47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01" y="1168622"/>
                <a:ext cx="8143576" cy="4370427"/>
              </a:xfrm>
              <a:prstGeom prst="rect">
                <a:avLst/>
              </a:prstGeom>
              <a:blipFill>
                <a:blip r:embed="rId3"/>
                <a:stretch>
                  <a:fillRect l="-935" t="-1449" b="-20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모서리가 둥근 직사각형 19">
            <a:extLst>
              <a:ext uri="{FF2B5EF4-FFF2-40B4-BE49-F238E27FC236}">
                <a16:creationId xmlns:a16="http://schemas.microsoft.com/office/drawing/2014/main" id="{BE332FA7-6883-49F2-A910-B4F8EADC6D49}"/>
              </a:ext>
            </a:extLst>
          </p:cNvPr>
          <p:cNvSpPr/>
          <p:nvPr/>
        </p:nvSpPr>
        <p:spPr>
          <a:xfrm>
            <a:off x="1363311" y="1805185"/>
            <a:ext cx="430823" cy="100232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43F63-FDE2-4E3D-9EFD-7376291B67A0}"/>
              </a:ext>
            </a:extLst>
          </p:cNvPr>
          <p:cNvSpPr txBox="1"/>
          <p:nvPr/>
        </p:nvSpPr>
        <p:spPr>
          <a:xfrm>
            <a:off x="500410" y="2077748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Weight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0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4270513" y="1995835"/>
            <a:ext cx="3650974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B3275-75CD-A84C-8200-B405AAB285C9}"/>
              </a:ext>
            </a:extLst>
          </p:cNvPr>
          <p:cNvSpPr txBox="1"/>
          <p:nvPr/>
        </p:nvSpPr>
        <p:spPr>
          <a:xfrm>
            <a:off x="5009036" y="2998113"/>
            <a:ext cx="21739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000" dirty="0"/>
              <a:t>Remind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82469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2FED58-4E6B-49E8-A2F4-B3003E10A0FE}"/>
                  </a:ext>
                </a:extLst>
              </p:cNvPr>
              <p:cNvSpPr txBox="1"/>
              <p:nvPr/>
            </p:nvSpPr>
            <p:spPr>
              <a:xfrm>
                <a:off x="150662" y="1229319"/>
                <a:ext cx="518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ko-KR" b="1" dirty="0"/>
                  <a:t>-bit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Vector</a:t>
                </a:r>
                <a:r>
                  <a:rPr kumimoji="1" lang="ko-KR" altLang="en-US" b="1" dirty="0"/>
                  <a:t>에 따른 </a:t>
                </a:r>
                <a:r>
                  <a:rPr kumimoji="1" lang="en-US" altLang="ko-KR" b="1" dirty="0"/>
                  <a:t>Permutation Matrix </a:t>
                </a:r>
                <a:r>
                  <a:rPr kumimoji="1" lang="ko-KR" altLang="en-US" b="1" dirty="0"/>
                  <a:t>생성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2FED58-4E6B-49E8-A2F4-B3003E10A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2" y="1229319"/>
                <a:ext cx="5187702" cy="369332"/>
              </a:xfrm>
              <a:prstGeom prst="rect">
                <a:avLst/>
              </a:prstGeom>
              <a:blipFill>
                <a:blip r:embed="rId2"/>
                <a:stretch>
                  <a:fillRect l="-978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B13DB6-1C1C-4BC5-8036-F110FAFDE3F1}"/>
                  </a:ext>
                </a:extLst>
              </p:cNvPr>
              <p:cNvSpPr txBox="1"/>
              <p:nvPr/>
            </p:nvSpPr>
            <p:spPr>
              <a:xfrm>
                <a:off x="685246" y="2022826"/>
                <a:ext cx="2675669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17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sz="1700" dirty="0"/>
                  <a:t>-bit</a:t>
                </a:r>
                <a:r>
                  <a:rPr kumimoji="1" lang="ko-KR" altLang="en-US" sz="1700" dirty="0"/>
                  <a:t> </a:t>
                </a:r>
                <a:r>
                  <a:rPr kumimoji="1" lang="en-US" altLang="ko-KR" sz="1700" dirty="0"/>
                  <a:t>Vector</a:t>
                </a:r>
                <a:r>
                  <a:rPr kumimoji="1" lang="ko-KR" altLang="en-US" sz="1700" dirty="0"/>
                  <a:t> </a:t>
                </a:r>
                <a:r>
                  <a:rPr kumimoji="1" lang="en-US" altLang="ko-KR" sz="1700" dirty="0"/>
                  <a:t>(</a:t>
                </a:r>
                <a:r>
                  <a:rPr kumimoji="1" lang="ko-KR" altLang="en-US" sz="1700" dirty="0"/>
                  <a:t> </a:t>
                </a:r>
                <a:r>
                  <a:rPr kumimoji="1" lang="en-US" altLang="ko-KR" sz="1700" dirty="0"/>
                  <a:t>Weight</a:t>
                </a:r>
                <a:r>
                  <a:rPr kumimoji="1" lang="ko-KR" altLang="en-US" sz="1700" dirty="0"/>
                  <a:t> </a:t>
                </a:r>
                <a:r>
                  <a:rPr kumimoji="1" lang="en-US" altLang="ko-KR" sz="1700" dirty="0"/>
                  <a:t>=</a:t>
                </a:r>
                <a:r>
                  <a:rPr kumimoji="1" lang="ko-KR" altLang="en-US" sz="17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7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ko-KR" sz="1700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ko-Kore-KR" altLang="en-US" sz="17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B13DB6-1C1C-4BC5-8036-F110FAFDE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46" y="2022826"/>
                <a:ext cx="2675669" cy="353943"/>
              </a:xfrm>
              <a:prstGeom prst="rect">
                <a:avLst/>
              </a:prstGeom>
              <a:blipFill>
                <a:blip r:embed="rId3"/>
                <a:stretch>
                  <a:fillRect t="-6897" b="-172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C647C5-B036-463F-AC0D-1CCF9E7F4776}"/>
              </a:ext>
            </a:extLst>
          </p:cNvPr>
          <p:cNvSpPr txBox="1"/>
          <p:nvPr/>
        </p:nvSpPr>
        <p:spPr>
          <a:xfrm>
            <a:off x="3348324" y="2028484"/>
            <a:ext cx="1638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>
                <a:solidFill>
                  <a:srgbClr val="FF0000"/>
                </a:solidFill>
              </a:rPr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>
                <a:solidFill>
                  <a:srgbClr val="FF0000"/>
                </a:solidFill>
              </a:rPr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>
                <a:solidFill>
                  <a:srgbClr val="FF0000"/>
                </a:solidFill>
              </a:rPr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</p:txBody>
      </p:sp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BBC6106D-2C88-474A-BEBF-7D2941F9E831}"/>
              </a:ext>
            </a:extLst>
          </p:cNvPr>
          <p:cNvSpPr/>
          <p:nvPr/>
        </p:nvSpPr>
        <p:spPr>
          <a:xfrm>
            <a:off x="3348324" y="2028484"/>
            <a:ext cx="1567543" cy="125689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BE1B2-54C5-403E-A998-FE0AF20785EF}"/>
                  </a:ext>
                </a:extLst>
              </p:cNvPr>
              <p:cNvSpPr txBox="1"/>
              <p:nvPr/>
            </p:nvSpPr>
            <p:spPr>
              <a:xfrm>
                <a:off x="3744264" y="3343082"/>
                <a:ext cx="775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ore-K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BE1B2-54C5-403E-A998-FE0AF2078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264" y="3343082"/>
                <a:ext cx="77566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4326E4D-1BE1-457A-B6DD-1B0129EEF985}"/>
              </a:ext>
            </a:extLst>
          </p:cNvPr>
          <p:cNvSpPr txBox="1"/>
          <p:nvPr/>
        </p:nvSpPr>
        <p:spPr>
          <a:xfrm>
            <a:off x="6383508" y="3516374"/>
            <a:ext cx="25868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700" b="1" dirty="0"/>
              <a:t>한</a:t>
            </a:r>
            <a:r>
              <a:rPr kumimoji="1" lang="ko-KR" altLang="en-US" sz="1700" b="1" dirty="0"/>
              <a:t> </a:t>
            </a:r>
            <a:r>
              <a:rPr kumimoji="1" lang="en-US" altLang="ko-KR" sz="1700" b="1" dirty="0"/>
              <a:t>Column</a:t>
            </a:r>
            <a:r>
              <a:rPr kumimoji="1" lang="ko-KR" altLang="en-US" sz="1700" b="1" dirty="0"/>
              <a:t> 씩</a:t>
            </a:r>
            <a:r>
              <a:rPr kumimoji="1" lang="ko-KR" altLang="en-US" sz="1700" dirty="0"/>
              <a:t> </a:t>
            </a:r>
            <a:r>
              <a:rPr kumimoji="1" lang="ko-KR" altLang="en-US" sz="1700" b="1" dirty="0"/>
              <a:t>검사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endParaRPr kumimoji="1" lang="en-US" altLang="ko-KR" sz="1700" dirty="0"/>
          </a:p>
          <a:p>
            <a:r>
              <a:rPr kumimoji="1" lang="ko-KR" altLang="en-US" sz="1700" dirty="0"/>
              <a:t>     </a:t>
            </a:r>
            <a:r>
              <a:rPr kumimoji="1" lang="en-US" altLang="ko-KR" sz="1700" b="1" dirty="0" err="1"/>
              <a:t>CSwap</a:t>
            </a:r>
            <a:r>
              <a:rPr kumimoji="1" lang="en-US" altLang="ko-KR" sz="1700" b="1" dirty="0"/>
              <a:t> </a:t>
            </a:r>
            <a:r>
              <a:rPr kumimoji="1" lang="ko-KR" altLang="en-US" sz="1700" b="1" dirty="0"/>
              <a:t>사용 </a:t>
            </a:r>
            <a:r>
              <a:rPr kumimoji="1" lang="en-US" altLang="ko-KR" sz="1700" b="1" dirty="0"/>
              <a:t>(Row </a:t>
            </a:r>
            <a:r>
              <a:rPr kumimoji="1" lang="ko-KR" altLang="en-US" sz="1700" b="1" dirty="0"/>
              <a:t>단위</a:t>
            </a:r>
            <a:r>
              <a:rPr kumimoji="1" lang="en-US" altLang="ko-KR" sz="1700" b="1" dirty="0"/>
              <a:t>)</a:t>
            </a:r>
            <a:endParaRPr kumimoji="1" lang="ko-Kore-KR" altLang="en-US" sz="1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70F03-8C6B-4F95-972B-74C3A3DC6610}"/>
              </a:ext>
            </a:extLst>
          </p:cNvPr>
          <p:cNvSpPr txBox="1"/>
          <p:nvPr/>
        </p:nvSpPr>
        <p:spPr>
          <a:xfrm>
            <a:off x="5419752" y="2022826"/>
            <a:ext cx="1638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>
                <a:solidFill>
                  <a:srgbClr val="FF0000"/>
                </a:solidFill>
              </a:rPr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/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</p:txBody>
      </p:sp>
      <p:sp>
        <p:nvSpPr>
          <p:cNvPr id="11" name="모서리가 둥근 직사각형 17">
            <a:extLst>
              <a:ext uri="{FF2B5EF4-FFF2-40B4-BE49-F238E27FC236}">
                <a16:creationId xmlns:a16="http://schemas.microsoft.com/office/drawing/2014/main" id="{DE69D1D5-8D69-4564-A8E5-99D7B15157E2}"/>
              </a:ext>
            </a:extLst>
          </p:cNvPr>
          <p:cNvSpPr/>
          <p:nvPr/>
        </p:nvSpPr>
        <p:spPr>
          <a:xfrm>
            <a:off x="5419752" y="2022826"/>
            <a:ext cx="1567543" cy="125689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D428165-5990-43E6-A0E0-711CFC6942C7}"/>
                  </a:ext>
                </a:extLst>
              </p:cNvPr>
              <p:cNvSpPr/>
              <p:nvPr/>
            </p:nvSpPr>
            <p:spPr>
              <a:xfrm>
                <a:off x="4952045" y="2438324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D428165-5990-43E6-A0E0-711CFC694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45" y="2438324"/>
                <a:ext cx="4315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DD39A8E-8C6D-4623-B2B6-C8F75DA4DA94}"/>
                  </a:ext>
                </a:extLst>
              </p:cNvPr>
              <p:cNvSpPr/>
              <p:nvPr/>
            </p:nvSpPr>
            <p:spPr>
              <a:xfrm>
                <a:off x="7077103" y="2438324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DD39A8E-8C6D-4623-B2B6-C8F75DA4D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103" y="2438324"/>
                <a:ext cx="4315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136A6AA-C369-4DA6-83FF-D9A5E14A4946}"/>
              </a:ext>
            </a:extLst>
          </p:cNvPr>
          <p:cNvSpPr txBox="1"/>
          <p:nvPr/>
        </p:nvSpPr>
        <p:spPr>
          <a:xfrm>
            <a:off x="7649992" y="2022826"/>
            <a:ext cx="1638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>
                <a:solidFill>
                  <a:srgbClr val="FF0000"/>
                </a:solidFill>
              </a:rPr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</p:txBody>
      </p:sp>
      <p:sp>
        <p:nvSpPr>
          <p:cNvPr id="15" name="모서리가 둥근 직사각형 24">
            <a:extLst>
              <a:ext uri="{FF2B5EF4-FFF2-40B4-BE49-F238E27FC236}">
                <a16:creationId xmlns:a16="http://schemas.microsoft.com/office/drawing/2014/main" id="{3CB1BBE2-B420-4133-80C6-A6E7ADF25FDF}"/>
              </a:ext>
            </a:extLst>
          </p:cNvPr>
          <p:cNvSpPr/>
          <p:nvPr/>
        </p:nvSpPr>
        <p:spPr>
          <a:xfrm>
            <a:off x="7649992" y="2022826"/>
            <a:ext cx="1567543" cy="125689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EF843E3-A14A-4BFB-83AD-8914C72D0114}"/>
                  </a:ext>
                </a:extLst>
              </p:cNvPr>
              <p:cNvSpPr/>
              <p:nvPr/>
            </p:nvSpPr>
            <p:spPr>
              <a:xfrm>
                <a:off x="9307343" y="2438324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EF843E3-A14A-4BFB-83AD-8914C72D0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343" y="2438324"/>
                <a:ext cx="4315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2D58A0-734C-4AE6-B8F3-3A8CC3D8675B}"/>
              </a:ext>
            </a:extLst>
          </p:cNvPr>
          <p:cNvSpPr txBox="1"/>
          <p:nvPr/>
        </p:nvSpPr>
        <p:spPr>
          <a:xfrm>
            <a:off x="9880232" y="2022826"/>
            <a:ext cx="1638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>
                <a:solidFill>
                  <a:srgbClr val="FF0000"/>
                </a:solidFill>
              </a:rPr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</p:txBody>
      </p:sp>
      <p:sp>
        <p:nvSpPr>
          <p:cNvPr id="18" name="모서리가 둥근 직사각형 27">
            <a:extLst>
              <a:ext uri="{FF2B5EF4-FFF2-40B4-BE49-F238E27FC236}">
                <a16:creationId xmlns:a16="http://schemas.microsoft.com/office/drawing/2014/main" id="{69C932F6-5AF1-4566-9D58-8A598239ACB5}"/>
              </a:ext>
            </a:extLst>
          </p:cNvPr>
          <p:cNvSpPr/>
          <p:nvPr/>
        </p:nvSpPr>
        <p:spPr>
          <a:xfrm>
            <a:off x="9880232" y="2022826"/>
            <a:ext cx="1567543" cy="125689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B14BF36-966D-4973-B3A3-BEA402D07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135" y="4853510"/>
            <a:ext cx="2594024" cy="12003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C313D-19DF-4A4B-AD57-2767FF88D131}"/>
              </a:ext>
            </a:extLst>
          </p:cNvPr>
          <p:cNvSpPr txBox="1"/>
          <p:nvPr/>
        </p:nvSpPr>
        <p:spPr>
          <a:xfrm>
            <a:off x="9880232" y="3418029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전치하여</a:t>
            </a:r>
            <a:r>
              <a:rPr kumimoji="1" lang="ko-KR" altLang="en-US" b="1" dirty="0"/>
              <a:t> 사용 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23482-EDA4-49A4-88F8-BDFEA313E745}"/>
              </a:ext>
            </a:extLst>
          </p:cNvPr>
          <p:cNvSpPr txBox="1"/>
          <p:nvPr/>
        </p:nvSpPr>
        <p:spPr>
          <a:xfrm>
            <a:off x="4080520" y="4843851"/>
            <a:ext cx="1638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>
                <a:solidFill>
                  <a:srgbClr val="FF0000"/>
                </a:solidFill>
              </a:rPr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</a:p>
        </p:txBody>
      </p:sp>
      <p:sp>
        <p:nvSpPr>
          <p:cNvPr id="22" name="모서리가 둥근 직사각형 29">
            <a:extLst>
              <a:ext uri="{FF2B5EF4-FFF2-40B4-BE49-F238E27FC236}">
                <a16:creationId xmlns:a16="http://schemas.microsoft.com/office/drawing/2014/main" id="{21680F89-AEC0-4DCD-A8A7-F0E4E5E9DF53}"/>
              </a:ext>
            </a:extLst>
          </p:cNvPr>
          <p:cNvSpPr/>
          <p:nvPr/>
        </p:nvSpPr>
        <p:spPr>
          <a:xfrm>
            <a:off x="4080520" y="4843851"/>
            <a:ext cx="1567543" cy="125689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58A0D5-B5E9-4FA0-8B08-6053F046D368}"/>
                  </a:ext>
                </a:extLst>
              </p:cNvPr>
              <p:cNvSpPr txBox="1"/>
              <p:nvPr/>
            </p:nvSpPr>
            <p:spPr>
              <a:xfrm>
                <a:off x="3659159" y="525934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58A0D5-B5E9-4FA0-8B08-6053F046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59" y="5259349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422CD3-C851-4BED-AE12-CB3B26FAA32B}"/>
                  </a:ext>
                </a:extLst>
              </p:cNvPr>
              <p:cNvSpPr txBox="1"/>
              <p:nvPr/>
            </p:nvSpPr>
            <p:spPr>
              <a:xfrm>
                <a:off x="5536496" y="4519693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422CD3-C851-4BED-AE12-CB3B26FAA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96" y="4519693"/>
                <a:ext cx="3804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378BE2-F40D-418C-806A-1583B00D3D20}"/>
                  </a:ext>
                </a:extLst>
              </p:cNvPr>
              <p:cNvSpPr txBox="1"/>
              <p:nvPr/>
            </p:nvSpPr>
            <p:spPr>
              <a:xfrm>
                <a:off x="5862934" y="525630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378BE2-F40D-418C-806A-1583B00D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4" y="5256308"/>
                <a:ext cx="41068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FF669B-4955-448D-8366-9F5EDBFCD021}"/>
              </a:ext>
            </a:extLst>
          </p:cNvPr>
          <p:cNvSpPr/>
          <p:nvPr/>
        </p:nvSpPr>
        <p:spPr>
          <a:xfrm>
            <a:off x="994088" y="4767831"/>
            <a:ext cx="1251979" cy="1269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B66722-4B45-4372-A85C-A7FD949A1ABC}"/>
                  </a:ext>
                </a:extLst>
              </p:cNvPr>
              <p:cNvSpPr txBox="1"/>
              <p:nvPr/>
            </p:nvSpPr>
            <p:spPr>
              <a:xfrm>
                <a:off x="1452067" y="5230908"/>
                <a:ext cx="649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B66722-4B45-4372-A85C-A7FD949A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67" y="5230908"/>
                <a:ext cx="6498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9889BA7-C622-48C4-9CF0-A056495B88A0}"/>
                  </a:ext>
                </a:extLst>
              </p:cNvPr>
              <p:cNvSpPr/>
              <p:nvPr/>
            </p:nvSpPr>
            <p:spPr>
              <a:xfrm>
                <a:off x="6580265" y="6053839"/>
                <a:ext cx="884216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9889BA7-C622-48C4-9CF0-A056495B8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265" y="6053839"/>
                <a:ext cx="884216" cy="396006"/>
              </a:xfrm>
              <a:prstGeom prst="rect">
                <a:avLst/>
              </a:prstGeom>
              <a:blipFill>
                <a:blip r:embed="rId1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[R] 31">
            <a:extLst>
              <a:ext uri="{FF2B5EF4-FFF2-40B4-BE49-F238E27FC236}">
                <a16:creationId xmlns:a16="http://schemas.microsoft.com/office/drawing/2014/main" id="{0BCC4B4E-D038-4F40-8883-39387057373E}"/>
              </a:ext>
            </a:extLst>
          </p:cNvPr>
          <p:cNvCxnSpPr>
            <a:cxnSpLocks/>
          </p:cNvCxnSpPr>
          <p:nvPr/>
        </p:nvCxnSpPr>
        <p:spPr>
          <a:xfrm flipH="1">
            <a:off x="443946" y="4278887"/>
            <a:ext cx="111429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왼쪽 대괄호[L] 34">
            <a:extLst>
              <a:ext uri="{FF2B5EF4-FFF2-40B4-BE49-F238E27FC236}">
                <a16:creationId xmlns:a16="http://schemas.microsoft.com/office/drawing/2014/main" id="{1994E431-7B55-4096-AC3F-B5736C355EF9}"/>
              </a:ext>
            </a:extLst>
          </p:cNvPr>
          <p:cNvSpPr/>
          <p:nvPr/>
        </p:nvSpPr>
        <p:spPr>
          <a:xfrm rot="16200000">
            <a:off x="7290329" y="1665656"/>
            <a:ext cx="117581" cy="3499044"/>
          </a:xfrm>
          <a:prstGeom prst="leftBracke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66BE11-D57C-2745-BE9E-83EC87EBC777}"/>
              </a:ext>
            </a:extLst>
          </p:cNvPr>
          <p:cNvSpPr txBox="1"/>
          <p:nvPr/>
        </p:nvSpPr>
        <p:spPr>
          <a:xfrm>
            <a:off x="6369385" y="4872133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9E064A-F10D-844A-8BB0-11C31F0149E1}"/>
              </a:ext>
            </a:extLst>
          </p:cNvPr>
          <p:cNvSpPr/>
          <p:nvPr/>
        </p:nvSpPr>
        <p:spPr>
          <a:xfrm>
            <a:off x="3366586" y="2118289"/>
            <a:ext cx="1517966" cy="213756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3934464-F307-0B4D-AE09-AB6B1ABF6874}"/>
              </a:ext>
            </a:extLst>
          </p:cNvPr>
          <p:cNvCxnSpPr/>
          <p:nvPr/>
        </p:nvCxnSpPr>
        <p:spPr>
          <a:xfrm flipV="1">
            <a:off x="4884552" y="1598651"/>
            <a:ext cx="1042048" cy="51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D463E1-30D7-2C48-B941-BCFDE976F9B4}"/>
              </a:ext>
            </a:extLst>
          </p:cNvPr>
          <p:cNvSpPr txBox="1"/>
          <p:nvPr/>
        </p:nvSpPr>
        <p:spPr>
          <a:xfrm>
            <a:off x="5950103" y="1405944"/>
            <a:ext cx="38429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1" dirty="0">
                <a:solidFill>
                  <a:schemeClr val="accent1"/>
                </a:solidFill>
              </a:rPr>
              <a:t>BN-network</a:t>
            </a:r>
            <a:r>
              <a:rPr kumimoji="1" lang="ko-KR" altLang="en-US" sz="1500" b="1" dirty="0" err="1">
                <a:solidFill>
                  <a:schemeClr val="accent1"/>
                </a:solidFill>
              </a:rPr>
              <a:t>를</a:t>
            </a:r>
            <a:r>
              <a:rPr kumimoji="1" lang="ko-KR" altLang="en-US" sz="1500" b="1" dirty="0">
                <a:solidFill>
                  <a:schemeClr val="accent1"/>
                </a:solidFill>
              </a:rPr>
              <a:t> 활용한 중첩 </a:t>
            </a:r>
            <a:r>
              <a:rPr kumimoji="1" lang="en-US" altLang="ko-Kore-KR" sz="1500" b="1" dirty="0">
                <a:solidFill>
                  <a:schemeClr val="accent1"/>
                </a:solidFill>
              </a:rPr>
              <a:t>(7-bit, weight = 4)</a:t>
            </a:r>
            <a:endParaRPr kumimoji="1" lang="ko-Kore-KR" altLang="en-US" sz="1500" b="1" dirty="0">
              <a:solidFill>
                <a:schemeClr val="accent1"/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F6900AA9-1B50-754E-AB11-A950DF44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/>
              <a:t>Grover on </a:t>
            </a:r>
            <a:r>
              <a:rPr kumimoji="1" lang="en-US" altLang="ko-Kore-KR" dirty="0" err="1"/>
              <a:t>ClassicMcEliece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497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B37A9F9-37B2-4344-A318-458B785FCC38}"/>
              </a:ext>
            </a:extLst>
          </p:cNvPr>
          <p:cNvSpPr/>
          <p:nvPr/>
        </p:nvSpPr>
        <p:spPr>
          <a:xfrm>
            <a:off x="6783350" y="411347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  </a:t>
            </a:r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  </a:t>
            </a:r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  </a:t>
            </a:r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  </a:t>
            </a:r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  </a:t>
            </a:r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  </a:t>
            </a:r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  </a:t>
            </a:r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  </a:t>
            </a:r>
            <a:r>
              <a:rPr kumimoji="1" lang="en-US" altLang="ko-Kore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</a:t>
            </a:r>
            <a:r>
              <a:rPr kumimoji="1" lang="en-US" altLang="ko-KR" dirty="0"/>
              <a:t>0  0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81311-6E1F-6041-93C2-E017A6CB78B8}"/>
              </a:ext>
            </a:extLst>
          </p:cNvPr>
          <p:cNvSpPr/>
          <p:nvPr/>
        </p:nvSpPr>
        <p:spPr>
          <a:xfrm>
            <a:off x="272226" y="132623"/>
            <a:ext cx="11621954" cy="92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338626-1E75-BF49-A172-5C9BC30F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5" y="852742"/>
            <a:ext cx="4549379" cy="51525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131E92-0266-6842-BF01-78B7E1A99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16" y="683224"/>
            <a:ext cx="4273222" cy="1651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19B9DE5-1C7A-9246-8D56-88406A524B1B}"/>
                  </a:ext>
                </a:extLst>
              </p:cNvPr>
              <p:cNvSpPr/>
              <p:nvPr/>
            </p:nvSpPr>
            <p:spPr>
              <a:xfrm>
                <a:off x="5921756" y="2570512"/>
                <a:ext cx="4599179" cy="1200329"/>
              </a:xfrm>
              <a:prstGeom prst="rect">
                <a:avLst/>
              </a:prstGeom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" altLang="ko-Kore-K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-US" altLang="ko-Kore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0011</m:t>
                          </m:r>
                          <m:r>
                            <a:rPr lang="en" altLang="ko-Kore-KR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=16,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    </a:t>
                </a:r>
                <a:endParaRPr lang="en-US" altLang="ko-Kore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11010011</m:t>
                          </m:r>
                        </m:e>
                      </m:d>
                    </m:oMath>
                  </m:oMathPara>
                </a14:m>
                <a:endParaRPr lang="en-US" altLang="ko-Kore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19B9DE5-1C7A-9246-8D56-88406A524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56" y="2570512"/>
                <a:ext cx="4599179" cy="1200329"/>
              </a:xfrm>
              <a:prstGeom prst="rect">
                <a:avLst/>
              </a:prstGeom>
              <a:blipFill>
                <a:blip r:embed="rId4"/>
                <a:stretch>
                  <a:fillRect l="-551" b="-416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F424384-7AEA-0A44-B415-4C790BC33262}"/>
              </a:ext>
            </a:extLst>
          </p:cNvPr>
          <p:cNvSpPr txBox="1"/>
          <p:nvPr/>
        </p:nvSpPr>
        <p:spPr>
          <a:xfrm>
            <a:off x="7231006" y="2913141"/>
            <a:ext cx="7719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Secret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762715-3F69-204B-AFF6-6D547039BF2C}"/>
                  </a:ext>
                </a:extLst>
              </p:cNvPr>
              <p:cNvSpPr txBox="1"/>
              <p:nvPr/>
            </p:nvSpPr>
            <p:spPr>
              <a:xfrm>
                <a:off x="5774548" y="5185102"/>
                <a:ext cx="1008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Perm </a:t>
                </a:r>
                <a14:m>
                  <m:oMath xmlns:m="http://schemas.openxmlformats.org/officeDocument/2006/math">
                    <m:r>
                      <a:rPr lang="en-US" altLang="ko-Kore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dirty="0"/>
                  <a:t> 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762715-3F69-204B-AFF6-6D547039B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48" y="5185102"/>
                <a:ext cx="1008802" cy="369332"/>
              </a:xfrm>
              <a:prstGeom prst="rect">
                <a:avLst/>
              </a:prstGeom>
              <a:blipFill>
                <a:blip r:embed="rId5"/>
                <a:stretch>
                  <a:fillRect l="-4938"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1C4EDAB-1500-3B4B-823A-EB85462B158C}"/>
              </a:ext>
            </a:extLst>
          </p:cNvPr>
          <p:cNvSpPr/>
          <p:nvPr/>
        </p:nvSpPr>
        <p:spPr>
          <a:xfrm>
            <a:off x="6804066" y="4165813"/>
            <a:ext cx="3566858" cy="2753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046C7-3EBA-E145-B89D-9E219F1D013E}"/>
              </a:ext>
            </a:extLst>
          </p:cNvPr>
          <p:cNvSpPr txBox="1"/>
          <p:nvPr/>
        </p:nvSpPr>
        <p:spPr>
          <a:xfrm>
            <a:off x="10520935" y="3999431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     BN</a:t>
            </a:r>
            <a:r>
              <a:rPr kumimoji="1" lang="ko-KR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ko-Kore-KR" b="1" dirty="0">
                <a:solidFill>
                  <a:schemeClr val="accent1"/>
                </a:solidFill>
              </a:rPr>
              <a:t>targ</a:t>
            </a:r>
            <a:r>
              <a:rPr kumimoji="1" lang="en-US" altLang="ko-KR" b="1" dirty="0">
                <a:solidFill>
                  <a:schemeClr val="accent1"/>
                </a:solidFill>
              </a:rPr>
              <a:t>et</a:t>
            </a:r>
            <a:r>
              <a:rPr kumimoji="1" lang="ko-KR" altLang="en-US" b="1" dirty="0">
                <a:solidFill>
                  <a:schemeClr val="accent1"/>
                </a:solidFill>
              </a:rPr>
              <a:t> </a:t>
            </a:r>
            <a:endParaRPr kumimoji="1" lang="en-US" altLang="ko-KR" b="1" dirty="0">
              <a:solidFill>
                <a:schemeClr val="accent1"/>
              </a:solidFill>
            </a:endParaRPr>
          </a:p>
          <a:p>
            <a:r>
              <a:rPr kumimoji="1" lang="en-US" altLang="ko-KR" b="1" dirty="0">
                <a:solidFill>
                  <a:schemeClr val="accent1"/>
                </a:solidFill>
              </a:rPr>
              <a:t>(Superposition)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15" name="왼쪽 대괄호[L] 14">
            <a:extLst>
              <a:ext uri="{FF2B5EF4-FFF2-40B4-BE49-F238E27FC236}">
                <a16:creationId xmlns:a16="http://schemas.microsoft.com/office/drawing/2014/main" id="{6E18ED9F-C4C0-0A48-B2B3-C408C3CCEB33}"/>
              </a:ext>
            </a:extLst>
          </p:cNvPr>
          <p:cNvSpPr/>
          <p:nvPr/>
        </p:nvSpPr>
        <p:spPr>
          <a:xfrm>
            <a:off x="702503" y="1289300"/>
            <a:ext cx="76965" cy="2924684"/>
          </a:xfrm>
          <a:prstGeom prst="leftBracke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2B23AA1-C2FB-5342-8622-C36C252E533D}"/>
              </a:ext>
            </a:extLst>
          </p:cNvPr>
          <p:cNvSpPr/>
          <p:nvPr/>
        </p:nvSpPr>
        <p:spPr>
          <a:xfrm>
            <a:off x="7788091" y="618046"/>
            <a:ext cx="1884817" cy="1723876"/>
          </a:xfrm>
          <a:prstGeom prst="roundRect">
            <a:avLst>
              <a:gd name="adj" fmla="val 10001"/>
            </a:avLst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F225B5-80CE-9148-985B-68F0556AFC3E}"/>
                  </a:ext>
                </a:extLst>
              </p:cNvPr>
              <p:cNvSpPr txBox="1"/>
              <p:nvPr/>
            </p:nvSpPr>
            <p:spPr>
              <a:xfrm>
                <a:off x="8468801" y="224390"/>
                <a:ext cx="509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ore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F225B5-80CE-9148-985B-68F0556AF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801" y="224390"/>
                <a:ext cx="5094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4DCE623-CAE4-4442-AA89-CC5A21F35B27}"/>
              </a:ext>
            </a:extLst>
          </p:cNvPr>
          <p:cNvCxnSpPr>
            <a:cxnSpLocks/>
          </p:cNvCxnSpPr>
          <p:nvPr/>
        </p:nvCxnSpPr>
        <p:spPr>
          <a:xfrm>
            <a:off x="5469543" y="148298"/>
            <a:ext cx="0" cy="648284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0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81311-6E1F-6041-93C2-E017A6CB78B8}"/>
              </a:ext>
            </a:extLst>
          </p:cNvPr>
          <p:cNvSpPr/>
          <p:nvPr/>
        </p:nvSpPr>
        <p:spPr>
          <a:xfrm>
            <a:off x="272226" y="132623"/>
            <a:ext cx="11621954" cy="92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D839E1-178C-BD43-A640-6D9BA909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59" y="1054003"/>
            <a:ext cx="2849755" cy="19314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D9824B-9323-B747-9092-23852A1F2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69" y="3082009"/>
            <a:ext cx="3755959" cy="26369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578342E-53F0-3E44-816A-35293846B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016" y="683224"/>
            <a:ext cx="4273222" cy="1651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027AC8F-B51E-BF4A-8B06-54D60C9603DE}"/>
                  </a:ext>
                </a:extLst>
              </p:cNvPr>
              <p:cNvSpPr/>
              <p:nvPr/>
            </p:nvSpPr>
            <p:spPr>
              <a:xfrm>
                <a:off x="5965016" y="2743296"/>
                <a:ext cx="4599179" cy="369332"/>
              </a:xfrm>
              <a:prstGeom prst="rect">
                <a:avLst/>
              </a:prstGeom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11010011</m:t>
                          </m:r>
                        </m:e>
                      </m:d>
                    </m:oMath>
                  </m:oMathPara>
                </a14:m>
                <a:endParaRPr lang="en-US" altLang="ko-Kore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027AC8F-B51E-BF4A-8B06-54D60C960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016" y="2743296"/>
                <a:ext cx="459917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1BC8FB2-BBEA-8A43-B71C-82369F3146D1}"/>
              </a:ext>
            </a:extLst>
          </p:cNvPr>
          <p:cNvSpPr/>
          <p:nvPr/>
        </p:nvSpPr>
        <p:spPr>
          <a:xfrm>
            <a:off x="7788091" y="618046"/>
            <a:ext cx="1884817" cy="1723876"/>
          </a:xfrm>
          <a:prstGeom prst="roundRect">
            <a:avLst>
              <a:gd name="adj" fmla="val 10001"/>
            </a:avLst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2AEA5F0-EFC6-5646-A52A-C64C3FCC63DD}"/>
              </a:ext>
            </a:extLst>
          </p:cNvPr>
          <p:cNvCxnSpPr>
            <a:cxnSpLocks/>
          </p:cNvCxnSpPr>
          <p:nvPr/>
        </p:nvCxnSpPr>
        <p:spPr>
          <a:xfrm>
            <a:off x="5469543" y="148298"/>
            <a:ext cx="0" cy="648284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F55532-BB80-F448-AB2B-9D9957A9262A}"/>
              </a:ext>
            </a:extLst>
          </p:cNvPr>
          <p:cNvSpPr txBox="1"/>
          <p:nvPr/>
        </p:nvSpPr>
        <p:spPr>
          <a:xfrm>
            <a:off x="2779005" y="3429000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b="1" dirty="0">
                <a:solidFill>
                  <a:srgbClr val="FF0000"/>
                </a:solidFill>
              </a:rPr>
              <a:t>큐비트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제한</a:t>
            </a:r>
            <a:endParaRPr kumimoji="1" lang="ko-Kore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4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81311-6E1F-6041-93C2-E017A6CB78B8}"/>
              </a:ext>
            </a:extLst>
          </p:cNvPr>
          <p:cNvSpPr/>
          <p:nvPr/>
        </p:nvSpPr>
        <p:spPr>
          <a:xfrm>
            <a:off x="272226" y="132623"/>
            <a:ext cx="11621954" cy="92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A0A9E1-2253-794E-84F0-9806A4928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16" y="0"/>
            <a:ext cx="1941342" cy="6858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56A027-C32C-BF4C-AEFF-EBF1FA8EE4A5}"/>
              </a:ext>
            </a:extLst>
          </p:cNvPr>
          <p:cNvCxnSpPr/>
          <p:nvPr/>
        </p:nvCxnSpPr>
        <p:spPr>
          <a:xfrm>
            <a:off x="8466858" y="2454442"/>
            <a:ext cx="9625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8D7FD8-00AF-C742-AA93-EA262F8C6BDF}"/>
              </a:ext>
            </a:extLst>
          </p:cNvPr>
          <p:cNvSpPr txBox="1"/>
          <p:nvPr/>
        </p:nvSpPr>
        <p:spPr>
          <a:xfrm>
            <a:off x="9522830" y="2138151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    BN target </a:t>
            </a:r>
          </a:p>
          <a:p>
            <a:r>
              <a:rPr kumimoji="1" lang="en-US" altLang="ko-Kore-KR" b="1" dirty="0">
                <a:solidFill>
                  <a:schemeClr val="accent1"/>
                </a:solidFill>
              </a:rPr>
              <a:t>(Superposition)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91E9D4-49E5-5842-9024-1A0D64E8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52" y="843390"/>
            <a:ext cx="3810000" cy="5310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7028679-75E3-E243-A9AB-29E054E676E6}"/>
              </a:ext>
            </a:extLst>
          </p:cNvPr>
          <p:cNvSpPr/>
          <p:nvPr/>
        </p:nvSpPr>
        <p:spPr>
          <a:xfrm>
            <a:off x="7225943" y="2777574"/>
            <a:ext cx="831898" cy="1925053"/>
          </a:xfrm>
          <a:prstGeom prst="roundRect">
            <a:avLst>
              <a:gd name="adj" fmla="val 5923"/>
            </a:avLst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70FE645-0E3B-EC49-8676-85B9F247171C}"/>
              </a:ext>
            </a:extLst>
          </p:cNvPr>
          <p:cNvCxnSpPr/>
          <p:nvPr/>
        </p:nvCxnSpPr>
        <p:spPr>
          <a:xfrm>
            <a:off x="8473733" y="1211178"/>
            <a:ext cx="9625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F570F2-745C-914B-B011-9961A6A8BDB2}"/>
                  </a:ext>
                </a:extLst>
              </p:cNvPr>
              <p:cNvSpPr txBox="1"/>
              <p:nvPr/>
            </p:nvSpPr>
            <p:spPr>
              <a:xfrm>
                <a:off x="9502205" y="1026512"/>
                <a:ext cx="412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F570F2-745C-914B-B011-9961A6A8B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205" y="1026512"/>
                <a:ext cx="4126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AD967A-77C8-6341-9F90-4D9B8A1E38CD}"/>
                  </a:ext>
                </a:extLst>
              </p:cNvPr>
              <p:cNvSpPr txBox="1"/>
              <p:nvPr/>
            </p:nvSpPr>
            <p:spPr>
              <a:xfrm>
                <a:off x="9343501" y="5811227"/>
                <a:ext cx="2128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kumimoji="1" lang="en-US" altLang="ko-Kore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𝑃𝑒𝑟𝑚</m:t>
                          </m:r>
                        </m:e>
                        <m:sup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AD967A-77C8-6341-9F90-4D9B8A1E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1" y="5811227"/>
                <a:ext cx="212814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6C2CD2-AB56-2244-BD3D-7F111972A3CA}"/>
              </a:ext>
            </a:extLst>
          </p:cNvPr>
          <p:cNvCxnSpPr>
            <a:cxnSpLocks/>
          </p:cNvCxnSpPr>
          <p:nvPr/>
        </p:nvCxnSpPr>
        <p:spPr>
          <a:xfrm>
            <a:off x="7641892" y="6003549"/>
            <a:ext cx="16603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07D206-EB76-884B-887E-C9EEF9C3C9AE}"/>
              </a:ext>
            </a:extLst>
          </p:cNvPr>
          <p:cNvCxnSpPr>
            <a:cxnSpLocks/>
          </p:cNvCxnSpPr>
          <p:nvPr/>
        </p:nvCxnSpPr>
        <p:spPr>
          <a:xfrm>
            <a:off x="5469543" y="148298"/>
            <a:ext cx="0" cy="648284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B829E55-5100-C34C-B893-2D8CB904E6A1}"/>
              </a:ext>
            </a:extLst>
          </p:cNvPr>
          <p:cNvCxnSpPr/>
          <p:nvPr/>
        </p:nvCxnSpPr>
        <p:spPr>
          <a:xfrm>
            <a:off x="8466858" y="3782499"/>
            <a:ext cx="9625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B6400B-2B04-F144-844C-94C796154211}"/>
              </a:ext>
            </a:extLst>
          </p:cNvPr>
          <p:cNvSpPr txBox="1"/>
          <p:nvPr/>
        </p:nvSpPr>
        <p:spPr>
          <a:xfrm>
            <a:off x="9590888" y="3424571"/>
            <a:ext cx="135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Permutation</a:t>
            </a:r>
          </a:p>
          <a:p>
            <a:r>
              <a:rPr kumimoji="1" lang="en-US" altLang="ko-Kore-KR" dirty="0"/>
              <a:t>     Matrix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4854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10852-D698-4EEF-92FB-7A57C410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 on </a:t>
            </a:r>
            <a:r>
              <a:rPr kumimoji="1" lang="en-US" altLang="ko-Kore-KR" dirty="0" err="1"/>
              <a:t>ClassicMcEliece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2C2B66-9C30-F647-936C-9010A3D0662F}"/>
                  </a:ext>
                </a:extLst>
              </p:cNvPr>
              <p:cNvSpPr txBox="1"/>
              <p:nvPr/>
            </p:nvSpPr>
            <p:spPr>
              <a:xfrm>
                <a:off x="153841" y="1142023"/>
                <a:ext cx="11426654" cy="3447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/>
                  <a:t>Quantum Gauss Jordan Elimination (2005)</a:t>
                </a:r>
                <a:r>
                  <a:rPr kumimoji="1" lang="en-US" altLang="ko-KR" sz="2000" b="1" dirty="0"/>
                  <a:t>,</a:t>
                </a:r>
                <a:r>
                  <a:rPr kumimoji="1" lang="ko-KR" altLang="en-US" sz="2000" b="1" dirty="0"/>
                  <a:t> 이쪽에 관한 논문이 딱히 없는 것 같음</a:t>
                </a:r>
                <a:r>
                  <a:rPr kumimoji="1" lang="en-US" altLang="ko-KR" sz="2000" b="1" dirty="0"/>
                  <a:t>,</a:t>
                </a:r>
                <a:r>
                  <a:rPr kumimoji="1" lang="ko-KR" altLang="en-US" sz="2000" b="1" dirty="0"/>
                  <a:t> </a:t>
                </a:r>
                <a:r>
                  <a:rPr kumimoji="1" lang="en-US" altLang="ko-KR" sz="2000" b="1" dirty="0"/>
                  <a:t>2017</a:t>
                </a:r>
                <a:r>
                  <a:rPr kumimoji="1" lang="ko-KR" altLang="en-US" sz="2000" b="1" dirty="0"/>
                  <a:t>년에 재</a:t>
                </a:r>
                <a:r>
                  <a:rPr kumimoji="1" lang="en-US" altLang="ko-KR" sz="2000" b="1" dirty="0"/>
                  <a:t> </a:t>
                </a:r>
                <a:r>
                  <a:rPr kumimoji="1" lang="ko-KR" altLang="en-US" sz="2000" b="1" dirty="0"/>
                  <a:t>발표</a:t>
                </a:r>
                <a:r>
                  <a:rPr kumimoji="1" lang="en-US" altLang="ko-KR" sz="2000" b="1" dirty="0"/>
                  <a:t>?</a:t>
                </a:r>
                <a:r>
                  <a:rPr kumimoji="1" lang="ko-KR" altLang="en-US" sz="2000" b="1" dirty="0"/>
                  <a:t> </a:t>
                </a:r>
                <a:endParaRPr kumimoji="1" lang="en-US" altLang="ko-Kore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000" b="1" dirty="0"/>
                  <a:t>해당 논문에서는 </a:t>
                </a:r>
                <a:r>
                  <a:rPr kumimoji="1" lang="en-US" altLang="ko-KR" sz="2000" b="1" dirty="0"/>
                  <a:t>Grover </a:t>
                </a:r>
                <a:r>
                  <a:rPr kumimoji="1" lang="ko-KR" altLang="en-US" sz="2000" b="1" dirty="0"/>
                  <a:t>알고리즘을 사용 </a:t>
                </a:r>
                <a:r>
                  <a:rPr kumimoji="1" lang="en-US" altLang="ko-KR" sz="2000" b="1" dirty="0">
                    <a:sym typeface="Wingdings" pitchFamily="2" charset="2"/>
                  </a:rPr>
                  <a:t></a:t>
                </a:r>
                <a:r>
                  <a:rPr kumimoji="1" lang="ko-KR" altLang="en-US" sz="2000" b="1" dirty="0"/>
                  <a:t> 반복 수행을 한다는 뜻</a:t>
                </a:r>
                <a:r>
                  <a:rPr kumimoji="1" lang="en-US" altLang="ko-KR" sz="2000" b="1" dirty="0"/>
                  <a:t>,</a:t>
                </a:r>
                <a:r>
                  <a:rPr kumimoji="1" lang="ko-KR" altLang="en-US" sz="2000" b="1" dirty="0"/>
                  <a:t> </a:t>
                </a:r>
                <a:endParaRPr kumimoji="1" lang="en-US" altLang="ko-KR" sz="20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000" b="1" dirty="0"/>
                  <a:t> </a:t>
                </a:r>
                <a:r>
                  <a:rPr kumimoji="1" lang="en-US" altLang="ko-KR" sz="2000" b="1" dirty="0"/>
                  <a:t>Grover</a:t>
                </a:r>
                <a:r>
                  <a:rPr kumimoji="1" lang="ko-KR" altLang="en-US" sz="2000" b="1" dirty="0"/>
                  <a:t> 안에서 한번 더 </a:t>
                </a:r>
                <a:r>
                  <a:rPr kumimoji="1" lang="en-US" altLang="ko-KR" sz="2000" b="1" dirty="0"/>
                  <a:t>Grover?</a:t>
                </a:r>
                <a:r>
                  <a:rPr kumimoji="1" lang="ko-KR" altLang="en-US" sz="2000" b="1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20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ko-KR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000" b="1" dirty="0"/>
                  <a:t> </a:t>
                </a:r>
                <a:r>
                  <a:rPr kumimoji="1" lang="ko-KR" altLang="en-US" sz="2000" b="1" dirty="0"/>
                  <a:t>비효율적 </a:t>
                </a: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2C2B66-9C30-F647-936C-9010A3D0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1" y="1142023"/>
                <a:ext cx="11426654" cy="3447098"/>
              </a:xfrm>
              <a:prstGeom prst="rect">
                <a:avLst/>
              </a:prstGeom>
              <a:blipFill>
                <a:blip r:embed="rId2"/>
                <a:stretch>
                  <a:fillRect l="-444" t="-109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A71FBA5-8D16-0E43-BC8C-AA178828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631800"/>
            <a:ext cx="4704167" cy="1682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4671A9-FDC8-7C46-8E4C-9A737604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" y="4473050"/>
            <a:ext cx="7538731" cy="1908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4367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10852-D698-4EEF-92FB-7A57C410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 on </a:t>
            </a:r>
            <a:r>
              <a:rPr kumimoji="1" lang="en-US" altLang="ko-Kore-KR" dirty="0" err="1"/>
              <a:t>ClassicMcEliece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2C2B66-9C30-F647-936C-9010A3D0662F}"/>
                  </a:ext>
                </a:extLst>
              </p:cNvPr>
              <p:cNvSpPr txBox="1"/>
              <p:nvPr/>
            </p:nvSpPr>
            <p:spPr>
              <a:xfrm>
                <a:off x="325721" y="1271609"/>
                <a:ext cx="8573116" cy="5022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000" b="1" dirty="0"/>
                  <a:t>양자 게이트만으로 </a:t>
                </a:r>
                <a:r>
                  <a:rPr kumimoji="1" lang="en-US" altLang="ko-KR" sz="2000" b="1" dirty="0"/>
                  <a:t>QGJE</a:t>
                </a:r>
                <a:r>
                  <a:rPr kumimoji="1" lang="ko-KR" altLang="en-US" sz="2000" b="1" dirty="0"/>
                  <a:t> 구현</a:t>
                </a: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/>
                  <a:t>QISD</a:t>
                </a:r>
                <a:r>
                  <a:rPr kumimoji="1" lang="ko-KR" altLang="en-US" sz="2000" b="1" dirty="0"/>
                  <a:t>에는 </a:t>
                </a:r>
                <a:r>
                  <a:rPr kumimoji="1" lang="en-US" altLang="ko-KR" sz="2000" b="1" dirty="0"/>
                  <a:t>Inversion matrix </a:t>
                </a:r>
                <a14:m>
                  <m:oMath xmlns:m="http://schemas.openxmlformats.org/officeDocument/2006/math">
                    <m:r>
                      <a:rPr kumimoji="1" lang="en-US" altLang="ko-KR" sz="200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ko-KR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생성 할 필요까지는 없음</a:t>
                </a:r>
                <a:endParaRPr kumimoji="1"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200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ko-KR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ko-KR" altLang="en-US" sz="2000" dirty="0"/>
                  <a:t>를 만드는데 </a:t>
                </a:r>
                <a:r>
                  <a:rPr kumimoji="1" lang="ko-KR" altLang="en-US" sz="2000" b="1" dirty="0">
                    <a:solidFill>
                      <a:srgbClr val="FF0000"/>
                    </a:solidFill>
                  </a:rPr>
                  <a:t>사용된 연산들</a:t>
                </a:r>
                <a:r>
                  <a:rPr kumimoji="1" lang="ko-KR" altLang="en-US" sz="2000" dirty="0"/>
                  <a:t>만 있으면 됨</a:t>
                </a:r>
                <a:endParaRPr kumimoji="1"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/>
                  <a:t>연</a:t>
                </a:r>
                <a14:m>
                  <m:oMath xmlns:m="http://schemas.openxmlformats.org/officeDocument/2006/math">
                    <m:r>
                      <a:rPr kumimoji="1" lang="ko-KR" altLang="en-US" sz="2000" b="0" i="0" dirty="0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kumimoji="1" lang="ko-KR" alt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2000" b="0" i="0" dirty="0" smtClean="0">
                        <a:latin typeface="Cambria Math" panose="02040503050406030204" pitchFamily="18" charset="0"/>
                      </a:rPr>
                      <m:t>과정</m:t>
                    </m:r>
                    <m:r>
                      <a:rPr kumimoji="1" lang="ko-KR" alt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2000" b="0" i="0" dirty="0" smtClean="0">
                        <a:latin typeface="Cambria Math" panose="02040503050406030204" pitchFamily="18" charset="0"/>
                      </a:rPr>
                      <m:t>중</m:t>
                    </m:r>
                    <m:r>
                      <a:rPr kumimoji="1"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ko-KR" altLang="en-US" sz="2000" b="0" i="0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kumimoji="1"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R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ko-KR" altLang="en-US" sz="2000" b="1" dirty="0"/>
                  <a:t> </a:t>
                </a:r>
                <a:r>
                  <a:rPr kumimoji="1" lang="ko-KR" altLang="en-US" sz="2000" dirty="0"/>
                  <a:t>또한 일부분 훼손되어도 됨</a:t>
                </a:r>
                <a:endParaRPr kumimoji="1"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/>
                  <a:t>Classical Gaussian Jordan</a:t>
                </a:r>
                <a:r>
                  <a:rPr kumimoji="1" lang="en-US" altLang="ko-Kore-KR" sz="2000" dirty="0"/>
                  <a:t> </a:t>
                </a:r>
                <a:r>
                  <a:rPr kumimoji="1" lang="en-US" altLang="ko-Kore-KR" sz="2000" dirty="0">
                    <a:sym typeface="Wingdings" pitchFamily="2" charset="2"/>
                  </a:rPr>
                  <a:t>: </a:t>
                </a:r>
                <a:r>
                  <a:rPr kumimoji="1" lang="en-US" altLang="ko-Kore-KR" sz="2000" b="1" dirty="0">
                    <a:sym typeface="Wingdings" pitchFamily="2" charset="2"/>
                  </a:rPr>
                  <a:t>Swap </a:t>
                </a:r>
                <a:r>
                  <a:rPr kumimoji="1" lang="ko-KR" altLang="en-US" sz="2000" b="1" dirty="0">
                    <a:sym typeface="Wingdings" pitchFamily="2" charset="2"/>
                  </a:rPr>
                  <a:t>후 </a:t>
                </a:r>
                <a:r>
                  <a:rPr kumimoji="1" lang="en-US" altLang="ko-Kore-KR" sz="2000" b="1" dirty="0">
                    <a:sym typeface="Wingdings" pitchFamily="2" charset="2"/>
                  </a:rPr>
                  <a:t>Elimination</a:t>
                </a:r>
                <a:r>
                  <a:rPr kumimoji="1" lang="ko-KR" altLang="en-US" sz="2000" b="1" dirty="0">
                    <a:sym typeface="Wingdings" pitchFamily="2" charset="2"/>
                  </a:rPr>
                  <a:t>하여</a:t>
                </a:r>
                <a:r>
                  <a:rPr kumimoji="1" lang="ko-KR" altLang="en-US" sz="2000" dirty="0">
                    <a:sym typeface="Wingdings" pitchFamily="2" charset="2"/>
                  </a:rPr>
                  <a:t> 삼각 </a:t>
                </a:r>
                <a:r>
                  <a:rPr kumimoji="1" lang="en-US" altLang="ko-KR" sz="2000" dirty="0">
                    <a:sym typeface="Wingdings" pitchFamily="2" charset="2"/>
                  </a:rPr>
                  <a:t>identity</a:t>
                </a:r>
                <a:r>
                  <a:rPr kumimoji="1" lang="ko-KR" altLang="en-US" sz="2000" dirty="0">
                    <a:sym typeface="Wingdings" pitchFamily="2" charset="2"/>
                  </a:rPr>
                  <a:t> 행렬 구성</a:t>
                </a:r>
                <a:endParaRPr kumimoji="1" lang="en-US" altLang="ko-KR" sz="200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sz="20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>
                    <a:solidFill>
                      <a:schemeClr val="accent1"/>
                    </a:solidFill>
                    <a:sym typeface="Wingdings" pitchFamily="2" charset="2"/>
                  </a:rPr>
                  <a:t>Quantum Gaussian Jordan </a:t>
                </a:r>
                <a:r>
                  <a:rPr kumimoji="1" lang="en-US" altLang="ko-Kore-KR" sz="2000" dirty="0">
                    <a:sym typeface="Wingdings" pitchFamily="2" charset="2"/>
                  </a:rPr>
                  <a:t>: </a:t>
                </a:r>
                <a:r>
                  <a:rPr kumimoji="1" lang="en-US" altLang="ko-Kore-KR" sz="2000" dirty="0">
                    <a:solidFill>
                      <a:schemeClr val="accent1"/>
                    </a:solidFill>
                    <a:sym typeface="Wingdings" pitchFamily="2" charset="2"/>
                  </a:rPr>
                  <a:t>Elimination</a:t>
                </a:r>
                <a:r>
                  <a:rPr kumimoji="1" lang="ko-KR" altLang="en-US" sz="2000" dirty="0">
                    <a:solidFill>
                      <a:schemeClr val="accent1"/>
                    </a:solidFill>
                    <a:sym typeface="Wingdings" pitchFamily="2" charset="2"/>
                  </a:rPr>
                  <a:t> 후 </a:t>
                </a:r>
                <a:r>
                  <a:rPr kumimoji="1" lang="en-US" altLang="ko-KR" sz="2000" dirty="0">
                    <a:solidFill>
                      <a:schemeClr val="accent1"/>
                    </a:solidFill>
                    <a:sym typeface="Wingdings" pitchFamily="2" charset="2"/>
                  </a:rPr>
                  <a:t>Rotation</a:t>
                </a:r>
                <a:endParaRPr kumimoji="1" lang="en-US" altLang="ko-Kore-KR" sz="2000" dirty="0">
                  <a:solidFill>
                    <a:schemeClr val="accent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2C2B66-9C30-F647-936C-9010A3D0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21" y="1271609"/>
                <a:ext cx="8573116" cy="5022593"/>
              </a:xfrm>
              <a:prstGeom prst="rect">
                <a:avLst/>
              </a:prstGeom>
              <a:blipFill>
                <a:blip r:embed="rId2"/>
                <a:stretch>
                  <a:fillRect l="-592" t="-10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34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81311-6E1F-6041-93C2-E017A6CB78B8}"/>
              </a:ext>
            </a:extLst>
          </p:cNvPr>
          <p:cNvSpPr/>
          <p:nvPr/>
        </p:nvSpPr>
        <p:spPr>
          <a:xfrm>
            <a:off x="299245" y="119071"/>
            <a:ext cx="11621954" cy="92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59EDCC-82BC-B34A-BBF8-DF77023C47AD}"/>
              </a:ext>
            </a:extLst>
          </p:cNvPr>
          <p:cNvSpPr/>
          <p:nvPr/>
        </p:nvSpPr>
        <p:spPr>
          <a:xfrm>
            <a:off x="1263016" y="457561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0 </a:t>
            </a:r>
            <a:r>
              <a:rPr lang="en-US" altLang="ko-KR" dirty="0"/>
              <a:t>	</a:t>
            </a:r>
            <a:r>
              <a:rPr lang="ko-Kore-KR" altLang="en-US" dirty="0"/>
              <a:t>0 1 0 0 0 0 1 </a:t>
            </a: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0 0 1 1 1 0 0 </a:t>
            </a:r>
          </a:p>
          <a:p>
            <a:r>
              <a:rPr lang="ko-Kore-KR" altLang="en-US" dirty="0"/>
              <a:t>0 </a:t>
            </a:r>
            <a:r>
              <a:rPr lang="en-US" altLang="ko-KR" dirty="0"/>
              <a:t>	</a:t>
            </a:r>
            <a:r>
              <a:rPr lang="ko-Kore-KR" altLang="en-US" dirty="0"/>
              <a:t>0 1 1 1 1 1 0 </a:t>
            </a: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0 0 1 0 1 1 1 </a:t>
            </a:r>
          </a:p>
          <a:p>
            <a:r>
              <a:rPr lang="ko-Kore-KR" altLang="en-US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0 0 0 0 1 1 1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0 1 1 0 0 1 1 </a:t>
            </a:r>
          </a:p>
          <a:p>
            <a:r>
              <a:rPr lang="ko-Kore-KR" altLang="en-US" dirty="0"/>
              <a:t>1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0 1 0 1 1 0 1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1 0 1 1 0 0 1 </a:t>
            </a:r>
          </a:p>
        </p:txBody>
      </p:sp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D82D3329-758D-A048-848B-3F2C42396F09}"/>
              </a:ext>
            </a:extLst>
          </p:cNvPr>
          <p:cNvSpPr/>
          <p:nvPr/>
        </p:nvSpPr>
        <p:spPr>
          <a:xfrm>
            <a:off x="1386166" y="127910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D45BB-9260-794D-9D7B-0C6BD1D8BFA2}"/>
              </a:ext>
            </a:extLst>
          </p:cNvPr>
          <p:cNvSpPr txBox="1"/>
          <p:nvPr/>
        </p:nvSpPr>
        <p:spPr>
          <a:xfrm>
            <a:off x="585787" y="65375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1CAC9-A4ED-B24D-8FC4-8ADE7209902E}"/>
              </a:ext>
            </a:extLst>
          </p:cNvPr>
          <p:cNvSpPr txBox="1"/>
          <p:nvPr/>
        </p:nvSpPr>
        <p:spPr>
          <a:xfrm>
            <a:off x="783918" y="449677"/>
            <a:ext cx="301686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105E9-5D41-D141-A3FB-35DBCC13DCC9}"/>
              </a:ext>
            </a:extLst>
          </p:cNvPr>
          <p:cNvSpPr txBox="1"/>
          <p:nvPr/>
        </p:nvSpPr>
        <p:spPr>
          <a:xfrm>
            <a:off x="4004196" y="434707"/>
            <a:ext cx="301686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E799A0-29A1-3443-A26C-287C17A06088}"/>
                  </a:ext>
                </a:extLst>
              </p:cNvPr>
              <p:cNvSpPr txBox="1"/>
              <p:nvPr/>
            </p:nvSpPr>
            <p:spPr>
              <a:xfrm>
                <a:off x="3964654" y="69025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E799A0-29A1-3443-A26C-287C17A0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654" y="69025"/>
                <a:ext cx="3855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A6603-855F-EC40-A28B-E0A8D3B6B557}"/>
              </a:ext>
            </a:extLst>
          </p:cNvPr>
          <p:cNvSpPr/>
          <p:nvPr/>
        </p:nvSpPr>
        <p:spPr>
          <a:xfrm>
            <a:off x="6803863" y="457561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0 </a:t>
            </a:r>
            <a:r>
              <a:rPr lang="en-US" altLang="ko-KR" dirty="0"/>
              <a:t>	</a:t>
            </a:r>
            <a:r>
              <a:rPr lang="ko-Kore-KR" altLang="en-US" dirty="0"/>
              <a:t>0 1 0 0 0 0 1 </a:t>
            </a: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0 0 1 1 1 0 0 </a:t>
            </a:r>
          </a:p>
          <a:p>
            <a:r>
              <a:rPr lang="ko-Kore-KR" altLang="en-US" dirty="0"/>
              <a:t>0 </a:t>
            </a:r>
            <a:r>
              <a:rPr lang="en-US" altLang="ko-KR" dirty="0"/>
              <a:t>	</a:t>
            </a:r>
            <a:r>
              <a:rPr lang="ko-Kore-KR" altLang="en-US" dirty="0"/>
              <a:t>0 1 1 1 1 1 0 </a:t>
            </a: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0 0 1 0 1 1 1 </a:t>
            </a:r>
          </a:p>
          <a:p>
            <a:r>
              <a:rPr lang="ko-Kore-KR" altLang="en-US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0 0 0 0 1 1 1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0 1 1 0 0 1 1 </a:t>
            </a:r>
          </a:p>
          <a:p>
            <a:r>
              <a:rPr lang="ko-Kore-KR" altLang="en-US" dirty="0"/>
              <a:t>1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0 1 0 1 1 0 1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1 0 1 1 0 0 1 </a:t>
            </a:r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05559988-462B-9049-864A-792BD9FA0CC0}"/>
              </a:ext>
            </a:extLst>
          </p:cNvPr>
          <p:cNvSpPr/>
          <p:nvPr/>
        </p:nvSpPr>
        <p:spPr>
          <a:xfrm>
            <a:off x="6927013" y="127910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D40F50-8168-714E-98D5-BBD44E81C8F9}"/>
              </a:ext>
            </a:extLst>
          </p:cNvPr>
          <p:cNvSpPr txBox="1"/>
          <p:nvPr/>
        </p:nvSpPr>
        <p:spPr>
          <a:xfrm>
            <a:off x="6126634" y="65375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26CFE4-38AD-D040-B969-AFF81DBC404B}"/>
              </a:ext>
            </a:extLst>
          </p:cNvPr>
          <p:cNvSpPr txBox="1"/>
          <p:nvPr/>
        </p:nvSpPr>
        <p:spPr>
          <a:xfrm>
            <a:off x="6324765" y="449677"/>
            <a:ext cx="301686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33FA9A-8CD5-FE4A-975F-D4D93613111A}"/>
              </a:ext>
            </a:extLst>
          </p:cNvPr>
          <p:cNvSpPr txBox="1"/>
          <p:nvPr/>
        </p:nvSpPr>
        <p:spPr>
          <a:xfrm>
            <a:off x="9545043" y="434707"/>
            <a:ext cx="301686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9B5CB9-7E31-6546-A2F7-644374C2A271}"/>
                  </a:ext>
                </a:extLst>
              </p:cNvPr>
              <p:cNvSpPr txBox="1"/>
              <p:nvPr/>
            </p:nvSpPr>
            <p:spPr>
              <a:xfrm>
                <a:off x="9505501" y="69025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9B5CB9-7E31-6546-A2F7-644374C2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501" y="69025"/>
                <a:ext cx="3855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8B9D24-8DF1-C040-B2AB-0673C2AF4092}"/>
                  </a:ext>
                </a:extLst>
              </p:cNvPr>
              <p:cNvSpPr txBox="1"/>
              <p:nvPr/>
            </p:nvSpPr>
            <p:spPr>
              <a:xfrm>
                <a:off x="88426" y="3137058"/>
                <a:ext cx="8084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b="1" dirty="0"/>
                  <a:t>All(X) </a:t>
                </a:r>
                <a:r>
                  <a:rPr kumimoji="1" lang="ko-KR" altLang="en-US" b="1" dirty="0"/>
                  <a:t>후</a:t>
                </a:r>
                <a:r>
                  <a:rPr kumimoji="1" lang="en-US" altLang="ko-KR" b="1" dirty="0"/>
                  <a:t>,</a:t>
                </a:r>
                <a:r>
                  <a:rPr kumimoji="1" lang="ko-KR" altLang="en-US" b="1" dirty="0"/>
                  <a:t> </a:t>
                </a:r>
                <a:r>
                  <a:rPr kumimoji="1" lang="en-US" altLang="ko-Kore-KR" b="1" dirty="0" err="1"/>
                  <a:t>C</a:t>
                </a:r>
                <a:r>
                  <a:rPr kumimoji="1" lang="en-US" altLang="ko-KR" b="1" dirty="0" err="1"/>
                  <a:t>S</a:t>
                </a:r>
                <a:r>
                  <a:rPr kumimoji="1" lang="en-US" altLang="ko-Kore-KR" b="1" dirty="0" err="1"/>
                  <a:t>wap</a:t>
                </a:r>
                <a:r>
                  <a:rPr kumimoji="1" lang="ko-KR" altLang="en-US" b="1" dirty="0"/>
                  <a:t> 반복으로 </a:t>
                </a:r>
                <a:r>
                  <a:rPr kumimoji="1" lang="en-US" altLang="ko-KR" b="1" dirty="0"/>
                  <a:t>1</a:t>
                </a:r>
                <a:r>
                  <a:rPr kumimoji="1" lang="ko-KR" altLang="en-US" b="1" dirty="0"/>
                  <a:t>이 최상위로 올 때 까지 </a:t>
                </a:r>
                <a:r>
                  <a:rPr kumimoji="1" lang="en-US" altLang="ko-KR" b="1" dirty="0"/>
                  <a:t>Rotation, </a:t>
                </a:r>
                <a14:m>
                  <m:oMath xmlns:m="http://schemas.openxmlformats.org/officeDocument/2006/math">
                    <m:r>
                      <a:rPr kumimoji="1" lang="en-US" altLang="ko-KR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kumimoji="1" lang="ko-KR" altLang="en-US" b="1" dirty="0"/>
                  <a:t>에도 같이 수행</a:t>
                </a:r>
                <a:endParaRPr kumimoji="1"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b="1" dirty="0"/>
                  <a:t>Temp </a:t>
                </a:r>
                <a:r>
                  <a:rPr kumimoji="1" lang="ko-KR" altLang="en-US" b="1" dirty="0"/>
                  <a:t>역할 변경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8B9D24-8DF1-C040-B2AB-0673C2AF4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" y="3137058"/>
                <a:ext cx="8084073" cy="646331"/>
              </a:xfrm>
              <a:prstGeom prst="rect">
                <a:avLst/>
              </a:prstGeom>
              <a:blipFill>
                <a:blip r:embed="rId4"/>
                <a:stretch>
                  <a:fillRect l="-628" t="-7692" b="-134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[R] 31">
            <a:extLst>
              <a:ext uri="{FF2B5EF4-FFF2-40B4-BE49-F238E27FC236}">
                <a16:creationId xmlns:a16="http://schemas.microsoft.com/office/drawing/2014/main" id="{4C617728-2494-3042-A9AF-A86BAC2E699A}"/>
              </a:ext>
            </a:extLst>
          </p:cNvPr>
          <p:cNvCxnSpPr>
            <a:cxnSpLocks/>
          </p:cNvCxnSpPr>
          <p:nvPr/>
        </p:nvCxnSpPr>
        <p:spPr>
          <a:xfrm flipH="1">
            <a:off x="415716" y="3004672"/>
            <a:ext cx="111429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74AB1D-E4F3-764C-85F7-C07B46830A84}"/>
              </a:ext>
            </a:extLst>
          </p:cNvPr>
          <p:cNvSpPr/>
          <p:nvPr/>
        </p:nvSpPr>
        <p:spPr>
          <a:xfrm>
            <a:off x="1263016" y="4266929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en-US" altLang="ko-Kore-KR" dirty="0">
                <a:solidFill>
                  <a:schemeClr val="accent1"/>
                </a:solidFill>
              </a:rPr>
              <a:t>0 1 0 1 1 0 1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ore-KR" dirty="0">
                <a:solidFill>
                  <a:schemeClr val="accent1"/>
                </a:solidFill>
              </a:rPr>
              <a:t>	1 0 1 1 0 0 1 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en-US" altLang="ko-Kore-KR" dirty="0">
                <a:solidFill>
                  <a:schemeClr val="accent1"/>
                </a:solidFill>
              </a:rPr>
              <a:t>0 1 0 0 0 0 1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  <a:r>
              <a:rPr lang="en-US" altLang="ko-Kore-KR" dirty="0">
                <a:solidFill>
                  <a:schemeClr val="accent1"/>
                </a:solidFill>
              </a:rPr>
              <a:t>	0 0 1 1 1 0 0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  <a:r>
              <a:rPr lang="en-US" altLang="ko-Kore-KR" dirty="0">
                <a:solidFill>
                  <a:schemeClr val="accent1"/>
                </a:solidFill>
              </a:rPr>
              <a:t>	0 1 1 1 1 1 0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en-US" altLang="ko-Kore-KR" dirty="0">
                <a:solidFill>
                  <a:schemeClr val="accent1"/>
                </a:solidFill>
              </a:rPr>
              <a:t>0 0 1 0 1 1 1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en-US" altLang="ko-Kore-KR" dirty="0">
                <a:solidFill>
                  <a:schemeClr val="accent1"/>
                </a:solidFill>
              </a:rPr>
              <a:t>0 0 0 0 1 1 1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en-US" altLang="ko-Kore-KR" dirty="0">
                <a:solidFill>
                  <a:schemeClr val="accent1"/>
                </a:solidFill>
              </a:rPr>
              <a:t>0 1 1 0 0 1 1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8" name="아래쪽 화살표[D] 27">
            <a:extLst>
              <a:ext uri="{FF2B5EF4-FFF2-40B4-BE49-F238E27FC236}">
                <a16:creationId xmlns:a16="http://schemas.microsoft.com/office/drawing/2014/main" id="{029D241E-1833-C74E-B162-C1AEE5E85219}"/>
              </a:ext>
            </a:extLst>
          </p:cNvPr>
          <p:cNvSpPr/>
          <p:nvPr/>
        </p:nvSpPr>
        <p:spPr>
          <a:xfrm>
            <a:off x="1386166" y="3937278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691D15-F0E7-D345-B552-D2DCCBCDA52B}"/>
              </a:ext>
            </a:extLst>
          </p:cNvPr>
          <p:cNvSpPr txBox="1"/>
          <p:nvPr/>
        </p:nvSpPr>
        <p:spPr>
          <a:xfrm>
            <a:off x="585787" y="3874743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E3B779-DDBE-C848-9EEF-8E051ECA6578}"/>
              </a:ext>
            </a:extLst>
          </p:cNvPr>
          <p:cNvSpPr txBox="1"/>
          <p:nvPr/>
        </p:nvSpPr>
        <p:spPr>
          <a:xfrm>
            <a:off x="783918" y="4259045"/>
            <a:ext cx="301686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C7C14B-8A54-E741-A01D-7ADCBBD97E6D}"/>
              </a:ext>
            </a:extLst>
          </p:cNvPr>
          <p:cNvSpPr txBox="1"/>
          <p:nvPr/>
        </p:nvSpPr>
        <p:spPr>
          <a:xfrm>
            <a:off x="4004196" y="4244075"/>
            <a:ext cx="301686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C174DC-3B0A-E949-9022-843961EF90AF}"/>
                  </a:ext>
                </a:extLst>
              </p:cNvPr>
              <p:cNvSpPr txBox="1"/>
              <p:nvPr/>
            </p:nvSpPr>
            <p:spPr>
              <a:xfrm>
                <a:off x="3964654" y="3878393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C174DC-3B0A-E949-9022-843961EF9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654" y="3878393"/>
                <a:ext cx="3855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68FB286-7CFB-074E-9CB2-0A028C9A4786}"/>
              </a:ext>
            </a:extLst>
          </p:cNvPr>
          <p:cNvCxnSpPr/>
          <p:nvPr/>
        </p:nvCxnSpPr>
        <p:spPr>
          <a:xfrm flipV="1">
            <a:off x="7230107" y="520680"/>
            <a:ext cx="0" cy="158536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83C737-6FB3-4E4C-B479-B57D0778BEA1}"/>
              </a:ext>
            </a:extLst>
          </p:cNvPr>
          <p:cNvSpPr/>
          <p:nvPr/>
        </p:nvSpPr>
        <p:spPr>
          <a:xfrm>
            <a:off x="6803863" y="4266929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0 1 0 1 1 0 1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1 0 1 1 0 0 1 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/>
              <a:t>0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0 1 0 0 0 0 1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0 0 1 1 1 0 0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0 1 1 1 1 1 0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/>
              <a:t>0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0 0 1 0 1 1 1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/>
              <a:t>0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0 0 0 0 1 1 1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/>
              <a:t>0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0 1 1 0 0 1 1</a:t>
            </a:r>
            <a:r>
              <a:rPr lang="ko-Kore-KR" altLang="en-US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26B2C8-9CD0-8B45-820E-D8C6E230338C}"/>
              </a:ext>
            </a:extLst>
          </p:cNvPr>
          <p:cNvSpPr txBox="1"/>
          <p:nvPr/>
        </p:nvSpPr>
        <p:spPr>
          <a:xfrm>
            <a:off x="6614088" y="3874743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Temp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105F68-C653-3E41-825D-F25EC4B0AA56}"/>
              </a:ext>
            </a:extLst>
          </p:cNvPr>
          <p:cNvSpPr txBox="1"/>
          <p:nvPr/>
        </p:nvSpPr>
        <p:spPr>
          <a:xfrm>
            <a:off x="6324765" y="4259045"/>
            <a:ext cx="301686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F58183-5A0B-BE4A-8B20-5B9CDD539C4F}"/>
              </a:ext>
            </a:extLst>
          </p:cNvPr>
          <p:cNvSpPr txBox="1"/>
          <p:nvPr/>
        </p:nvSpPr>
        <p:spPr>
          <a:xfrm>
            <a:off x="9545043" y="4244075"/>
            <a:ext cx="301686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752CFF-0CDA-9348-B43A-B0F203ED714E}"/>
                  </a:ext>
                </a:extLst>
              </p:cNvPr>
              <p:cNvSpPr txBox="1"/>
              <p:nvPr/>
            </p:nvSpPr>
            <p:spPr>
              <a:xfrm>
                <a:off x="9505501" y="3878393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752CFF-0CDA-9348-B43A-B0F203ED7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501" y="3878393"/>
                <a:ext cx="3855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613C0976-565F-8244-8746-BDB194B746E9}"/>
              </a:ext>
            </a:extLst>
          </p:cNvPr>
          <p:cNvSpPr txBox="1"/>
          <p:nvPr/>
        </p:nvSpPr>
        <p:spPr>
          <a:xfrm>
            <a:off x="5032943" y="140420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5FC5CE-E433-9949-95C8-4807DD6B3138}"/>
              </a:ext>
            </a:extLst>
          </p:cNvPr>
          <p:cNvSpPr txBox="1"/>
          <p:nvPr/>
        </p:nvSpPr>
        <p:spPr>
          <a:xfrm>
            <a:off x="5075445" y="523642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endParaRPr kumimoji="1" lang="ko-Kore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DC2563-2883-3349-ACA6-D2D60A712975}"/>
              </a:ext>
            </a:extLst>
          </p:cNvPr>
          <p:cNvCxnSpPr/>
          <p:nvPr/>
        </p:nvCxnSpPr>
        <p:spPr>
          <a:xfrm flipV="1">
            <a:off x="9072159" y="520680"/>
            <a:ext cx="0" cy="158536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003BAB5-2276-9D45-B11A-14A39CE90848}"/>
              </a:ext>
            </a:extLst>
          </p:cNvPr>
          <p:cNvCxnSpPr/>
          <p:nvPr/>
        </p:nvCxnSpPr>
        <p:spPr>
          <a:xfrm flipV="1">
            <a:off x="10006437" y="520680"/>
            <a:ext cx="0" cy="158536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아래쪽 화살표[D] 53">
            <a:extLst>
              <a:ext uri="{FF2B5EF4-FFF2-40B4-BE49-F238E27FC236}">
                <a16:creationId xmlns:a16="http://schemas.microsoft.com/office/drawing/2014/main" id="{3310DD52-759B-854B-AE80-D9895F6688AF}"/>
              </a:ext>
            </a:extLst>
          </p:cNvPr>
          <p:cNvSpPr/>
          <p:nvPr/>
        </p:nvSpPr>
        <p:spPr>
          <a:xfrm>
            <a:off x="7850622" y="3937278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3609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81311-6E1F-6041-93C2-E017A6CB78B8}"/>
              </a:ext>
            </a:extLst>
          </p:cNvPr>
          <p:cNvSpPr/>
          <p:nvPr/>
        </p:nvSpPr>
        <p:spPr>
          <a:xfrm>
            <a:off x="309700" y="117216"/>
            <a:ext cx="11621954" cy="92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직선 연결선[R] 31">
            <a:extLst>
              <a:ext uri="{FF2B5EF4-FFF2-40B4-BE49-F238E27FC236}">
                <a16:creationId xmlns:a16="http://schemas.microsoft.com/office/drawing/2014/main" id="{4C617728-2494-3042-A9AF-A86BAC2E699A}"/>
              </a:ext>
            </a:extLst>
          </p:cNvPr>
          <p:cNvCxnSpPr>
            <a:cxnSpLocks/>
          </p:cNvCxnSpPr>
          <p:nvPr/>
        </p:nvCxnSpPr>
        <p:spPr>
          <a:xfrm flipH="1">
            <a:off x="309700" y="3409122"/>
            <a:ext cx="111429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83C737-6FB3-4E4C-B479-B57D0778BEA1}"/>
              </a:ext>
            </a:extLst>
          </p:cNvPr>
          <p:cNvSpPr/>
          <p:nvPr/>
        </p:nvSpPr>
        <p:spPr>
          <a:xfrm>
            <a:off x="939776" y="521189"/>
            <a:ext cx="42012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0 1 0 1 1 0 1</a:t>
            </a:r>
            <a:r>
              <a:rPr lang="ko-Kore-KR" altLang="en-US" dirty="0"/>
              <a:t> </a:t>
            </a:r>
          </a:p>
          <a:p>
            <a:pPr marL="342900" indent="-342900">
              <a:buAutoNum type="arabicPlain"/>
            </a:pPr>
            <a:endParaRPr lang="ko-Kore-KR" altLang="en-US" dirty="0"/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  <a:r>
              <a:rPr lang="ko-KR" altLang="en-US" dirty="0"/>
              <a:t> </a:t>
            </a:r>
            <a:r>
              <a:rPr lang="en-US" altLang="ko-Kore-KR" dirty="0"/>
              <a:t>	1 0 1 1 0 0 1 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0 1 0 0 0 0 1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0 0 1 1 1 0 0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0 1 1 1 1 1 0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0 0 1 0 1 1 1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0 0 0 0 1 1 1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0 1 1 0 0 1 1</a:t>
            </a:r>
            <a:r>
              <a:rPr lang="ko-Kore-KR" altLang="en-US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26B2C8-9CD0-8B45-820E-D8C6E230338C}"/>
              </a:ext>
            </a:extLst>
          </p:cNvPr>
          <p:cNvSpPr txBox="1"/>
          <p:nvPr/>
        </p:nvSpPr>
        <p:spPr>
          <a:xfrm>
            <a:off x="750001" y="13859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F58183-5A0B-BE4A-8B20-5B9CDD539C4F}"/>
              </a:ext>
            </a:extLst>
          </p:cNvPr>
          <p:cNvSpPr txBox="1"/>
          <p:nvPr/>
        </p:nvSpPr>
        <p:spPr>
          <a:xfrm>
            <a:off x="3661078" y="507937"/>
            <a:ext cx="301686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752CFF-0CDA-9348-B43A-B0F203ED714E}"/>
                  </a:ext>
                </a:extLst>
              </p:cNvPr>
              <p:cNvSpPr txBox="1"/>
              <p:nvPr/>
            </p:nvSpPr>
            <p:spPr>
              <a:xfrm>
                <a:off x="3641414" y="135464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752CFF-0CDA-9348-B43A-B0F203ED7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414" y="135464"/>
                <a:ext cx="3855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아래쪽 화살표[D] 49">
            <a:extLst>
              <a:ext uri="{FF2B5EF4-FFF2-40B4-BE49-F238E27FC236}">
                <a16:creationId xmlns:a16="http://schemas.microsoft.com/office/drawing/2014/main" id="{BE6B31C6-26F6-6D4F-8A21-86BE930F27FA}"/>
              </a:ext>
            </a:extLst>
          </p:cNvPr>
          <p:cNvSpPr/>
          <p:nvPr/>
        </p:nvSpPr>
        <p:spPr>
          <a:xfrm>
            <a:off x="1983375" y="867802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01CEDA-FB65-DA4C-9507-ECAD62E0BE2F}"/>
              </a:ext>
            </a:extLst>
          </p:cNvPr>
          <p:cNvSpPr txBox="1"/>
          <p:nvPr/>
        </p:nvSpPr>
        <p:spPr>
          <a:xfrm>
            <a:off x="5254245" y="130557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EE415A-C5F3-BF48-B24D-D0985B3933D7}"/>
              </a:ext>
            </a:extLst>
          </p:cNvPr>
          <p:cNvSpPr txBox="1"/>
          <p:nvPr/>
        </p:nvSpPr>
        <p:spPr>
          <a:xfrm>
            <a:off x="7958272" y="522743"/>
            <a:ext cx="301686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1FA5D9E-8FA7-6643-BBF9-02CD2F225198}"/>
                  </a:ext>
                </a:extLst>
              </p:cNvPr>
              <p:cNvSpPr txBox="1"/>
              <p:nvPr/>
            </p:nvSpPr>
            <p:spPr>
              <a:xfrm>
                <a:off x="7916338" y="134207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1FA5D9E-8FA7-6643-BBF9-02CD2F225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338" y="134207"/>
                <a:ext cx="3855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4C4861F-6210-474D-B16A-68C3F50395E5}"/>
              </a:ext>
            </a:extLst>
          </p:cNvPr>
          <p:cNvSpPr txBox="1"/>
          <p:nvPr/>
        </p:nvSpPr>
        <p:spPr>
          <a:xfrm>
            <a:off x="750001" y="3508630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Temp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166F6EF-2471-F644-BED1-5D292FBDDEA3}"/>
                  </a:ext>
                </a:extLst>
              </p:cNvPr>
              <p:cNvSpPr txBox="1"/>
              <p:nvPr/>
            </p:nvSpPr>
            <p:spPr>
              <a:xfrm>
                <a:off x="3641414" y="3512280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166F6EF-2471-F644-BED1-5D292FBDD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414" y="3512280"/>
                <a:ext cx="3855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아래쪽 화살표[D] 61">
            <a:extLst>
              <a:ext uri="{FF2B5EF4-FFF2-40B4-BE49-F238E27FC236}">
                <a16:creationId xmlns:a16="http://schemas.microsoft.com/office/drawing/2014/main" id="{C92A5623-3594-C04E-910F-5E5C0472E343}"/>
              </a:ext>
            </a:extLst>
          </p:cNvPr>
          <p:cNvSpPr/>
          <p:nvPr/>
        </p:nvSpPr>
        <p:spPr>
          <a:xfrm>
            <a:off x="2150315" y="4517006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아래쪽 화살표[D] 77">
            <a:extLst>
              <a:ext uri="{FF2B5EF4-FFF2-40B4-BE49-F238E27FC236}">
                <a16:creationId xmlns:a16="http://schemas.microsoft.com/office/drawing/2014/main" id="{BBDC5A77-4C29-724B-8873-B30203BD9739}"/>
              </a:ext>
            </a:extLst>
          </p:cNvPr>
          <p:cNvSpPr/>
          <p:nvPr/>
        </p:nvSpPr>
        <p:spPr>
          <a:xfrm>
            <a:off x="6471819" y="848070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D3A556-8F8D-B04C-BF39-E2FA6064F797}"/>
              </a:ext>
            </a:extLst>
          </p:cNvPr>
          <p:cNvSpPr/>
          <p:nvPr/>
        </p:nvSpPr>
        <p:spPr>
          <a:xfrm>
            <a:off x="5427808" y="514859"/>
            <a:ext cx="42012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0 1 0 1 1 0 1</a:t>
            </a:r>
            <a:r>
              <a:rPr lang="ko-Kore-KR" altLang="en-US" dirty="0"/>
              <a:t> </a:t>
            </a:r>
          </a:p>
          <a:p>
            <a:pPr marL="342900" indent="-342900">
              <a:buAutoNum type="arabicPlain"/>
            </a:pPr>
            <a:endParaRPr lang="ko-Kore-KR" altLang="en-US" dirty="0"/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R" altLang="en-US" dirty="0"/>
              <a:t> </a:t>
            </a:r>
            <a:r>
              <a:rPr lang="en-US" altLang="ko-Kore-KR" dirty="0"/>
              <a:t>	1 0 1 1 0 0 1 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0 1 0 0 0 0 1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0 0 1 1 1 0 0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0 1 1 1 1 1 0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0 0 1 0 1 1 1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0 0 0 0 1 1 1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0 1 1 0 0 1 1</a:t>
            </a:r>
            <a:r>
              <a:rPr lang="ko-Kore-KR" altLang="en-US" dirty="0"/>
              <a:t>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174FA2E-A3DD-C04C-914E-45AFA6B4531F}"/>
              </a:ext>
            </a:extLst>
          </p:cNvPr>
          <p:cNvSpPr/>
          <p:nvPr/>
        </p:nvSpPr>
        <p:spPr>
          <a:xfrm>
            <a:off x="939776" y="3903829"/>
            <a:ext cx="42012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0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0 1 0 1 1 0 1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/>
              <a:t>1</a:t>
            </a:r>
            <a:r>
              <a:rPr lang="ko-KR" altLang="en-US" dirty="0"/>
              <a:t> </a:t>
            </a:r>
            <a:r>
              <a:rPr lang="en-US" altLang="ko-Kore-KR" dirty="0"/>
              <a:t>	1 0 1 1 0 0 1 </a:t>
            </a:r>
            <a:r>
              <a:rPr lang="ko-Kore-KR" altLang="en-US" dirty="0"/>
              <a:t>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0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0 1 0 0 0 0 1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0 0 1 1 1 0 0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0 1 1 1 1 1 0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/>
              <a:t>0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0 0 1 0 1 1 1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/>
              <a:t>0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0 0 0 0 1 1 1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/>
              <a:t>0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0 1 1 0 0 1 1</a:t>
            </a:r>
            <a:r>
              <a:rPr lang="ko-Kore-KR" altLang="en-US" dirty="0"/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894D6D-2189-6040-97B6-944C742E3D68}"/>
              </a:ext>
            </a:extLst>
          </p:cNvPr>
          <p:cNvSpPr txBox="1"/>
          <p:nvPr/>
        </p:nvSpPr>
        <p:spPr>
          <a:xfrm>
            <a:off x="3661078" y="3898631"/>
            <a:ext cx="301686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FB204C-CF29-A048-B78F-D3B5EC38DFAB}"/>
              </a:ext>
            </a:extLst>
          </p:cNvPr>
          <p:cNvSpPr txBox="1"/>
          <p:nvPr/>
        </p:nvSpPr>
        <p:spPr>
          <a:xfrm>
            <a:off x="5238033" y="3508630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0CA076-E05C-F64D-9D98-B4DF7616FD20}"/>
                  </a:ext>
                </a:extLst>
              </p:cNvPr>
              <p:cNvSpPr txBox="1"/>
              <p:nvPr/>
            </p:nvSpPr>
            <p:spPr>
              <a:xfrm>
                <a:off x="8129446" y="3512280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0CA076-E05C-F64D-9D98-B4DF7616F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446" y="3512280"/>
                <a:ext cx="3855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아래쪽 화살표[D] 83">
            <a:extLst>
              <a:ext uri="{FF2B5EF4-FFF2-40B4-BE49-F238E27FC236}">
                <a16:creationId xmlns:a16="http://schemas.microsoft.com/office/drawing/2014/main" id="{4B97F49D-22E0-574F-985F-3B5EBECB35BF}"/>
              </a:ext>
            </a:extLst>
          </p:cNvPr>
          <p:cNvSpPr/>
          <p:nvPr/>
        </p:nvSpPr>
        <p:spPr>
          <a:xfrm>
            <a:off x="6638347" y="4517006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33B1678-91DB-7D47-8A47-7B3BF0C5AFC1}"/>
              </a:ext>
            </a:extLst>
          </p:cNvPr>
          <p:cNvSpPr/>
          <p:nvPr/>
        </p:nvSpPr>
        <p:spPr>
          <a:xfrm>
            <a:off x="5427808" y="3903829"/>
            <a:ext cx="42012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0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0 1 0 1 1 0 1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/>
              <a:t>1</a:t>
            </a:r>
            <a:r>
              <a:rPr lang="ko-KR" altLang="en-US" dirty="0"/>
              <a:t> </a:t>
            </a:r>
            <a:r>
              <a:rPr lang="en-US" altLang="ko-Kore-KR" dirty="0"/>
              <a:t>	1 0 1 1 0 0 1 </a:t>
            </a:r>
            <a:r>
              <a:rPr lang="ko-Kore-KR" altLang="en-US" dirty="0"/>
              <a:t> </a:t>
            </a:r>
          </a:p>
          <a:p>
            <a:endParaRPr kumimoji="1" lang="en-US" altLang="ko-Kore-KR" dirty="0"/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 </a:t>
            </a:r>
            <a:r>
              <a:rPr lang="en-US" altLang="ko-KR" dirty="0"/>
              <a:t>	</a:t>
            </a:r>
            <a:r>
              <a:rPr lang="en-US" altLang="ko-Kore-KR" dirty="0"/>
              <a:t>0 1 0 0 0 0 1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0 0 1 1 1 0 0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  <a:r>
              <a:rPr lang="en-US" altLang="ko-KR" dirty="0"/>
              <a:t> </a:t>
            </a:r>
            <a:r>
              <a:rPr kumimoji="1" lang="en-US" altLang="ko-Kore-KR" dirty="0">
                <a:solidFill>
                  <a:schemeClr val="accent2"/>
                </a:solidFill>
              </a:rPr>
              <a:t> </a:t>
            </a:r>
            <a:r>
              <a:rPr lang="en-US" altLang="ko-Kore-KR" dirty="0"/>
              <a:t>	0 1 1 1 1 1 0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0 0 1 0 1 1 1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0 0 0 0 1 1 1</a:t>
            </a:r>
            <a:r>
              <a:rPr lang="ko-Kore-KR" altLang="en-US" dirty="0"/>
              <a:t> 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1</a:t>
            </a:r>
            <a:r>
              <a:rPr lang="ko-Kore-KR" altLang="en-US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ore-KR" dirty="0"/>
              <a:t>0 1 1 0 0 1 1</a:t>
            </a:r>
            <a:r>
              <a:rPr lang="ko-Kore-KR" altLang="en-US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8E7028-77ED-0346-ADF4-A7BC5795AE94}"/>
              </a:ext>
            </a:extLst>
          </p:cNvPr>
          <p:cNvSpPr txBox="1"/>
          <p:nvPr/>
        </p:nvSpPr>
        <p:spPr>
          <a:xfrm>
            <a:off x="8149110" y="3898631"/>
            <a:ext cx="301686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A66C1260-FDA7-3441-B4BE-130882ACFDEA}"/>
              </a:ext>
            </a:extLst>
          </p:cNvPr>
          <p:cNvCxnSpPr>
            <a:cxnSpLocks/>
          </p:cNvCxnSpPr>
          <p:nvPr/>
        </p:nvCxnSpPr>
        <p:spPr>
          <a:xfrm flipV="1">
            <a:off x="5612296" y="4903304"/>
            <a:ext cx="973944" cy="2782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78E9B6EB-0DB0-D248-92EF-CB2B443E08C5}"/>
              </a:ext>
            </a:extLst>
          </p:cNvPr>
          <p:cNvCxnSpPr>
            <a:cxnSpLocks/>
          </p:cNvCxnSpPr>
          <p:nvPr/>
        </p:nvCxnSpPr>
        <p:spPr>
          <a:xfrm>
            <a:off x="5583341" y="5181600"/>
            <a:ext cx="10028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A556B591-AE1C-F843-B748-F3FFAC4184B4}"/>
              </a:ext>
            </a:extLst>
          </p:cNvPr>
          <p:cNvSpPr/>
          <p:nvPr/>
        </p:nvSpPr>
        <p:spPr>
          <a:xfrm>
            <a:off x="6586240" y="4803913"/>
            <a:ext cx="1795760" cy="225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292E8573-22BB-A841-932E-E6E467E07DE6}"/>
              </a:ext>
            </a:extLst>
          </p:cNvPr>
          <p:cNvSpPr/>
          <p:nvPr/>
        </p:nvSpPr>
        <p:spPr>
          <a:xfrm>
            <a:off x="6586240" y="5055706"/>
            <a:ext cx="1795760" cy="225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008EBA08-761E-1243-ADDA-63547902187C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5612296" y="4916557"/>
            <a:ext cx="973944" cy="5565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0889441A-FAB2-1141-8E78-759F1E61DF6E}"/>
              </a:ext>
            </a:extLst>
          </p:cNvPr>
          <p:cNvCxnSpPr>
            <a:cxnSpLocks/>
          </p:cNvCxnSpPr>
          <p:nvPr/>
        </p:nvCxnSpPr>
        <p:spPr>
          <a:xfrm>
            <a:off x="5605975" y="5479775"/>
            <a:ext cx="10028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1AD216FF-F0C8-844F-A0C4-D6FC38DE5AAA}"/>
              </a:ext>
            </a:extLst>
          </p:cNvPr>
          <p:cNvSpPr/>
          <p:nvPr/>
        </p:nvSpPr>
        <p:spPr>
          <a:xfrm>
            <a:off x="6586240" y="5347254"/>
            <a:ext cx="1795760" cy="225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943C59-5BBD-F149-BE07-5D3BE41B990D}"/>
              </a:ext>
            </a:extLst>
          </p:cNvPr>
          <p:cNvSpPr txBox="1"/>
          <p:nvPr/>
        </p:nvSpPr>
        <p:spPr>
          <a:xfrm>
            <a:off x="5935727" y="550907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.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.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.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83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81311-6E1F-6041-93C2-E017A6CB78B8}"/>
              </a:ext>
            </a:extLst>
          </p:cNvPr>
          <p:cNvSpPr/>
          <p:nvPr/>
        </p:nvSpPr>
        <p:spPr>
          <a:xfrm>
            <a:off x="272226" y="132623"/>
            <a:ext cx="11621954" cy="92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556DF2-4F54-1E48-A9B1-F374D57D2F94}"/>
              </a:ext>
            </a:extLst>
          </p:cNvPr>
          <p:cNvSpPr/>
          <p:nvPr/>
        </p:nvSpPr>
        <p:spPr>
          <a:xfrm>
            <a:off x="629478" y="525600"/>
            <a:ext cx="32335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0  </a:t>
            </a:r>
            <a:r>
              <a:rPr lang="en-US" altLang="ko-Kore-KR" dirty="0"/>
              <a:t>	</a:t>
            </a:r>
            <a:r>
              <a:rPr lang="ko-Kore-KR" altLang="en-US" dirty="0"/>
              <a:t>1 0 1 1 0 1   </a:t>
            </a:r>
          </a:p>
          <a:p>
            <a:r>
              <a:rPr lang="ko-Kore-KR" altLang="en-US" dirty="0"/>
              <a:t>1  </a:t>
            </a:r>
            <a:r>
              <a:rPr lang="en-US" altLang="ko-Kore-KR" dirty="0"/>
              <a:t>	</a:t>
            </a:r>
            <a:r>
              <a:rPr lang="ko-Kore-KR" altLang="en-US" dirty="0"/>
              <a:t>0 1 1 0 0 1   </a:t>
            </a:r>
            <a:endParaRPr lang="en-US" altLang="ko-Kore-KR" dirty="0"/>
          </a:p>
          <a:p>
            <a:r>
              <a:rPr lang="en-US" altLang="ko-Kore-KR" dirty="0"/>
              <a:t>	</a:t>
            </a:r>
            <a:endParaRPr lang="ko-Kore-KR" altLang="en-US" dirty="0"/>
          </a:p>
          <a:p>
            <a:r>
              <a:rPr lang="en-US" altLang="ko-Kore-KR" dirty="0">
                <a:solidFill>
                  <a:schemeClr val="accent1"/>
                </a:solidFill>
              </a:rPr>
              <a:t>0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1 0 0 0 0 1   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ore-KR" altLang="en-US" dirty="0"/>
              <a:t>  </a:t>
            </a:r>
            <a:r>
              <a:rPr lang="en-US" altLang="ko-Kore-KR" dirty="0"/>
              <a:t>	</a:t>
            </a:r>
            <a:r>
              <a:rPr lang="ko-Kore-KR" altLang="en-US" dirty="0"/>
              <a:t>0 1 1 1 0 0   </a:t>
            </a:r>
          </a:p>
          <a:p>
            <a:r>
              <a:rPr lang="en-US" altLang="ko-Kore-KR" dirty="0">
                <a:solidFill>
                  <a:schemeClr val="accent1"/>
                </a:solidFill>
              </a:rPr>
              <a:t>0</a:t>
            </a:r>
            <a:r>
              <a:rPr lang="ko-Kore-KR" altLang="en-US" dirty="0"/>
              <a:t>  </a:t>
            </a:r>
            <a:r>
              <a:rPr lang="en-US" altLang="ko-Kore-KR" dirty="0"/>
              <a:t>	</a:t>
            </a:r>
            <a:r>
              <a:rPr lang="ko-Kore-KR" altLang="en-US" dirty="0"/>
              <a:t>0 </a:t>
            </a:r>
            <a:r>
              <a:rPr lang="ko-Kore-KR" altLang="en-US" dirty="0">
                <a:solidFill>
                  <a:schemeClr val="accent1"/>
                </a:solidFill>
              </a:rPr>
              <a:t>1 1 1 1 1   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ore-KR" altLang="en-US" dirty="0"/>
              <a:t>  </a:t>
            </a:r>
            <a:r>
              <a:rPr lang="en-US" altLang="ko-Kore-KR" dirty="0"/>
              <a:t>	</a:t>
            </a:r>
            <a:r>
              <a:rPr lang="ko-Kore-KR" altLang="en-US" dirty="0"/>
              <a:t>0 1 0 1 1 1   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ore-KR" altLang="en-US" dirty="0"/>
              <a:t>  </a:t>
            </a:r>
            <a:r>
              <a:rPr lang="en-US" altLang="ko-Kore-KR" dirty="0"/>
              <a:t>	</a:t>
            </a:r>
            <a:r>
              <a:rPr lang="ko-Kore-KR" altLang="en-US" dirty="0"/>
              <a:t>0 0 0 1 1 1   </a:t>
            </a:r>
          </a:p>
          <a:p>
            <a:r>
              <a:rPr lang="en-US" altLang="ko-Kore-KR" dirty="0">
                <a:solidFill>
                  <a:schemeClr val="accent1"/>
                </a:solidFill>
              </a:rPr>
              <a:t>0</a:t>
            </a:r>
            <a:r>
              <a:rPr lang="ko-Kore-KR" altLang="en-US" dirty="0"/>
              <a:t>  </a:t>
            </a:r>
            <a:r>
              <a:rPr lang="en-US" altLang="ko-Kore-KR" dirty="0"/>
              <a:t>	</a:t>
            </a:r>
            <a:r>
              <a:rPr lang="ko-Kore-KR" altLang="en-US" dirty="0"/>
              <a:t>0 </a:t>
            </a:r>
            <a:r>
              <a:rPr lang="ko-Kore-KR" altLang="en-US" dirty="0">
                <a:solidFill>
                  <a:schemeClr val="accent1"/>
                </a:solidFill>
              </a:rPr>
              <a:t>1 0 0 1 0   </a:t>
            </a:r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C93D96F2-45B5-3249-9D4C-5B02063C11B9}"/>
              </a:ext>
            </a:extLst>
          </p:cNvPr>
          <p:cNvSpPr/>
          <p:nvPr/>
        </p:nvSpPr>
        <p:spPr>
          <a:xfrm>
            <a:off x="1668781" y="1146817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282D07-539F-B147-BE67-CF08BE656012}"/>
                  </a:ext>
                </a:extLst>
              </p:cNvPr>
              <p:cNvSpPr txBox="1"/>
              <p:nvPr/>
            </p:nvSpPr>
            <p:spPr>
              <a:xfrm>
                <a:off x="3219516" y="132623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282D07-539F-B147-BE67-CF08BE656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516" y="132623"/>
                <a:ext cx="3855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4EAF41C-5D4F-6044-B46C-C9FBF4B47678}"/>
              </a:ext>
            </a:extLst>
          </p:cNvPr>
          <p:cNvSpPr txBox="1"/>
          <p:nvPr/>
        </p:nvSpPr>
        <p:spPr>
          <a:xfrm>
            <a:off x="3259058" y="518974"/>
            <a:ext cx="301686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endParaRPr kumimoji="1" lang="en-US" altLang="ko-Kore-KR" dirty="0">
              <a:solidFill>
                <a:schemeClr val="accent1"/>
              </a:solidFill>
            </a:endParaRP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endParaRPr kumimoji="1" lang="en-US" altLang="ko-Kore-KR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766A9-F056-CC4C-9A72-A0FE8F131DDE}"/>
              </a:ext>
            </a:extLst>
          </p:cNvPr>
          <p:cNvSpPr txBox="1"/>
          <p:nvPr/>
        </p:nvSpPr>
        <p:spPr>
          <a:xfrm>
            <a:off x="453998" y="132623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6249E-54FB-F242-975B-D60FD89176B8}"/>
              </a:ext>
            </a:extLst>
          </p:cNvPr>
          <p:cNvSpPr/>
          <p:nvPr/>
        </p:nvSpPr>
        <p:spPr>
          <a:xfrm>
            <a:off x="4479234" y="532226"/>
            <a:ext cx="32335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r>
              <a:rPr lang="ko-Kore-KR" altLang="en-US" dirty="0"/>
              <a:t>  </a:t>
            </a:r>
            <a:r>
              <a:rPr lang="en-US" altLang="ko-Kore-KR" dirty="0"/>
              <a:t>	</a:t>
            </a:r>
            <a:r>
              <a:rPr lang="ko-Kore-KR" altLang="en-US" dirty="0"/>
              <a:t>1 0 1 1 0 1   </a:t>
            </a:r>
          </a:p>
          <a:p>
            <a:r>
              <a:rPr lang="en-US" altLang="ko-KR" dirty="0"/>
              <a:t>1</a:t>
            </a:r>
            <a:r>
              <a:rPr lang="ko-Kore-KR" altLang="en-US" dirty="0"/>
              <a:t>  </a:t>
            </a:r>
            <a:r>
              <a:rPr lang="en-US" altLang="ko-Kore-KR" dirty="0"/>
              <a:t>	</a:t>
            </a:r>
            <a:r>
              <a:rPr lang="ko-Kore-KR" altLang="en-US" dirty="0"/>
              <a:t>0 1 1 0 0 1   </a:t>
            </a:r>
            <a:r>
              <a:rPr lang="en-US" altLang="ko-Kore-KR" dirty="0"/>
              <a:t>	</a:t>
            </a:r>
            <a:endParaRPr lang="ko-Kore-KR" altLang="en-US" dirty="0"/>
          </a:p>
          <a:p>
            <a:r>
              <a:rPr lang="en-US" altLang="ko-KR" dirty="0"/>
              <a:t>0</a:t>
            </a:r>
            <a:r>
              <a:rPr lang="ko-Kore-KR" altLang="en-US" dirty="0">
                <a:solidFill>
                  <a:schemeClr val="accent1"/>
                </a:solidFill>
              </a:rPr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1 0 0 0 0 1</a:t>
            </a:r>
            <a:endParaRPr lang="en-US" altLang="ko-Kore-KR" dirty="0"/>
          </a:p>
          <a:p>
            <a:r>
              <a:rPr lang="ko-Kore-KR" altLang="en-US" dirty="0"/>
              <a:t>   </a:t>
            </a:r>
          </a:p>
          <a:p>
            <a:r>
              <a:rPr lang="en-US" altLang="ko-KR" dirty="0"/>
              <a:t>0</a:t>
            </a:r>
            <a:r>
              <a:rPr lang="ko-Kore-KR" altLang="en-US" dirty="0"/>
              <a:t>  </a:t>
            </a:r>
            <a:r>
              <a:rPr lang="en-US" altLang="ko-Kore-KR" dirty="0"/>
              <a:t>	</a:t>
            </a:r>
            <a:r>
              <a:rPr lang="ko-Kore-KR" altLang="en-US" dirty="0"/>
              <a:t>0 1 1 1 0 0   </a:t>
            </a:r>
          </a:p>
          <a:p>
            <a:r>
              <a:rPr lang="en-US" altLang="ko-Kore-KR" dirty="0"/>
              <a:t>0</a:t>
            </a:r>
            <a:r>
              <a:rPr lang="ko-Kore-KR" altLang="en-US" dirty="0"/>
              <a:t>  </a:t>
            </a:r>
            <a:r>
              <a:rPr lang="en-US" altLang="ko-Kore-KR" dirty="0"/>
              <a:t>	</a:t>
            </a:r>
            <a:r>
              <a:rPr lang="ko-Kore-KR" altLang="en-US" dirty="0"/>
              <a:t>0 1 1 1 1 1   </a:t>
            </a:r>
          </a:p>
          <a:p>
            <a:r>
              <a:rPr lang="en-US" altLang="ko-KR" dirty="0"/>
              <a:t>0</a:t>
            </a:r>
            <a:r>
              <a:rPr lang="ko-Kore-KR" altLang="en-US" dirty="0"/>
              <a:t>  </a:t>
            </a:r>
            <a:r>
              <a:rPr lang="en-US" altLang="ko-Kore-KR" dirty="0"/>
              <a:t>	</a:t>
            </a:r>
            <a:r>
              <a:rPr lang="ko-Kore-KR" altLang="en-US" dirty="0"/>
              <a:t>0 1 0 1 1 1   </a:t>
            </a:r>
          </a:p>
          <a:p>
            <a:r>
              <a:rPr lang="en-US" altLang="ko-KR" dirty="0"/>
              <a:t>0</a:t>
            </a:r>
            <a:r>
              <a:rPr lang="ko-Kore-KR" altLang="en-US" dirty="0"/>
              <a:t>  </a:t>
            </a:r>
            <a:r>
              <a:rPr lang="en-US" altLang="ko-Kore-KR" dirty="0"/>
              <a:t>	</a:t>
            </a:r>
            <a:r>
              <a:rPr lang="ko-Kore-KR" altLang="en-US" dirty="0"/>
              <a:t>0 0 0 1 1 1   </a:t>
            </a:r>
          </a:p>
          <a:p>
            <a:r>
              <a:rPr lang="en-US" altLang="ko-KR" dirty="0"/>
              <a:t>0</a:t>
            </a:r>
            <a:r>
              <a:rPr lang="ko-Kore-KR" altLang="en-US" dirty="0"/>
              <a:t>  </a:t>
            </a:r>
            <a:r>
              <a:rPr lang="en-US" altLang="ko-Kore-KR" dirty="0"/>
              <a:t>	</a:t>
            </a:r>
            <a:r>
              <a:rPr lang="ko-Kore-KR" altLang="en-US" dirty="0"/>
              <a:t>0 1 0 0 1 0   </a:t>
            </a:r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5ACFC532-21D8-D94F-8C3E-8BACF6E36E17}"/>
              </a:ext>
            </a:extLst>
          </p:cNvPr>
          <p:cNvSpPr/>
          <p:nvPr/>
        </p:nvSpPr>
        <p:spPr>
          <a:xfrm>
            <a:off x="5694852" y="1417583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D9D630-93A1-9146-84AF-83C5F13552EA}"/>
                  </a:ext>
                </a:extLst>
              </p:cNvPr>
              <p:cNvSpPr txBox="1"/>
              <p:nvPr/>
            </p:nvSpPr>
            <p:spPr>
              <a:xfrm>
                <a:off x="7069272" y="132623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D9D630-93A1-9146-84AF-83C5F1355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272" y="132623"/>
                <a:ext cx="3855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32661C8-031C-F846-8436-8ABBAE39CD8B}"/>
              </a:ext>
            </a:extLst>
          </p:cNvPr>
          <p:cNvSpPr txBox="1"/>
          <p:nvPr/>
        </p:nvSpPr>
        <p:spPr>
          <a:xfrm>
            <a:off x="7108814" y="525600"/>
            <a:ext cx="301686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3C09C-526F-274F-B476-DB4931DC36DE}"/>
              </a:ext>
            </a:extLst>
          </p:cNvPr>
          <p:cNvSpPr txBox="1"/>
          <p:nvPr/>
        </p:nvSpPr>
        <p:spPr>
          <a:xfrm>
            <a:off x="4303754" y="13924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Temp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cxnSp>
        <p:nvCxnSpPr>
          <p:cNvPr id="14" name="직선 연결선[R] 31">
            <a:extLst>
              <a:ext uri="{FF2B5EF4-FFF2-40B4-BE49-F238E27FC236}">
                <a16:creationId xmlns:a16="http://schemas.microsoft.com/office/drawing/2014/main" id="{481A4A48-BDDE-F548-82A8-E3270985A272}"/>
              </a:ext>
            </a:extLst>
          </p:cNvPr>
          <p:cNvCxnSpPr>
            <a:cxnSpLocks/>
          </p:cNvCxnSpPr>
          <p:nvPr/>
        </p:nvCxnSpPr>
        <p:spPr>
          <a:xfrm flipH="1">
            <a:off x="309700" y="3409122"/>
            <a:ext cx="111429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9637B7-99C8-E349-A308-44E85C5C0751}"/>
              </a:ext>
            </a:extLst>
          </p:cNvPr>
          <p:cNvSpPr txBox="1"/>
          <p:nvPr/>
        </p:nvSpPr>
        <p:spPr>
          <a:xfrm>
            <a:off x="8643012" y="1455555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…</a:t>
            </a:r>
            <a:endParaRPr kumimoji="1" lang="ko-Kore-KR" altLang="en-US" sz="25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7D1E02-68E7-1348-B583-42C1A4BBE1D8}"/>
              </a:ext>
            </a:extLst>
          </p:cNvPr>
          <p:cNvSpPr/>
          <p:nvPr/>
        </p:nvSpPr>
        <p:spPr>
          <a:xfrm>
            <a:off x="543339" y="4199238"/>
            <a:ext cx="32467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1  </a:t>
            </a:r>
            <a:r>
              <a:rPr lang="en-US" altLang="ko-Kore-KR" dirty="0"/>
              <a:t>	</a:t>
            </a:r>
            <a:r>
              <a:rPr lang="ko-Kore-KR" altLang="en-US" dirty="0"/>
              <a:t>1 0 1 0 1 1 0 1   </a:t>
            </a:r>
            <a:r>
              <a:rPr lang="en-US" altLang="ko-Kore-KR" dirty="0"/>
              <a:t>	</a:t>
            </a:r>
            <a:r>
              <a:rPr lang="ko-Kore-KR" altLang="en-US" dirty="0"/>
              <a:t>1</a:t>
            </a:r>
          </a:p>
          <a:p>
            <a:r>
              <a:rPr lang="ko-Kore-KR" altLang="en-US" dirty="0"/>
              <a:t>0  </a:t>
            </a:r>
            <a:r>
              <a:rPr lang="en-US" altLang="ko-Kore-KR" dirty="0"/>
              <a:t>	</a:t>
            </a:r>
            <a:r>
              <a:rPr lang="ko-Kore-KR" altLang="en-US" dirty="0"/>
              <a:t>1 1 0 1 1 0 0 1   </a:t>
            </a:r>
            <a:r>
              <a:rPr lang="en-US" altLang="ko-Kore-KR" dirty="0"/>
              <a:t>	</a:t>
            </a:r>
            <a:r>
              <a:rPr lang="ko-Kore-KR" altLang="en-US" dirty="0"/>
              <a:t>1</a:t>
            </a:r>
          </a:p>
          <a:p>
            <a:r>
              <a:rPr lang="ko-Kore-KR" altLang="en-US" dirty="0"/>
              <a:t>0  </a:t>
            </a:r>
            <a:r>
              <a:rPr lang="en-US" altLang="ko-Kore-KR" dirty="0"/>
              <a:t>	</a:t>
            </a:r>
            <a:r>
              <a:rPr lang="ko-Kore-KR" altLang="en-US" dirty="0"/>
              <a:t>0 1 1 0 0 0 0 1   </a:t>
            </a:r>
            <a:r>
              <a:rPr lang="en-US" altLang="ko-Kore-KR" dirty="0"/>
              <a:t>	</a:t>
            </a:r>
            <a:r>
              <a:rPr lang="ko-Kore-KR" altLang="en-US" dirty="0"/>
              <a:t>1</a:t>
            </a:r>
          </a:p>
          <a:p>
            <a:r>
              <a:rPr lang="ko-Kore-KR" altLang="en-US" dirty="0"/>
              <a:t>1  </a:t>
            </a:r>
            <a:r>
              <a:rPr lang="en-US" altLang="ko-Kore-KR" dirty="0"/>
              <a:t>	</a:t>
            </a:r>
            <a:r>
              <a:rPr lang="ko-Kore-KR" altLang="en-US" dirty="0"/>
              <a:t>0 0 1 1 1 1 0 0   </a:t>
            </a:r>
            <a:r>
              <a:rPr lang="en-US" altLang="ko-Kore-KR" dirty="0"/>
              <a:t>	</a:t>
            </a:r>
            <a:r>
              <a:rPr lang="ko-Kore-KR" altLang="en-US" dirty="0"/>
              <a:t>1</a:t>
            </a:r>
          </a:p>
          <a:p>
            <a:r>
              <a:rPr lang="ko-Kore-KR" altLang="en-US" dirty="0"/>
              <a:t>0  </a:t>
            </a:r>
            <a:r>
              <a:rPr lang="en-US" altLang="ko-Kore-KR" dirty="0"/>
              <a:t>	</a:t>
            </a:r>
            <a:r>
              <a:rPr lang="ko-Kore-KR" altLang="en-US" dirty="0"/>
              <a:t>0 1 1 0 1 0 1 1   </a:t>
            </a:r>
            <a:r>
              <a:rPr lang="en-US" altLang="ko-Kore-KR" dirty="0"/>
              <a:t>	</a:t>
            </a:r>
            <a:r>
              <a:rPr lang="ko-Kore-KR" altLang="en-US" dirty="0"/>
              <a:t>0</a:t>
            </a:r>
          </a:p>
          <a:p>
            <a:r>
              <a:rPr lang="ko-Kore-KR" altLang="en-US" dirty="0"/>
              <a:t>1  </a:t>
            </a:r>
            <a:r>
              <a:rPr lang="en-US" altLang="ko-Kore-KR" dirty="0"/>
              <a:t>	</a:t>
            </a:r>
            <a:r>
              <a:rPr lang="ko-Kore-KR" altLang="en-US" dirty="0"/>
              <a:t>0 0 1 1 1 1 1 1   </a:t>
            </a:r>
            <a:r>
              <a:rPr lang="en-US" altLang="ko-Kore-KR" dirty="0"/>
              <a:t>	</a:t>
            </a:r>
            <a:r>
              <a:rPr lang="ko-Kore-KR" altLang="en-US" dirty="0"/>
              <a:t>0</a:t>
            </a:r>
          </a:p>
          <a:p>
            <a:r>
              <a:rPr lang="ko-Kore-KR" altLang="en-US" dirty="0"/>
              <a:t>1  </a:t>
            </a:r>
            <a:r>
              <a:rPr lang="en-US" altLang="ko-Kore-KR" dirty="0"/>
              <a:t>	</a:t>
            </a:r>
            <a:r>
              <a:rPr lang="ko-Kore-KR" altLang="en-US" dirty="0"/>
              <a:t>0 0 0 0 1 1 1 0   </a:t>
            </a:r>
            <a:r>
              <a:rPr lang="en-US" altLang="ko-Kore-KR" dirty="0"/>
              <a:t>	</a:t>
            </a:r>
            <a:r>
              <a:rPr lang="ko-Kore-KR" altLang="en-US" dirty="0"/>
              <a:t>0</a:t>
            </a:r>
          </a:p>
          <a:p>
            <a:r>
              <a:rPr lang="ko-Kore-KR" altLang="en-US" dirty="0"/>
              <a:t>1  </a:t>
            </a:r>
            <a:r>
              <a:rPr lang="en-US" altLang="ko-Kore-KR" dirty="0"/>
              <a:t>	</a:t>
            </a:r>
            <a:r>
              <a:rPr lang="ko-Kore-KR" altLang="en-US" dirty="0"/>
              <a:t>0 1 1 1 0 1 0 1   </a:t>
            </a:r>
            <a:r>
              <a:rPr lang="en-US" altLang="ko-Kore-KR" dirty="0"/>
              <a:t>	</a:t>
            </a:r>
            <a:r>
              <a:rPr lang="ko-Kore-KR" altLang="en-US" dirty="0"/>
              <a:t>0</a:t>
            </a: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D5B54D1-4BA3-C44A-A0CD-555748134256}"/>
              </a:ext>
            </a:extLst>
          </p:cNvPr>
          <p:cNvCxnSpPr/>
          <p:nvPr/>
        </p:nvCxnSpPr>
        <p:spPr>
          <a:xfrm>
            <a:off x="1589268" y="4309791"/>
            <a:ext cx="1213567" cy="207396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C35377-B22B-4C48-8934-2701684D62A5}"/>
                  </a:ext>
                </a:extLst>
              </p:cNvPr>
              <p:cNvSpPr txBox="1"/>
              <p:nvPr/>
            </p:nvSpPr>
            <p:spPr>
              <a:xfrm>
                <a:off x="3246020" y="3857912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C35377-B22B-4C48-8934-2701684D6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020" y="3857912"/>
                <a:ext cx="3855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8C205F7-72F0-8449-A43B-13B79AC65EB8}"/>
              </a:ext>
            </a:extLst>
          </p:cNvPr>
          <p:cNvSpPr txBox="1"/>
          <p:nvPr/>
        </p:nvSpPr>
        <p:spPr>
          <a:xfrm>
            <a:off x="381112" y="3831382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EF4909-EBF8-1641-8CF6-F4947E769FFD}"/>
                  </a:ext>
                </a:extLst>
              </p:cNvPr>
              <p:cNvSpPr txBox="1"/>
              <p:nvPr/>
            </p:nvSpPr>
            <p:spPr>
              <a:xfrm>
                <a:off x="2030479" y="3632713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kumimoji="1" lang="ko-Kore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EF4909-EBF8-1641-8CF6-F4947E769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479" y="3632713"/>
                <a:ext cx="4315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3623EAFB-28E3-B444-B8F8-480F921CC921}"/>
              </a:ext>
            </a:extLst>
          </p:cNvPr>
          <p:cNvSpPr/>
          <p:nvPr/>
        </p:nvSpPr>
        <p:spPr>
          <a:xfrm>
            <a:off x="2757116" y="3977315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189FA-0E1A-B847-AD07-75B4931D8D90}"/>
              </a:ext>
            </a:extLst>
          </p:cNvPr>
          <p:cNvSpPr txBox="1"/>
          <p:nvPr/>
        </p:nvSpPr>
        <p:spPr>
          <a:xfrm>
            <a:off x="7859744" y="3674143"/>
            <a:ext cx="42530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오른쪽에서</a:t>
            </a:r>
            <a:r>
              <a:rPr kumimoji="1" lang="ko-KR" altLang="en-US" dirty="0"/>
              <a:t> 왼쪽은 </a:t>
            </a:r>
            <a:r>
              <a:rPr kumimoji="1" lang="en-US" altLang="ko-KR" dirty="0"/>
              <a:t>Rotation </a:t>
            </a:r>
            <a:r>
              <a:rPr kumimoji="1" lang="ko-KR" altLang="en-US" dirty="0"/>
              <a:t>필요 없음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ore-KR" dirty="0"/>
              <a:t>Elimination</a:t>
            </a:r>
            <a:r>
              <a:rPr kumimoji="1" lang="ko-KR" altLang="en-US" dirty="0"/>
              <a:t>만 수행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Temp </a:t>
            </a:r>
            <a:r>
              <a:rPr kumimoji="1" lang="ko-KR" altLang="en-US" dirty="0" err="1"/>
              <a:t>큐비트</a:t>
            </a:r>
            <a:r>
              <a:rPr kumimoji="1" lang="ko-KR" altLang="en-US" dirty="0"/>
              <a:t> 한번 더 할당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마지막으로 </a:t>
            </a:r>
            <a:r>
              <a:rPr kumimoji="1" lang="en-US" altLang="ko-KR" dirty="0"/>
              <a:t>Weight check</a:t>
            </a:r>
          </a:p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4BE884-8042-C048-9D27-29C51BD0B260}"/>
              </a:ext>
            </a:extLst>
          </p:cNvPr>
          <p:cNvSpPr/>
          <p:nvPr/>
        </p:nvSpPr>
        <p:spPr>
          <a:xfrm>
            <a:off x="4574135" y="4199238"/>
            <a:ext cx="30578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  1 0 0 1 0 1 1 0   </a:t>
            </a:r>
            <a:r>
              <a:rPr lang="en-US" altLang="ko-Kore-KR" dirty="0"/>
              <a:t>	</a:t>
            </a:r>
            <a:r>
              <a:rPr lang="ko-Kore-KR" altLang="en-US" dirty="0"/>
              <a:t>0</a:t>
            </a:r>
          </a:p>
          <a:p>
            <a:r>
              <a:rPr lang="ko-Kore-KR" altLang="en-US" dirty="0"/>
              <a:t>  1 1 1 0 1 1 0 0   </a:t>
            </a:r>
            <a:r>
              <a:rPr lang="en-US" altLang="ko-Kore-KR" dirty="0"/>
              <a:t>	</a:t>
            </a:r>
            <a:r>
              <a:rPr lang="ko-Kore-KR" altLang="en-US" dirty="0"/>
              <a:t>0</a:t>
            </a:r>
          </a:p>
          <a:p>
            <a:r>
              <a:rPr lang="ko-Kore-KR" altLang="en-US" dirty="0"/>
              <a:t>  0 1 1 1 0 0 0 0   </a:t>
            </a:r>
            <a:r>
              <a:rPr lang="en-US" altLang="ko-Kore-KR" dirty="0"/>
              <a:t>	</a:t>
            </a:r>
            <a:r>
              <a:rPr lang="ko-Kore-KR" altLang="en-US" dirty="0"/>
              <a:t>1</a:t>
            </a:r>
          </a:p>
          <a:p>
            <a:r>
              <a:rPr lang="ko-Kore-KR" altLang="en-US" dirty="0"/>
              <a:t>  0 0 1 1 1 1 1 0   </a:t>
            </a:r>
            <a:r>
              <a:rPr lang="en-US" altLang="ko-Kore-KR" dirty="0"/>
              <a:t>	</a:t>
            </a:r>
            <a:r>
              <a:rPr lang="ko-Kore-KR" altLang="en-US" dirty="0"/>
              <a:t>1</a:t>
            </a:r>
          </a:p>
          <a:p>
            <a:r>
              <a:rPr lang="ko-Kore-KR" altLang="en-US" dirty="0"/>
              <a:t>  0 1 1 0 1 1 0 1   </a:t>
            </a:r>
            <a:r>
              <a:rPr lang="en-US" altLang="ko-Kore-KR" dirty="0"/>
              <a:t>	</a:t>
            </a:r>
            <a:r>
              <a:rPr lang="ko-Kore-KR" altLang="en-US" dirty="0"/>
              <a:t>0</a:t>
            </a:r>
          </a:p>
          <a:p>
            <a:r>
              <a:rPr lang="ko-Kore-KR" altLang="en-US" dirty="0"/>
              <a:t>  0 0 1 1 1 1 1 1   </a:t>
            </a:r>
            <a:r>
              <a:rPr lang="en-US" altLang="ko-Kore-KR" dirty="0"/>
              <a:t>	</a:t>
            </a:r>
            <a:r>
              <a:rPr lang="ko-Kore-KR" altLang="en-US" dirty="0"/>
              <a:t>0</a:t>
            </a:r>
          </a:p>
          <a:p>
            <a:r>
              <a:rPr lang="ko-Kore-KR" altLang="en-US" dirty="0"/>
              <a:t>  0 0 0 0 1 1 1 1   </a:t>
            </a:r>
            <a:r>
              <a:rPr lang="en-US" altLang="ko-Kore-KR" dirty="0"/>
              <a:t>	</a:t>
            </a:r>
            <a:r>
              <a:rPr lang="ko-Kore-KR" altLang="en-US" dirty="0"/>
              <a:t>0</a:t>
            </a:r>
          </a:p>
          <a:p>
            <a:r>
              <a:rPr lang="ko-Kore-KR" altLang="en-US" dirty="0"/>
              <a:t>  0 1 1 1 0 1 0 1   </a:t>
            </a:r>
            <a:r>
              <a:rPr lang="en-US" altLang="ko-Kore-KR" dirty="0"/>
              <a:t>	</a:t>
            </a:r>
            <a:r>
              <a:rPr lang="ko-Kore-KR" altLang="en-US" dirty="0"/>
              <a:t>0</a:t>
            </a: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22296C12-D3EA-A14A-9220-6E368F0554BC}"/>
              </a:ext>
            </a:extLst>
          </p:cNvPr>
          <p:cNvCxnSpPr/>
          <p:nvPr/>
        </p:nvCxnSpPr>
        <p:spPr>
          <a:xfrm>
            <a:off x="4823215" y="4323043"/>
            <a:ext cx="1213567" cy="207396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20C6E9-9D1E-1947-A4C6-4E6C3C1C81F1}"/>
                  </a:ext>
                </a:extLst>
              </p:cNvPr>
              <p:cNvSpPr txBox="1"/>
              <p:nvPr/>
            </p:nvSpPr>
            <p:spPr>
              <a:xfrm>
                <a:off x="6103049" y="3869683"/>
                <a:ext cx="845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최</a:t>
                </a:r>
                <a14:m>
                  <m:oMath xmlns:m="http://schemas.openxmlformats.org/officeDocument/2006/math"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종</m:t>
                    </m:r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20C6E9-9D1E-1947-A4C6-4E6C3C1C8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049" y="3869683"/>
                <a:ext cx="845616" cy="369332"/>
              </a:xfrm>
              <a:prstGeom prst="rect">
                <a:avLst/>
              </a:prstGeom>
              <a:blipFill>
                <a:blip r:embed="rId6"/>
                <a:stretch>
                  <a:fillRect l="-5882" t="-10000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AF757FD-4A66-D34D-A5A2-35CBCA311567}"/>
              </a:ext>
            </a:extLst>
          </p:cNvPr>
          <p:cNvSpPr txBox="1"/>
          <p:nvPr/>
        </p:nvSpPr>
        <p:spPr>
          <a:xfrm>
            <a:off x="3924284" y="4987261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…</a:t>
            </a:r>
            <a:endParaRPr kumimoji="1" lang="ko-Kore-KR" altLang="en-US" sz="2500" b="1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03CC8D32-F578-BD4E-AA10-1C0E49ED86B9}"/>
              </a:ext>
            </a:extLst>
          </p:cNvPr>
          <p:cNvSpPr/>
          <p:nvPr/>
        </p:nvSpPr>
        <p:spPr>
          <a:xfrm>
            <a:off x="6440557" y="4239015"/>
            <a:ext cx="212034" cy="226854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801F508-D896-E545-82C9-E46118688AD1}"/>
                  </a:ext>
                </a:extLst>
              </p:cNvPr>
              <p:cNvSpPr/>
              <p:nvPr/>
            </p:nvSpPr>
            <p:spPr>
              <a:xfrm>
                <a:off x="7976098" y="5846105"/>
                <a:ext cx="4599179" cy="923330"/>
              </a:xfrm>
              <a:prstGeom prst="rect">
                <a:avLst/>
              </a:prstGeom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" altLang="ko-Kore-K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-US" altLang="ko-Kore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0011</m:t>
                          </m:r>
                          <m:r>
                            <a:rPr lang="en" altLang="ko-Kore-KR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   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11010011</m:t>
                          </m:r>
                        </m:e>
                      </m:d>
                    </m:oMath>
                  </m:oMathPara>
                </a14:m>
                <a:endParaRPr lang="en-US" altLang="ko-Kore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801F508-D896-E545-82C9-E46118688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98" y="5846105"/>
                <a:ext cx="4599179" cy="923330"/>
              </a:xfrm>
              <a:prstGeom prst="rect">
                <a:avLst/>
              </a:prstGeom>
              <a:blipFill>
                <a:blip r:embed="rId7"/>
                <a:stretch>
                  <a:fillRect b="-684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A0BF0BC-CA27-C449-BEF3-E4A5F19E8051}"/>
              </a:ext>
            </a:extLst>
          </p:cNvPr>
          <p:cNvSpPr txBox="1"/>
          <p:nvPr/>
        </p:nvSpPr>
        <p:spPr>
          <a:xfrm>
            <a:off x="10842699" y="5830883"/>
            <a:ext cx="7719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Secret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2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33C5A-DBBD-4C88-A94B-9CDEFEE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Information Set Decoding (ISD)</a:t>
            </a:r>
            <a:r>
              <a:rPr kumimoji="1" lang="ko-KR" altLang="en-US"/>
              <a:t> </a:t>
            </a:r>
            <a:r>
              <a:rPr kumimoji="1" lang="en-US" altLang="ko-KR"/>
              <a:t>Variants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1881266-453B-43BA-A890-F8C5879FA4E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b="1" dirty="0"/>
                  <a:t>Prange ISD</a:t>
                </a:r>
                <a:r>
                  <a:rPr kumimoji="1" lang="ko-Kore-KR" altLang="en-US" b="1" dirty="0"/>
                  <a:t>는</a:t>
                </a:r>
                <a:r>
                  <a:rPr kumimoji="1" lang="ko-KR" altLang="en-US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ko-KR" altLang="en-US" b="1" dirty="0"/>
                  <a:t>에서 </a:t>
                </a:r>
                <a14:m>
                  <m:oMath xmlns:m="http://schemas.openxmlformats.org/officeDocument/2006/math"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ko-Kore-KR" altLang="en-US" b="1" dirty="0"/>
                  <a:t>인</a:t>
                </a:r>
                <a:r>
                  <a:rPr kumimoji="1" lang="ko-KR" altLang="en-US" b="1" dirty="0"/>
                  <a:t> 경우에 해당</a:t>
                </a:r>
                <a:endParaRPr kumimoji="1" lang="ko-Kore-KR" altLang="en-US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1881266-453B-43BA-A890-F8C5879FA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4131CE4-A7F1-40EE-9D67-C2474137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68" y="2122934"/>
            <a:ext cx="8451784" cy="38150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7D03AE-6636-4DEF-98CF-0635BD654520}"/>
              </a:ext>
            </a:extLst>
          </p:cNvPr>
          <p:cNvSpPr/>
          <p:nvPr/>
        </p:nvSpPr>
        <p:spPr>
          <a:xfrm>
            <a:off x="6043682" y="3265932"/>
            <a:ext cx="4050246" cy="267204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248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A84F-5207-46F8-B252-E7777236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Code-based Cryptography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2B61335-6634-497F-93E3-3BEBE0A0B89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152525"/>
                <a:ext cx="11780079" cy="5057775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kumimoji="1" lang="ko-KR" altLang="en-US" sz="1800" b="1" dirty="0"/>
                  <a:t>같은 </a:t>
                </a:r>
                <a:r>
                  <a:rPr kumimoji="1" lang="en-US" altLang="ko-Kore-KR" sz="1800" dirty="0" err="1"/>
                  <a:t>Goppa</a:t>
                </a:r>
                <a:r>
                  <a:rPr kumimoji="1" lang="en-US" altLang="ko-Kore-KR" sz="1800" dirty="0"/>
                  <a:t> code(</a:t>
                </a:r>
                <a14:m>
                  <m:oMath xmlns:m="http://schemas.openxmlformats.org/officeDocument/2006/math">
                    <m:r>
                      <a:rPr kumimoji="1" lang="en-US" altLang="ko-Kore-KR" sz="1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ko-Kore-KR" sz="18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8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en-US" altLang="ko-Kore-KR" sz="1800" dirty="0"/>
                  <a:t>)</a:t>
                </a:r>
                <a:r>
                  <a:rPr kumimoji="1" lang="ko-KR" altLang="en-US" sz="1800" dirty="0" err="1"/>
                  <a:t>를</a:t>
                </a:r>
                <a:r>
                  <a:rPr kumimoji="1" lang="ko-KR" altLang="en-US" sz="1800" dirty="0"/>
                  <a:t> 사용하는 경우</a:t>
                </a:r>
                <a:endParaRPr kumimoji="1" lang="en-US" altLang="ko-KR" sz="1800" dirty="0"/>
              </a:p>
              <a:p>
                <a:pPr marL="285750" indent="-285750"/>
                <a:endParaRPr kumimoji="1" lang="en-US" altLang="en-US" sz="1800" dirty="0"/>
              </a:p>
              <a:p>
                <a:pPr marL="0" indent="0">
                  <a:buNone/>
                </a:pPr>
                <a:endParaRPr kumimoji="1" lang="en-US" altLang="en-US" sz="1800" dirty="0"/>
              </a:p>
              <a:p>
                <a:pPr marL="285750" indent="-285750"/>
                <a:endParaRPr kumimoji="1" lang="en-US" altLang="ko-Kore-KR" sz="1800" b="1" dirty="0"/>
              </a:p>
              <a:p>
                <a:pPr marL="285750" indent="-285750"/>
                <a:endParaRPr kumimoji="1" lang="en-US" altLang="ko-Kore-KR" sz="1800" b="1" dirty="0"/>
              </a:p>
              <a:p>
                <a:pPr marL="285750" indent="-285750"/>
                <a:endParaRPr kumimoji="1" lang="en-US" altLang="ko-Kore-KR" sz="1800" b="1" dirty="0"/>
              </a:p>
              <a:p>
                <a:pPr marL="285750" indent="-285750"/>
                <a:r>
                  <a:rPr kumimoji="1" lang="en-US" altLang="ko-Kore-KR" sz="1800" b="1" dirty="0" err="1"/>
                  <a:t>Niederreiter</a:t>
                </a:r>
                <a:r>
                  <a:rPr kumimoji="1" lang="en-US" altLang="ko-Kore-KR" sz="1800" dirty="0"/>
                  <a:t> </a:t>
                </a:r>
                <a:r>
                  <a:rPr kumimoji="1" lang="en-US" altLang="ko-Kore-KR" sz="1800" b="1" dirty="0"/>
                  <a:t>System</a:t>
                </a:r>
                <a:r>
                  <a:rPr kumimoji="1" lang="ko-KR" altLang="en-US" sz="1800" dirty="0"/>
                  <a:t>의 문제를 푸는 것은</a:t>
                </a:r>
                <a:r>
                  <a:rPr kumimoji="1" lang="en-US" altLang="ko-Kore-KR" sz="1800" dirty="0"/>
                  <a:t> 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ore-KR" sz="1800" b="1" dirty="0"/>
                  <a:t>McEliece System</a:t>
                </a:r>
                <a:r>
                  <a:rPr kumimoji="1" lang="ko-KR" altLang="en-US" sz="1800" dirty="0"/>
                  <a:t>을 푸는 것과 동일</a:t>
                </a:r>
                <a:endParaRPr kumimoji="1" lang="en-US" altLang="ko-KR" sz="1800" dirty="0"/>
              </a:p>
              <a:p>
                <a:pPr marL="285750" indent="-285750"/>
                <a:endParaRPr kumimoji="1" lang="en-US" altLang="en-US" sz="1800" dirty="0"/>
              </a:p>
              <a:p>
                <a:pPr marL="285750" indent="-285750"/>
                <a:endParaRPr kumimoji="1" lang="en-US" altLang="en-US" sz="1800" dirty="0"/>
              </a:p>
              <a:p>
                <a:pPr marL="0" indent="0">
                  <a:buNone/>
                </a:pPr>
                <a:endParaRPr kumimoji="1" lang="en-US" altLang="en-US" sz="1800" dirty="0"/>
              </a:p>
              <a:p>
                <a:pPr marL="285750" indent="-285750"/>
                <a:endParaRPr kumimoji="1" lang="en-US" altLang="ko-Kore-KR" sz="1800" b="1" dirty="0"/>
              </a:p>
              <a:p>
                <a:pPr marL="285750" indent="-285750"/>
                <a:r>
                  <a:rPr kumimoji="1" lang="en-US" altLang="ko-Kore-KR" sz="1800" b="1" dirty="0"/>
                  <a:t>McEliece System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 to </a:t>
                </a:r>
                <a:r>
                  <a:rPr kumimoji="1" lang="en-US" altLang="ko-KR" sz="1800" b="1" dirty="0" err="1"/>
                  <a:t>Niederreiter</a:t>
                </a:r>
                <a:r>
                  <a:rPr kumimoji="1" lang="en-US" altLang="ko-KR" sz="1800" dirty="0"/>
                  <a:t> </a:t>
                </a:r>
                <a:r>
                  <a:rPr kumimoji="1" lang="en-US" altLang="ko-KR" sz="1800" b="1" dirty="0"/>
                  <a:t>System</a:t>
                </a:r>
                <a:endParaRPr lang="ko-Kore-KR" altLang="en-US" sz="1800" b="1" dirty="0"/>
              </a:p>
              <a:p>
                <a:endParaRPr lang="ko-Kore-KR" altLang="en-US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2B61335-6634-497F-93E3-3BEBE0A0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152525"/>
                <a:ext cx="11780079" cy="5057775"/>
              </a:xfrm>
              <a:blipFill>
                <a:blip r:embed="rId3"/>
                <a:stretch>
                  <a:fillRect l="-323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192C3D-222E-4CC6-8234-D6103B5C9954}"/>
                  </a:ext>
                </a:extLst>
              </p:cNvPr>
              <p:cNvSpPr txBox="1"/>
              <p:nvPr/>
            </p:nvSpPr>
            <p:spPr>
              <a:xfrm>
                <a:off x="6636199" y="3916813"/>
                <a:ext cx="30606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ore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4000" b="0" i="1" smtClean="0">
                          <a:latin typeface="Cambria Math" panose="02040503050406030204" pitchFamily="18" charset="0"/>
                        </a:rPr>
                        <m:t>𝑚𝐺</m:t>
                      </m:r>
                      <m:r>
                        <a:rPr kumimoji="1" lang="en-US" altLang="ko-Kore-KR" sz="4000" b="0" i="1" smtClean="0">
                          <a:latin typeface="Cambria Math" panose="02040503050406030204" pitchFamily="18" charset="0"/>
                        </a:rPr>
                        <m:t>′+</m:t>
                      </m:r>
                      <m:r>
                        <a:rPr kumimoji="1" lang="en-US" altLang="ko-Kore-KR" sz="40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192C3D-222E-4CC6-8234-D6103B5C9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199" y="3916813"/>
                <a:ext cx="3060645" cy="707886"/>
              </a:xfrm>
              <a:prstGeom prst="rect">
                <a:avLst/>
              </a:prstGeom>
              <a:blipFill>
                <a:blip r:embed="rId4"/>
                <a:stretch>
                  <a:fillRect l="-413" b="-17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1A4369-BA83-4967-B981-A588CE8D6786}"/>
                  </a:ext>
                </a:extLst>
              </p:cNvPr>
              <p:cNvSpPr txBox="1"/>
              <p:nvPr/>
            </p:nvSpPr>
            <p:spPr>
              <a:xfrm>
                <a:off x="2823253" y="3922295"/>
                <a:ext cx="21216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4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40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ore-KR" sz="4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ore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4000" b="0" i="1" smtClean="0">
                          <a:latin typeface="Cambria Math" panose="02040503050406030204" pitchFamily="18" charset="0"/>
                        </a:rPr>
                        <m:t>𝐻𝑒</m:t>
                      </m:r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1A4369-BA83-4967-B981-A588CE8D6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253" y="3922295"/>
                <a:ext cx="2121606" cy="707886"/>
              </a:xfrm>
              <a:prstGeom prst="rect">
                <a:avLst/>
              </a:prstGeom>
              <a:blipFill>
                <a:blip r:embed="rId5"/>
                <a:stretch>
                  <a:fillRect l="-595" b="-701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81B4C9-62C3-4E93-9EAC-8441C34FB563}"/>
                  </a:ext>
                </a:extLst>
              </p:cNvPr>
              <p:cNvSpPr txBox="1"/>
              <p:nvPr/>
            </p:nvSpPr>
            <p:spPr>
              <a:xfrm>
                <a:off x="2033951" y="4674639"/>
                <a:ext cx="42664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000" dirty="0"/>
                  <a:t>Parity check Matrix </a:t>
                </a:r>
                <a14:m>
                  <m:oMath xmlns:m="http://schemas.openxmlformats.org/officeDocument/2006/math"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 →(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ko-Kore-KR" altLang="en-US" sz="2000" dirty="0"/>
              </a:p>
              <a:p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81B4C9-62C3-4E93-9EAC-8441C34FB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951" y="4674639"/>
                <a:ext cx="4266487" cy="707886"/>
              </a:xfrm>
              <a:prstGeom prst="rect">
                <a:avLst/>
              </a:prstGeom>
              <a:blipFill>
                <a:blip r:embed="rId6"/>
                <a:stretch>
                  <a:fillRect l="-1484" t="-53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800FA1-FF0B-49CE-B72E-2B56BDDCB654}"/>
                  </a:ext>
                </a:extLst>
              </p:cNvPr>
              <p:cNvSpPr txBox="1"/>
              <p:nvPr/>
            </p:nvSpPr>
            <p:spPr>
              <a:xfrm>
                <a:off x="6726489" y="4673802"/>
                <a:ext cx="3473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dirty="0"/>
                  <a:t>Generator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800FA1-FF0B-49CE-B72E-2B56BDDCB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489" y="4673802"/>
                <a:ext cx="3473836" cy="400110"/>
              </a:xfrm>
              <a:prstGeom prst="rect">
                <a:avLst/>
              </a:prstGeom>
              <a:blipFill>
                <a:blip r:embed="rId7"/>
                <a:stretch>
                  <a:fillRect l="-1818" t="-9375" b="-281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F7E0D3-6773-4D4B-99B5-525A7C76DD1C}"/>
                  </a:ext>
                </a:extLst>
              </p:cNvPr>
              <p:cNvSpPr txBox="1"/>
              <p:nvPr/>
            </p:nvSpPr>
            <p:spPr>
              <a:xfrm>
                <a:off x="1089890" y="5599873"/>
                <a:ext cx="32468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kumimoji="1" lang="en-US" altLang="ko-Kore-KR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ore-KR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ore-KR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ko-Kore-KR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200" b="0" i="1" strike="sngStrike" dirty="0" smtClean="0">
                        <a:latin typeface="Cambria Math" panose="02040503050406030204" pitchFamily="18" charset="0"/>
                      </a:rPr>
                      <m:t>𝑚𝐺</m:t>
                    </m:r>
                    <m:r>
                      <a:rPr kumimoji="1" lang="en-US" altLang="ko-Kore-KR" sz="2200" b="0" i="1" strike="sngStrike" dirty="0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kumimoji="1" lang="en-US" altLang="ko-Kore-KR" sz="2200" i="1" strike="sngStrike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0" i="1" strike="sngStrike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200" b="0" i="1" strike="sngStrike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ore-KR" sz="2200" b="0" i="1" strike="sngStrike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ore-KR" sz="2200" b="0" i="1" strike="sngStrike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ore-KR" sz="22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ko-Kore-KR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ore-KR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ore-KR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F7E0D3-6773-4D4B-99B5-525A7C76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90" y="5599873"/>
                <a:ext cx="3246851" cy="430887"/>
              </a:xfrm>
              <a:prstGeom prst="rect">
                <a:avLst/>
              </a:prstGeom>
              <a:blipFill>
                <a:blip r:embed="rId8"/>
                <a:stretch>
                  <a:fillRect t="-11765" b="-2941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C09821D-3CC1-487E-B529-F290A6CD3914}"/>
                  </a:ext>
                </a:extLst>
              </p:cNvPr>
              <p:cNvSpPr/>
              <p:nvPr/>
            </p:nvSpPr>
            <p:spPr>
              <a:xfrm>
                <a:off x="1099481" y="6211298"/>
                <a:ext cx="196932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2200" i="1" dirty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kumimoji="1" lang="en-US" altLang="ko-Kore-K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200" i="1" dirty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ore-K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ore-KR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ko-Kore-KR" sz="22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ko-Kore-K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200" i="1" dirty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ore-K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ore-KR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ore-KR" altLang="en-US" sz="22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C09821D-3CC1-487E-B529-F290A6CD3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81" y="6211298"/>
                <a:ext cx="1969322" cy="430887"/>
              </a:xfrm>
              <a:prstGeom prst="rect">
                <a:avLst/>
              </a:prstGeom>
              <a:blipFill>
                <a:blip r:embed="rId9"/>
                <a:stretch>
                  <a:fillRect l="-641" b="-171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모서리가 둥근 직사각형 15">
            <a:extLst>
              <a:ext uri="{FF2B5EF4-FFF2-40B4-BE49-F238E27FC236}">
                <a16:creationId xmlns:a16="http://schemas.microsoft.com/office/drawing/2014/main" id="{7C827600-AF22-455E-ABEB-094FA4173DCA}"/>
              </a:ext>
            </a:extLst>
          </p:cNvPr>
          <p:cNvSpPr/>
          <p:nvPr/>
        </p:nvSpPr>
        <p:spPr>
          <a:xfrm>
            <a:off x="2181965" y="6220442"/>
            <a:ext cx="842708" cy="4308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09519D3-4256-400A-B7CF-C92CC7C86D92}"/>
                  </a:ext>
                </a:extLst>
              </p:cNvPr>
              <p:cNvSpPr/>
              <p:nvPr/>
            </p:nvSpPr>
            <p:spPr>
              <a:xfrm>
                <a:off x="5536616" y="3946141"/>
                <a:ext cx="644727" cy="630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ko-Kore-KR" altLang="en-US" sz="3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09519D3-4256-400A-B7CF-C92CC7C86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616" y="3946141"/>
                <a:ext cx="644727" cy="6309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2FD77AEB-853C-974E-AB3F-F0AFE54ECE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969" y="1660840"/>
            <a:ext cx="7187628" cy="153327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1AE4F600-C4B3-A14E-8622-8F1B40122E45}"/>
              </a:ext>
            </a:extLst>
          </p:cNvPr>
          <p:cNvCxnSpPr>
            <a:cxnSpLocks/>
          </p:cNvCxnSpPr>
          <p:nvPr/>
        </p:nvCxnSpPr>
        <p:spPr>
          <a:xfrm>
            <a:off x="3551582" y="2166730"/>
            <a:ext cx="453887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38DD931-DD96-8442-8626-74514C39BC0F}"/>
              </a:ext>
            </a:extLst>
          </p:cNvPr>
          <p:cNvCxnSpPr>
            <a:cxnSpLocks/>
          </p:cNvCxnSpPr>
          <p:nvPr/>
        </p:nvCxnSpPr>
        <p:spPr>
          <a:xfrm>
            <a:off x="997226" y="2409589"/>
            <a:ext cx="533731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5B7C3A6-78AB-DF43-9875-D2E5BFDC792E}"/>
              </a:ext>
            </a:extLst>
          </p:cNvPr>
          <p:cNvCxnSpPr>
            <a:cxnSpLocks/>
          </p:cNvCxnSpPr>
          <p:nvPr/>
        </p:nvCxnSpPr>
        <p:spPr>
          <a:xfrm>
            <a:off x="1933127" y="2787276"/>
            <a:ext cx="616395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8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81311-6E1F-6041-93C2-E017A6CB78B8}"/>
              </a:ext>
            </a:extLst>
          </p:cNvPr>
          <p:cNvSpPr/>
          <p:nvPr/>
        </p:nvSpPr>
        <p:spPr>
          <a:xfrm>
            <a:off x="272226" y="132623"/>
            <a:ext cx="11621954" cy="92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5D726-D6FE-F14F-86B1-EE343AA7835C}"/>
              </a:ext>
            </a:extLst>
          </p:cNvPr>
          <p:cNvSpPr txBox="1"/>
          <p:nvPr/>
        </p:nvSpPr>
        <p:spPr>
          <a:xfrm>
            <a:off x="4504859" y="2998113"/>
            <a:ext cx="31822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000" dirty="0"/>
              <a:t>실 행 결 과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823749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C621EB4-C8F8-7242-BF33-CF565A54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Conclusion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2">
                <a:extLst>
                  <a:ext uri="{FF2B5EF4-FFF2-40B4-BE49-F238E27FC236}">
                    <a16:creationId xmlns:a16="http://schemas.microsoft.com/office/drawing/2014/main" id="{96FEC33D-34F7-5643-A8A3-206175FFB49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97940"/>
                <a:ext cx="11369675" cy="5057775"/>
              </a:xfrm>
            </p:spPr>
            <p:txBody>
              <a:bodyPr>
                <a:normAutofit/>
              </a:bodyPr>
              <a:lstStyle/>
              <a:p>
                <a:pPr marL="444500" lvl="0" indent="-342900">
                  <a:buClr>
                    <a:schemeClr val="dk1"/>
                  </a:buClr>
                  <a:buSzPts val="2000"/>
                </a:pPr>
                <a:r>
                  <a:rPr lang="en-US" altLang="ko-KR" sz="2400" b="1" dirty="0">
                    <a:solidFill>
                      <a:srgbClr val="FF0000"/>
                    </a:solidFill>
                  </a:rPr>
                  <a:t>Information Set Decoding(ISD)</a:t>
                </a:r>
                <a:r>
                  <a:rPr lang="en-US" altLang="ko-KR" sz="2400" dirty="0">
                    <a:sym typeface="Wingdings" pitchFamily="2" charset="2"/>
                  </a:rPr>
                  <a:t></a:t>
                </a:r>
                <a:r>
                  <a:rPr lang="ko-KR" altLang="ko-Kore-KR" sz="2000" b="1" dirty="0">
                    <a:solidFill>
                      <a:schemeClr val="dk1"/>
                    </a:solidFill>
                  </a:rPr>
                  <a:t>코드기반암호에 대한 가장 효율적인 공격 알고리즘</a:t>
                </a:r>
                <a:endParaRPr lang="en-US" altLang="ko-KR" sz="2000" b="1" dirty="0">
                  <a:solidFill>
                    <a:schemeClr val="dk1"/>
                  </a:solidFill>
                </a:endParaRPr>
              </a:p>
              <a:p>
                <a:pPr marL="444500" lvl="0" indent="-342900">
                  <a:buClr>
                    <a:schemeClr val="dk1"/>
                  </a:buClr>
                  <a:buSzPts val="2000"/>
                </a:pPr>
                <a:endParaRPr lang="en-US" altLang="ko-KR" sz="2000" dirty="0">
                  <a:solidFill>
                    <a:schemeClr val="dk1"/>
                  </a:solidFill>
                </a:endParaRPr>
              </a:p>
              <a:p>
                <a:pPr marL="444500" lvl="0" indent="-342900">
                  <a:buClr>
                    <a:schemeClr val="dk1"/>
                  </a:buClr>
                  <a:buSzPts val="2000"/>
                </a:pPr>
                <a:r>
                  <a:rPr lang="en-US" altLang="ko-KR" sz="2000" dirty="0">
                    <a:solidFill>
                      <a:schemeClr val="dk1"/>
                    </a:solidFill>
                  </a:rPr>
                  <a:t>Brute force </a:t>
                </a:r>
                <a:r>
                  <a:rPr lang="ko-KR" altLang="en-US" sz="2000" dirty="0">
                    <a:solidFill>
                      <a:schemeClr val="dk1"/>
                    </a:solidFill>
                  </a:rPr>
                  <a:t>공격을 가속화 시키는 </a:t>
                </a:r>
                <a:r>
                  <a:rPr lang="en-US" altLang="ko-KR" sz="2000" dirty="0">
                    <a:solidFill>
                      <a:schemeClr val="dk1"/>
                    </a:solidFill>
                  </a:rPr>
                  <a:t>Grover search </a:t>
                </a:r>
                <a:r>
                  <a:rPr lang="ko-KR" altLang="en-US" sz="2000" dirty="0">
                    <a:solidFill>
                      <a:schemeClr val="dk1"/>
                    </a:solidFill>
                  </a:rPr>
                  <a:t>알고리즘 적용 시</a:t>
                </a:r>
                <a:r>
                  <a:rPr lang="en-US" altLang="ko-KR" sz="2000" dirty="0">
                    <a:solidFill>
                      <a:schemeClr val="dk1"/>
                    </a:solidFill>
                  </a:rPr>
                  <a:t>,</a:t>
                </a:r>
                <a:r>
                  <a:rPr lang="ko-KR" altLang="en-US" sz="2000" dirty="0">
                    <a:solidFill>
                      <a:schemeClr val="dk1"/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dk1"/>
                    </a:solidFill>
                  </a:rPr>
                  <a:t>공격 복잡도 </a:t>
                </a:r>
                <a14:m>
                  <m:oMath xmlns:m="http://schemas.openxmlformats.org/officeDocument/2006/math">
                    <m:r>
                      <a:rPr lang="ko-KR" altLang="en-US" sz="20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ko-KR" altLang="en-US" sz="2000" b="1" dirty="0">
                    <a:solidFill>
                      <a:schemeClr val="dk1"/>
                    </a:solidFill>
                  </a:rPr>
                  <a:t> 로 떨어짐</a:t>
                </a:r>
                <a:endParaRPr lang="en-US" altLang="ko-KR" sz="2000" b="1" dirty="0">
                  <a:solidFill>
                    <a:schemeClr val="dk1"/>
                  </a:solidFill>
                </a:endParaRPr>
              </a:p>
              <a:p>
                <a:pPr marL="444500" lvl="0" indent="-342900">
                  <a:buClr>
                    <a:schemeClr val="dk1"/>
                  </a:buClr>
                  <a:buSzPts val="2000"/>
                </a:pPr>
                <a:endParaRPr lang="en-US" altLang="ko-KR" sz="2000" dirty="0">
                  <a:solidFill>
                    <a:schemeClr val="dk1"/>
                  </a:solidFill>
                </a:endParaRPr>
              </a:p>
              <a:p>
                <a:pPr marL="444500" lvl="0" indent="-342900">
                  <a:buClr>
                    <a:schemeClr val="dk1"/>
                  </a:buClr>
                  <a:buSzPts val="2000"/>
                </a:pPr>
                <a:r>
                  <a:rPr lang="ko-KR" altLang="en-US" sz="2000" dirty="0">
                    <a:solidFill>
                      <a:schemeClr val="dk1"/>
                    </a:solidFill>
                  </a:rPr>
                  <a:t>다양한</a:t>
                </a:r>
                <a:r>
                  <a:rPr lang="en-US" altLang="ko-KR" sz="2000" dirty="0">
                    <a:solidFill>
                      <a:schemeClr val="dk1"/>
                    </a:solidFill>
                  </a:rPr>
                  <a:t> Classical</a:t>
                </a:r>
                <a:r>
                  <a:rPr lang="ko-KR" altLang="en-US" sz="2000" dirty="0">
                    <a:solidFill>
                      <a:schemeClr val="dk1"/>
                    </a:solidFill>
                  </a:rPr>
                  <a:t>한 </a:t>
                </a:r>
                <a:r>
                  <a:rPr lang="en-US" altLang="ko-KR" sz="2000" dirty="0">
                    <a:solidFill>
                      <a:schemeClr val="dk1"/>
                    </a:solidFill>
                  </a:rPr>
                  <a:t>Information Set Decoding </a:t>
                </a:r>
                <a:r>
                  <a:rPr lang="ko-KR" altLang="en-US" sz="2000" dirty="0">
                    <a:solidFill>
                      <a:schemeClr val="dk1"/>
                    </a:solidFill>
                  </a:rPr>
                  <a:t>알고리즘들의 성능이 </a:t>
                </a:r>
                <a:r>
                  <a:rPr lang="en-US" altLang="ko-KR" sz="2000" dirty="0">
                    <a:solidFill>
                      <a:schemeClr val="dk1"/>
                    </a:solidFill>
                  </a:rPr>
                  <a:t>Quantum</a:t>
                </a:r>
                <a:r>
                  <a:rPr lang="ko-KR" altLang="en-US" sz="2000" dirty="0" err="1">
                    <a:solidFill>
                      <a:schemeClr val="dk1"/>
                    </a:solidFill>
                  </a:rPr>
                  <a:t>으로</a:t>
                </a:r>
                <a:r>
                  <a:rPr lang="ko-KR" altLang="en-US" sz="2000" dirty="0">
                    <a:solidFill>
                      <a:schemeClr val="dk1"/>
                    </a:solidFill>
                  </a:rPr>
                  <a:t> 옮겼을 때 </a:t>
                </a:r>
                <a:br>
                  <a:rPr lang="en-US" altLang="ko-KR" sz="2000" dirty="0">
                    <a:solidFill>
                      <a:schemeClr val="dk1"/>
                    </a:solidFill>
                  </a:rPr>
                </a:br>
                <a:r>
                  <a:rPr lang="en-US" altLang="ko-KR" sz="2000" dirty="0">
                    <a:solidFill>
                      <a:schemeClr val="dk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b="1" dirty="0">
                    <a:solidFill>
                      <a:schemeClr val="dk1"/>
                    </a:solidFill>
                  </a:rPr>
                  <a:t>동일한 성능을 보여주진 않음</a:t>
                </a:r>
                <a:endParaRPr lang="en-US" altLang="ko-KR" sz="2000" b="1" dirty="0">
                  <a:solidFill>
                    <a:schemeClr val="dk1"/>
                  </a:solidFill>
                </a:endParaRPr>
              </a:p>
              <a:p>
                <a:pPr marL="444500" lvl="0" indent="-342900">
                  <a:buClr>
                    <a:schemeClr val="dk1"/>
                  </a:buClr>
                  <a:buSzPts val="2000"/>
                </a:pPr>
                <a:endParaRPr lang="en-US" altLang="ko-KR" sz="2000" dirty="0">
                  <a:solidFill>
                    <a:schemeClr val="dk1"/>
                  </a:solidFill>
                </a:endParaRPr>
              </a:p>
              <a:p>
                <a:pPr marL="444500" lvl="0" indent="-342900">
                  <a:buClr>
                    <a:schemeClr val="dk1"/>
                  </a:buClr>
                  <a:buSzPts val="2000"/>
                </a:pPr>
                <a:r>
                  <a:rPr lang="en-US" altLang="ko-KR" sz="2000" b="1" dirty="0">
                    <a:solidFill>
                      <a:schemeClr val="dk1"/>
                    </a:solidFill>
                  </a:rPr>
                  <a:t>Quantum </a:t>
                </a:r>
                <a:r>
                  <a:rPr lang="ko-KR" altLang="en-US" sz="2000" b="1" dirty="0">
                    <a:solidFill>
                      <a:schemeClr val="dk1"/>
                    </a:solidFill>
                  </a:rPr>
                  <a:t>버전의 최적화 된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ISD </a:t>
                </a:r>
                <a:r>
                  <a:rPr lang="ko-KR" altLang="en-US" sz="2000" b="1" dirty="0">
                    <a:solidFill>
                      <a:schemeClr val="dk1"/>
                    </a:solidFill>
                  </a:rPr>
                  <a:t>알고리즘 구현</a:t>
                </a:r>
                <a:r>
                  <a:rPr lang="ko-KR" altLang="en-US" sz="2000" dirty="0">
                    <a:solidFill>
                      <a:schemeClr val="dk1"/>
                    </a:solidFill>
                  </a:rPr>
                  <a:t>이 중요</a:t>
                </a:r>
                <a:br>
                  <a:rPr lang="en-US" altLang="ko-KR" sz="2000" dirty="0">
                    <a:solidFill>
                      <a:schemeClr val="dk1"/>
                    </a:solidFill>
                  </a:rPr>
                </a:br>
                <a:r>
                  <a:rPr lang="en-US" altLang="ko-KR" sz="2000" dirty="0">
                    <a:solidFill>
                      <a:schemeClr val="dk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양자 자원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소모</a:t>
                </a:r>
                <a:r>
                  <a:rPr lang="ko-KR" altLang="en-US" sz="2000" dirty="0">
                    <a:solidFill>
                      <a:schemeClr val="dk1"/>
                    </a:solidFill>
                  </a:rPr>
                  <a:t>를 따져야 함</a:t>
                </a:r>
                <a:r>
                  <a:rPr lang="en-US" altLang="ko-KR" sz="2000" dirty="0">
                    <a:solidFill>
                      <a:schemeClr val="dk1"/>
                    </a:solidFill>
                  </a:rPr>
                  <a:t>(Qubit, Quantum gates, Circuit Depth)</a:t>
                </a:r>
              </a:p>
              <a:p>
                <a:pPr marL="101600" lvl="0" indent="0">
                  <a:buClr>
                    <a:schemeClr val="dk1"/>
                  </a:buClr>
                  <a:buSzPts val="2000"/>
                  <a:buNone/>
                </a:pPr>
                <a:endParaRPr lang="en-US" altLang="ko-KR" sz="2000" dirty="0">
                  <a:solidFill>
                    <a:schemeClr val="dk1"/>
                  </a:solidFill>
                </a:endParaRPr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6" name="텍스트 개체 틀 2">
                <a:extLst>
                  <a:ext uri="{FF2B5EF4-FFF2-40B4-BE49-F238E27FC236}">
                    <a16:creationId xmlns:a16="http://schemas.microsoft.com/office/drawing/2014/main" id="{96FEC33D-34F7-5643-A8A3-206175FFB4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97940"/>
                <a:ext cx="11369675" cy="5057775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358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C621EB4-C8F8-7242-BF33-CF565A54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Conclusion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B43E5B-8E65-4D46-B27B-DFDBAE00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53" y="1760936"/>
            <a:ext cx="7045908" cy="4588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1C6F6B-9074-3F45-AEF2-51C3B3601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04" y="2281361"/>
            <a:ext cx="6962023" cy="2295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6EB3D8-E77F-E044-9607-CCACE4A959F9}"/>
              </a:ext>
            </a:extLst>
          </p:cNvPr>
          <p:cNvSpPr txBox="1"/>
          <p:nvPr/>
        </p:nvSpPr>
        <p:spPr>
          <a:xfrm>
            <a:off x="331304" y="1193970"/>
            <a:ext cx="2541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500" b="1" dirty="0"/>
              <a:t>QISD </a:t>
            </a:r>
            <a:r>
              <a:rPr kumimoji="1" lang="ko-KR" altLang="en-US" sz="2500" b="1" dirty="0"/>
              <a:t>연구 동향</a:t>
            </a:r>
            <a:endParaRPr kumimoji="1" lang="ko-Kore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71943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C621EB4-C8F8-7242-BF33-CF565A54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Conclusion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96FEC33D-34F7-5643-A8A3-206175FFB4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80" y="1343714"/>
            <a:ext cx="11979620" cy="3672234"/>
          </a:xfrm>
        </p:spPr>
        <p:txBody>
          <a:bodyPr>
            <a:normAutofit/>
          </a:bodyPr>
          <a:lstStyle/>
          <a:p>
            <a:pPr marL="444500" lvl="0" indent="-342900">
              <a:buClr>
                <a:schemeClr val="dk1"/>
              </a:buClr>
              <a:buSzPts val="2000"/>
            </a:pPr>
            <a:r>
              <a:rPr lang="ko-KR" altLang="en-US" sz="2000" dirty="0">
                <a:solidFill>
                  <a:schemeClr val="dk1"/>
                </a:solidFill>
              </a:rPr>
              <a:t>실제 </a:t>
            </a:r>
            <a:r>
              <a:rPr lang="en-US" altLang="ko-KR" sz="2000" dirty="0" err="1">
                <a:solidFill>
                  <a:schemeClr val="dk1"/>
                </a:solidFill>
              </a:rPr>
              <a:t>Goppa</a:t>
            </a:r>
            <a:r>
              <a:rPr lang="en-US" altLang="ko-KR" sz="2000" dirty="0">
                <a:solidFill>
                  <a:schemeClr val="dk1"/>
                </a:solidFill>
              </a:rPr>
              <a:t> </a:t>
            </a:r>
            <a:r>
              <a:rPr lang="ko-KR" altLang="en-US" sz="2000" dirty="0">
                <a:solidFill>
                  <a:schemeClr val="dk1"/>
                </a:solidFill>
              </a:rPr>
              <a:t>코드를 사용하는 </a:t>
            </a:r>
            <a:r>
              <a:rPr lang="en-US" altLang="ko-KR" sz="2000" dirty="0">
                <a:solidFill>
                  <a:schemeClr val="dk1"/>
                </a:solidFill>
              </a:rPr>
              <a:t>Classic McEliece</a:t>
            </a:r>
            <a:r>
              <a:rPr lang="ko-KR" altLang="en-US" sz="2000" dirty="0">
                <a:solidFill>
                  <a:schemeClr val="dk1"/>
                </a:solidFill>
              </a:rPr>
              <a:t>에</a:t>
            </a:r>
            <a:r>
              <a:rPr lang="en-US" altLang="ko-KR" sz="2000" dirty="0">
                <a:solidFill>
                  <a:schemeClr val="dk1"/>
                </a:solidFill>
              </a:rPr>
              <a:t> </a:t>
            </a:r>
            <a:r>
              <a:rPr lang="ko-KR" altLang="en-US" sz="2000" dirty="0">
                <a:solidFill>
                  <a:schemeClr val="dk1"/>
                </a:solidFill>
              </a:rPr>
              <a:t>대한 </a:t>
            </a:r>
            <a:r>
              <a:rPr lang="en-US" altLang="ko-KR" sz="2000" dirty="0">
                <a:solidFill>
                  <a:schemeClr val="dk1"/>
                </a:solidFill>
              </a:rPr>
              <a:t>Quantum Information Set Decoding</a:t>
            </a:r>
            <a:r>
              <a:rPr lang="ko-KR" altLang="en-US" sz="2000" dirty="0" err="1">
                <a:solidFill>
                  <a:schemeClr val="dk1"/>
                </a:solidFill>
              </a:rPr>
              <a:t>를</a:t>
            </a:r>
            <a:r>
              <a:rPr lang="ko-KR" altLang="en-US" sz="2000" dirty="0">
                <a:solidFill>
                  <a:schemeClr val="dk1"/>
                </a:solidFill>
              </a:rPr>
              <a:t> 구현 </a:t>
            </a:r>
            <a:r>
              <a:rPr lang="en-US" altLang="ko-KR" sz="2000" dirty="0">
                <a:solidFill>
                  <a:schemeClr val="dk1"/>
                </a:solidFill>
              </a:rPr>
              <a:t>(8x16)</a:t>
            </a:r>
          </a:p>
          <a:p>
            <a:pPr marL="444500" indent="-342900">
              <a:buClr>
                <a:schemeClr val="dk1"/>
              </a:buClr>
              <a:buSzPts val="2000"/>
            </a:pPr>
            <a:endParaRPr lang="en-US" altLang="ko-KR" sz="2000" dirty="0">
              <a:solidFill>
                <a:schemeClr val="dk1"/>
              </a:solidFill>
            </a:endParaRPr>
          </a:p>
          <a:p>
            <a:pPr marL="444500" indent="-342900">
              <a:buClr>
                <a:schemeClr val="dk1"/>
              </a:buClr>
              <a:buSzPts val="2000"/>
            </a:pPr>
            <a:r>
              <a:rPr lang="ko-KR" altLang="en-US" sz="2000" dirty="0">
                <a:solidFill>
                  <a:schemeClr val="dk1"/>
                </a:solidFill>
              </a:rPr>
              <a:t>실제 </a:t>
            </a:r>
            <a:r>
              <a:rPr lang="en-US" altLang="ko-KR" sz="2000" dirty="0">
                <a:solidFill>
                  <a:schemeClr val="dk1"/>
                </a:solidFill>
              </a:rPr>
              <a:t>CM </a:t>
            </a:r>
            <a:r>
              <a:rPr lang="ko-KR" altLang="en-US" sz="2000" dirty="0" err="1">
                <a:solidFill>
                  <a:schemeClr val="dk1"/>
                </a:solidFill>
              </a:rPr>
              <a:t>파라미터에</a:t>
            </a:r>
            <a:r>
              <a:rPr lang="ko-KR" altLang="en-US" sz="2000" dirty="0">
                <a:solidFill>
                  <a:schemeClr val="dk1"/>
                </a:solidFill>
              </a:rPr>
              <a:t> 대한 자원 분석 </a:t>
            </a:r>
            <a:endParaRPr lang="en-US" altLang="ko-KR" sz="2000" dirty="0">
              <a:solidFill>
                <a:schemeClr val="dk1"/>
              </a:solidFill>
            </a:endParaRPr>
          </a:p>
          <a:p>
            <a:pPr marL="901700" lvl="1" indent="-342900">
              <a:buClr>
                <a:schemeClr val="dk1"/>
              </a:buClr>
              <a:buSzPts val="2000"/>
            </a:pPr>
            <a:r>
              <a:rPr lang="en-US" altLang="ko-KR" sz="2000" dirty="0">
                <a:solidFill>
                  <a:schemeClr val="dk1"/>
                </a:solidFill>
              </a:rPr>
              <a:t>mceliece348864 </a:t>
            </a:r>
            <a:r>
              <a:rPr lang="en-US" altLang="ko-KR" sz="2000" dirty="0">
                <a:solidFill>
                  <a:schemeClr val="dk1"/>
                </a:solidFill>
                <a:sym typeface="Wingdings" pitchFamily="2" charset="2"/>
              </a:rPr>
              <a:t> (768 X 3488)</a:t>
            </a:r>
          </a:p>
          <a:p>
            <a:pPr marL="901700" lvl="1" indent="-342900">
              <a:buClr>
                <a:schemeClr val="dk1"/>
              </a:buClr>
              <a:buSzPts val="2000"/>
            </a:pPr>
            <a:r>
              <a:rPr lang="ko-KR" altLang="en-US" sz="2000" dirty="0">
                <a:solidFill>
                  <a:schemeClr val="dk1"/>
                </a:solidFill>
                <a:sym typeface="Wingdings" pitchFamily="2" charset="2"/>
              </a:rPr>
              <a:t>코드는 </a:t>
            </a:r>
            <a:r>
              <a:rPr lang="ko-KR" altLang="en-US" sz="2000" dirty="0" err="1">
                <a:solidFill>
                  <a:schemeClr val="dk1"/>
                </a:solidFill>
                <a:sym typeface="Wingdings" pitchFamily="2" charset="2"/>
              </a:rPr>
              <a:t>파라미터만</a:t>
            </a:r>
            <a:r>
              <a:rPr lang="ko-KR" altLang="en-US" sz="2000" dirty="0">
                <a:solidFill>
                  <a:schemeClr val="dk1"/>
                </a:solidFill>
                <a:sym typeface="Wingdings" pitchFamily="2" charset="2"/>
              </a:rPr>
              <a:t> 바꾸면 동작해서 큰 문제는 </a:t>
            </a:r>
            <a:r>
              <a:rPr lang="en-US" altLang="ko-KR" sz="2000" dirty="0">
                <a:solidFill>
                  <a:schemeClr val="dk1"/>
                </a:solidFill>
                <a:sym typeface="Wingdings" pitchFamily="2" charset="2"/>
              </a:rPr>
              <a:t>X</a:t>
            </a:r>
          </a:p>
          <a:p>
            <a:pPr marL="901700" lvl="1" indent="-342900">
              <a:buClr>
                <a:schemeClr val="dk1"/>
              </a:buClr>
              <a:buSzPts val="2000"/>
            </a:pPr>
            <a:r>
              <a:rPr lang="en-US" altLang="ko-KR" sz="2000" dirty="0">
                <a:solidFill>
                  <a:schemeClr val="dk1"/>
                </a:solidFill>
                <a:sym typeface="Wingdings" pitchFamily="2" charset="2"/>
              </a:rPr>
              <a:t>BN-network</a:t>
            </a:r>
            <a:r>
              <a:rPr lang="ko-KR" altLang="en-US" sz="2000" dirty="0">
                <a:solidFill>
                  <a:schemeClr val="dk1"/>
                </a:solidFill>
                <a:sym typeface="Wingdings" pitchFamily="2" charset="2"/>
              </a:rPr>
              <a:t> 부분 최적화 및 </a:t>
            </a:r>
            <a:r>
              <a:rPr lang="en-US" altLang="ko-KR" sz="2000" dirty="0">
                <a:solidFill>
                  <a:schemeClr val="dk1"/>
                </a:solidFill>
                <a:sym typeface="Wingdings" pitchFamily="2" charset="2"/>
              </a:rPr>
              <a:t>Grover iteration </a:t>
            </a:r>
            <a:r>
              <a:rPr lang="ko-KR" altLang="en-US" sz="2000" dirty="0">
                <a:solidFill>
                  <a:schemeClr val="dk1"/>
                </a:solidFill>
                <a:sym typeface="Wingdings" pitchFamily="2" charset="2"/>
              </a:rPr>
              <a:t>수 고려 필요</a:t>
            </a:r>
            <a:endParaRPr lang="en-US" altLang="ko-KR" sz="2000" dirty="0">
              <a:solidFill>
                <a:schemeClr val="dk1"/>
              </a:solidFill>
              <a:sym typeface="Wingdings" pitchFamily="2" charset="2"/>
            </a:endParaRPr>
          </a:p>
          <a:p>
            <a:pPr marL="444500" indent="-342900">
              <a:buClr>
                <a:schemeClr val="dk1"/>
              </a:buClr>
              <a:buSzPts val="2000"/>
            </a:pPr>
            <a:endParaRPr lang="en-US" altLang="ko-KR" sz="2000" dirty="0">
              <a:solidFill>
                <a:schemeClr val="dk1"/>
              </a:solidFill>
            </a:endParaRPr>
          </a:p>
          <a:p>
            <a:pPr marL="101600" lvl="0" indent="0">
              <a:buClr>
                <a:schemeClr val="dk1"/>
              </a:buClr>
              <a:buSzPts val="2000"/>
              <a:buNone/>
            </a:pPr>
            <a:endParaRPr lang="en-US" altLang="ko-KR" sz="2000" dirty="0">
              <a:solidFill>
                <a:schemeClr val="dk1"/>
              </a:solidFill>
            </a:endParaRPr>
          </a:p>
          <a:p>
            <a:pPr marL="444500" lvl="0" indent="-342900">
              <a:buClr>
                <a:schemeClr val="dk1"/>
              </a:buClr>
              <a:buSzPts val="2000"/>
            </a:pPr>
            <a:endParaRPr lang="en-US" altLang="ko-KR" sz="2000" dirty="0">
              <a:solidFill>
                <a:schemeClr val="dk1"/>
              </a:solidFill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129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4E4ED-F7EC-490B-A59F-88CCEDCB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Information Set Decoding (ISD)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2EE2E-4C5D-49A5-B5A4-51AC8D366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b="1"/>
              <a:t>Prange’s ISD</a:t>
            </a:r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5F9B9C5-8E05-42A3-AA49-47687421E27C}"/>
                  </a:ext>
                </a:extLst>
              </p:cNvPr>
              <p:cNvSpPr/>
              <p:nvPr/>
            </p:nvSpPr>
            <p:spPr>
              <a:xfrm>
                <a:off x="728546" y="1648353"/>
                <a:ext cx="11368159" cy="278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ko-KR" dirty="0"/>
                  <a:t>1.  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ko-KR" dirty="0"/>
                  <a:t>bit </a:t>
                </a:r>
                <a:r>
                  <a:rPr kumimoji="1" lang="ko-KR" altLang="en-US" dirty="0"/>
                  <a:t>의 길이 암호문 </a:t>
                </a:r>
                <a14:m>
                  <m:oMath xmlns:m="http://schemas.openxmlformats.org/officeDocument/2006/math"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kumimoji="1" lang="ko-KR" altLang="en-US" b="1" i="1" dirty="0"/>
                  <a:t> 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i="1" dirty="0"/>
                  <a:t>k</a:t>
                </a:r>
                <a:r>
                  <a:rPr kumimoji="1" lang="en-US" altLang="ko-KR" dirty="0"/>
                  <a:t>–bit </a:t>
                </a:r>
                <a:r>
                  <a:rPr kumimoji="1" lang="ko-KR" altLang="en-US" dirty="0"/>
                  <a:t>의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ko-KR" altLang="en-US" b="1" i="1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랜덤하게</a:t>
                </a:r>
                <a:r>
                  <a:rPr kumimoji="1" lang="ko-KR" altLang="en-US" dirty="0"/>
                  <a:t> 선택</a:t>
                </a:r>
                <a:endParaRPr kumimoji="1" lang="en-US" altLang="ko-KR" dirty="0"/>
              </a:p>
              <a:p>
                <a:pPr lvl="1"/>
                <a:endParaRPr kumimoji="1" lang="en-US" altLang="ko-KR" dirty="0">
                  <a:sym typeface="Wingdings" pitchFamily="2" charset="2"/>
                </a:endParaRPr>
              </a:p>
              <a:p>
                <a:pPr lvl="1"/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ko-KR" altLang="en-US" dirty="0"/>
                  <a:t>오류 위치를 모르는 상태에서 공격자는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 선택한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</a:rPr>
                  <a:t>–bit 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벡터에 오류가 포함되지 않아야 함</a:t>
                </a:r>
                <a:endParaRPr kumimoji="1" lang="en-US" altLang="ko-KR" dirty="0">
                  <a:solidFill>
                    <a:srgbClr val="FF0000"/>
                  </a:solidFill>
                </a:endParaRPr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2.   </a:t>
                </a:r>
                <a:r>
                  <a:rPr kumimoji="1" lang="ko-KR" altLang="en-US" dirty="0"/>
                  <a:t>선택한 열의 </a:t>
                </a:r>
                <a:r>
                  <a:rPr kumimoji="1" lang="en-US" altLang="ko-KR" dirty="0"/>
                  <a:t>index</a:t>
                </a:r>
                <a:r>
                  <a:rPr kumimoji="1" lang="ko-KR" altLang="en-US" dirty="0"/>
                  <a:t>에 맞춰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으로부터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>
                        <a:latin typeface="Cambria Math" panose="02040503050406030204" pitchFamily="18" charset="0"/>
                      </a:rPr>
                      <m:t>를</m:t>
                    </m:r>
                    <m:r>
                      <a:rPr kumimoji="1" lang="ko-KR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>
                        <a:latin typeface="Cambria Math" panose="02040503050406030204" pitchFamily="18" charset="0"/>
                      </a:rPr>
                      <m:t>뽑아낸다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ko-KR" altLang="en-US" dirty="0"/>
                  <a:t> 이때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invertible</m:t>
                    </m:r>
                  </m:oMath>
                </a14:m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endParaRPr kumimoji="1" lang="en-US" altLang="ko-KR" dirty="0"/>
              </a:p>
              <a:p>
                <a:r>
                  <a:rPr kumimoji="1" lang="en-US" altLang="ko-KR" dirty="0"/>
                  <a:t>3.  </a:t>
                </a:r>
                <a14:m>
                  <m:oMath xmlns:m="http://schemas.openxmlformats.org/officeDocument/2006/math">
                    <m:r>
                      <a:rPr kumimoji="1"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kumimoji="1"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kumimoji="1"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kumimoji="1"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ko-KR" altLang="en-US" sz="2200" dirty="0"/>
                  <a:t>의 </a:t>
                </a:r>
                <a:r>
                  <a:rPr kumimoji="1" lang="en-US" altLang="ko-KR" sz="2200" dirty="0"/>
                  <a:t>weight</a:t>
                </a:r>
                <a:r>
                  <a:rPr kumimoji="1" lang="ko-KR" altLang="en-US" sz="2200" dirty="0"/>
                  <a:t>가 </a:t>
                </a:r>
                <a:r>
                  <a:rPr kumimoji="1" lang="en-US" altLang="ko-KR" sz="2200" i="1" dirty="0"/>
                  <a:t>t</a:t>
                </a:r>
                <a:r>
                  <a:rPr kumimoji="1" lang="ko-KR" altLang="en-US" sz="2200" dirty="0"/>
                  <a:t>인지 확인</a:t>
                </a:r>
                <a:endParaRPr kumimoji="1" lang="en-US" altLang="ko-KR" sz="2200" dirty="0"/>
              </a:p>
              <a:p>
                <a:pPr marL="342900" indent="-342900">
                  <a:buFont typeface="+mj-lt"/>
                  <a:buAutoNum type="arabicPeriod"/>
                </a:pPr>
                <a:endParaRPr kumimoji="1" lang="en-US" altLang="ko-KR" dirty="0"/>
              </a:p>
              <a:p>
                <a:r>
                  <a:rPr kumimoji="1" lang="en-US" altLang="ko-KR" dirty="0"/>
                  <a:t>4.    </a:t>
                </a:r>
                <a:r>
                  <a:rPr kumimoji="1" lang="ko-KR" altLang="en-US" dirty="0"/>
                  <a:t>앞의 조건이 만족한다면 원본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메시지 </a:t>
                </a:r>
                <a:r>
                  <a:rPr kumimoji="1" lang="en-US" altLang="ko-KR" dirty="0"/>
                  <a:t>(</a:t>
                </a:r>
                <a:r>
                  <a:rPr kumimoji="1" lang="en-US" altLang="ko-KR" b="1" i="1" dirty="0"/>
                  <a:t>m</a:t>
                </a:r>
                <a:r>
                  <a:rPr kumimoji="1"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1" lang="en-US" altLang="ko-KR" dirty="0"/>
                  <a:t>) </a:t>
                </a:r>
                <a:r>
                  <a:rPr kumimoji="1" lang="ko-KR" altLang="en-US" dirty="0"/>
                  <a:t>로 복구 가능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5F9B9C5-8E05-42A3-AA49-47687421E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46" y="1648353"/>
                <a:ext cx="11368159" cy="2780377"/>
              </a:xfrm>
              <a:prstGeom prst="rect">
                <a:avLst/>
              </a:prstGeom>
              <a:blipFill>
                <a:blip r:embed="rId2"/>
                <a:stretch>
                  <a:fillRect l="-483" t="-1096" b="-1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DE1B6-0F9C-4A7D-A78D-51E4F848213D}"/>
                  </a:ext>
                </a:extLst>
              </p:cNvPr>
              <p:cNvSpPr txBox="1"/>
              <p:nvPr/>
            </p:nvSpPr>
            <p:spPr>
              <a:xfrm>
                <a:off x="9099704" y="3681412"/>
                <a:ext cx="2276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𝒎𝑮</m:t>
                      </m:r>
                      <m:r>
                        <a:rPr kumimoji="1" lang="en-US" altLang="ko-Kore-KR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kumimoji="1" lang="en-US" altLang="ko-Kore-KR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ko-Kore-KR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𝒎𝑮</m:t>
                      </m:r>
                      <m:r>
                        <a:rPr kumimoji="1" lang="en-US" altLang="ko-Kore-KR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kumimoji="1" lang="ko-Kore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DE1B6-0F9C-4A7D-A78D-51E4F8482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704" y="3681412"/>
                <a:ext cx="227658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87402166-6FBE-4A6D-83B1-65E423F3A1F1}"/>
              </a:ext>
            </a:extLst>
          </p:cNvPr>
          <p:cNvSpPr/>
          <p:nvPr/>
        </p:nvSpPr>
        <p:spPr>
          <a:xfrm>
            <a:off x="3023637" y="4907085"/>
            <a:ext cx="2056271" cy="137159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EF7EC9-F329-4406-9097-590828E508D5}"/>
                  </a:ext>
                </a:extLst>
              </p:cNvPr>
              <p:cNvSpPr txBox="1"/>
              <p:nvPr/>
            </p:nvSpPr>
            <p:spPr>
              <a:xfrm>
                <a:off x="3772986" y="5301928"/>
                <a:ext cx="50778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ko-Kore-KR" alt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EF7EC9-F329-4406-9097-590828E50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86" y="5301928"/>
                <a:ext cx="50778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6720BE-3FA5-445C-9654-E36241DE5B0E}"/>
                  </a:ext>
                </a:extLst>
              </p:cNvPr>
              <p:cNvSpPr txBox="1"/>
              <p:nvPr/>
            </p:nvSpPr>
            <p:spPr>
              <a:xfrm>
                <a:off x="3207220" y="6343631"/>
                <a:ext cx="1753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2720</m:t>
                      </m:r>
                      <m:r>
                        <a:rPr kumimoji="1" lang="ko-KR" alt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3488</m:t>
                      </m:r>
                    </m:oMath>
                  </m:oMathPara>
                </a14:m>
                <a:endParaRPr kumimoji="1" lang="ko-Kore-KR" alt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6720BE-3FA5-445C-9654-E36241DE5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20" y="6343631"/>
                <a:ext cx="1753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D1856118-3B76-4EF8-9CF8-4C399A3489CF}"/>
              </a:ext>
            </a:extLst>
          </p:cNvPr>
          <p:cNvSpPr/>
          <p:nvPr/>
        </p:nvSpPr>
        <p:spPr>
          <a:xfrm rot="5400000">
            <a:off x="6870605" y="4512054"/>
            <a:ext cx="507035" cy="2056245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47A7E8-2567-44E7-8AA5-FD3BAB63A69D}"/>
                  </a:ext>
                </a:extLst>
              </p:cNvPr>
              <p:cNvSpPr txBox="1"/>
              <p:nvPr/>
            </p:nvSpPr>
            <p:spPr>
              <a:xfrm>
                <a:off x="8355865" y="5243444"/>
                <a:ext cx="55816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47A7E8-2567-44E7-8AA5-FD3BAB63A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865" y="5243444"/>
                <a:ext cx="55816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12A1913B-6F4B-4A09-BB2A-0EF0B55EC517}"/>
              </a:ext>
            </a:extLst>
          </p:cNvPr>
          <p:cNvSpPr/>
          <p:nvPr/>
        </p:nvSpPr>
        <p:spPr>
          <a:xfrm>
            <a:off x="9174356" y="5374811"/>
            <a:ext cx="1487557" cy="311662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D85125-7500-48AB-AFEC-EC8759ED11E1}"/>
                  </a:ext>
                </a:extLst>
              </p:cNvPr>
              <p:cNvSpPr txBox="1"/>
              <p:nvPr/>
            </p:nvSpPr>
            <p:spPr>
              <a:xfrm>
                <a:off x="9611578" y="5254202"/>
                <a:ext cx="6557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D85125-7500-48AB-AFEC-EC8759ED1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578" y="5254202"/>
                <a:ext cx="65575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C1F63E7-D5D5-456F-B375-BC2668F6493D}"/>
                  </a:ext>
                </a:extLst>
              </p:cNvPr>
              <p:cNvSpPr/>
              <p:nvPr/>
            </p:nvSpPr>
            <p:spPr>
              <a:xfrm>
                <a:off x="6475784" y="5909352"/>
                <a:ext cx="12966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kumimoji="1"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3488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C1F63E7-D5D5-456F-B375-BC2668F64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784" y="5909352"/>
                <a:ext cx="12966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750D61E-3DE5-46DA-8995-B882E0A46A02}"/>
                  </a:ext>
                </a:extLst>
              </p:cNvPr>
              <p:cNvSpPr/>
              <p:nvPr/>
            </p:nvSpPr>
            <p:spPr>
              <a:xfrm>
                <a:off x="2452797" y="5318164"/>
                <a:ext cx="48603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750D61E-3DE5-46DA-8995-B882E0A46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97" y="5318164"/>
                <a:ext cx="486030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67D0A13-708B-45EB-9633-65A16A6DDB2D}"/>
              </a:ext>
            </a:extLst>
          </p:cNvPr>
          <p:cNvSpPr txBox="1"/>
          <p:nvPr/>
        </p:nvSpPr>
        <p:spPr>
          <a:xfrm>
            <a:off x="6677076" y="5386287"/>
            <a:ext cx="3161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1</a:t>
            </a:r>
            <a:r>
              <a:rPr kumimoji="1" lang="ko-KR" altLang="en-US" sz="1400" dirty="0">
                <a:solidFill>
                  <a:srgbClr val="FF0000"/>
                </a:solidFill>
              </a:rPr>
              <a:t> </a:t>
            </a:r>
            <a:endParaRPr kumimoji="1"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37FD4-FDD9-4E03-91DE-D6AECFFC3DDB}"/>
              </a:ext>
            </a:extLst>
          </p:cNvPr>
          <p:cNvSpPr txBox="1"/>
          <p:nvPr/>
        </p:nvSpPr>
        <p:spPr>
          <a:xfrm>
            <a:off x="7338024" y="5382566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4DD6F4-D615-47BF-AAB4-9524DA4DCF96}"/>
              </a:ext>
            </a:extLst>
          </p:cNvPr>
          <p:cNvSpPr txBox="1"/>
          <p:nvPr/>
        </p:nvSpPr>
        <p:spPr>
          <a:xfrm>
            <a:off x="6210455" y="5386287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왼쪽 대괄호[L] 18">
            <a:extLst>
              <a:ext uri="{FF2B5EF4-FFF2-40B4-BE49-F238E27FC236}">
                <a16:creationId xmlns:a16="http://schemas.microsoft.com/office/drawing/2014/main" id="{3DD880CE-570A-4B74-A89D-FA56297112FE}"/>
              </a:ext>
            </a:extLst>
          </p:cNvPr>
          <p:cNvSpPr/>
          <p:nvPr/>
        </p:nvSpPr>
        <p:spPr>
          <a:xfrm rot="5400000">
            <a:off x="3967851" y="4217152"/>
            <a:ext cx="112836" cy="1215077"/>
          </a:xfrm>
          <a:prstGeom prst="leftBracket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연결선[R] 19">
            <a:extLst>
              <a:ext uri="{FF2B5EF4-FFF2-40B4-BE49-F238E27FC236}">
                <a16:creationId xmlns:a16="http://schemas.microsoft.com/office/drawing/2014/main" id="{6CE44674-A93F-4626-B8DD-75E243A23440}"/>
              </a:ext>
            </a:extLst>
          </p:cNvPr>
          <p:cNvCxnSpPr>
            <a:cxnSpLocks/>
          </p:cNvCxnSpPr>
          <p:nvPr/>
        </p:nvCxnSpPr>
        <p:spPr>
          <a:xfrm>
            <a:off x="3535926" y="4777416"/>
            <a:ext cx="0" cy="1128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20">
            <a:extLst>
              <a:ext uri="{FF2B5EF4-FFF2-40B4-BE49-F238E27FC236}">
                <a16:creationId xmlns:a16="http://schemas.microsoft.com/office/drawing/2014/main" id="{666C83E8-84A9-485F-B8F6-B4788FC143C7}"/>
              </a:ext>
            </a:extLst>
          </p:cNvPr>
          <p:cNvCxnSpPr>
            <a:cxnSpLocks/>
          </p:cNvCxnSpPr>
          <p:nvPr/>
        </p:nvCxnSpPr>
        <p:spPr>
          <a:xfrm>
            <a:off x="3688326" y="4774368"/>
            <a:ext cx="0" cy="1128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1">
            <a:extLst>
              <a:ext uri="{FF2B5EF4-FFF2-40B4-BE49-F238E27FC236}">
                <a16:creationId xmlns:a16="http://schemas.microsoft.com/office/drawing/2014/main" id="{E5080410-48DA-42A6-85AA-3C38D850CFAD}"/>
              </a:ext>
            </a:extLst>
          </p:cNvPr>
          <p:cNvCxnSpPr>
            <a:cxnSpLocks/>
          </p:cNvCxnSpPr>
          <p:nvPr/>
        </p:nvCxnSpPr>
        <p:spPr>
          <a:xfrm>
            <a:off x="3788910" y="4774368"/>
            <a:ext cx="0" cy="1128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2">
            <a:extLst>
              <a:ext uri="{FF2B5EF4-FFF2-40B4-BE49-F238E27FC236}">
                <a16:creationId xmlns:a16="http://schemas.microsoft.com/office/drawing/2014/main" id="{1FE5ED23-D891-4720-869C-5642EA16545A}"/>
              </a:ext>
            </a:extLst>
          </p:cNvPr>
          <p:cNvCxnSpPr>
            <a:cxnSpLocks/>
          </p:cNvCxnSpPr>
          <p:nvPr/>
        </p:nvCxnSpPr>
        <p:spPr>
          <a:xfrm>
            <a:off x="3941310" y="4771320"/>
            <a:ext cx="0" cy="1128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3">
            <a:extLst>
              <a:ext uri="{FF2B5EF4-FFF2-40B4-BE49-F238E27FC236}">
                <a16:creationId xmlns:a16="http://schemas.microsoft.com/office/drawing/2014/main" id="{0CE2A167-CBB6-4245-A658-F9B81F1191FB}"/>
              </a:ext>
            </a:extLst>
          </p:cNvPr>
          <p:cNvCxnSpPr>
            <a:cxnSpLocks/>
          </p:cNvCxnSpPr>
          <p:nvPr/>
        </p:nvCxnSpPr>
        <p:spPr>
          <a:xfrm>
            <a:off x="4054086" y="4774368"/>
            <a:ext cx="0" cy="1128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4">
            <a:extLst>
              <a:ext uri="{FF2B5EF4-FFF2-40B4-BE49-F238E27FC236}">
                <a16:creationId xmlns:a16="http://schemas.microsoft.com/office/drawing/2014/main" id="{DC8D64E3-4C75-43AA-A40A-B1D0F8695023}"/>
              </a:ext>
            </a:extLst>
          </p:cNvPr>
          <p:cNvCxnSpPr>
            <a:cxnSpLocks/>
          </p:cNvCxnSpPr>
          <p:nvPr/>
        </p:nvCxnSpPr>
        <p:spPr>
          <a:xfrm>
            <a:off x="4206486" y="4771320"/>
            <a:ext cx="0" cy="1128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5">
            <a:extLst>
              <a:ext uri="{FF2B5EF4-FFF2-40B4-BE49-F238E27FC236}">
                <a16:creationId xmlns:a16="http://schemas.microsoft.com/office/drawing/2014/main" id="{3B4C7A29-3295-4977-B9A0-62C85B51674C}"/>
              </a:ext>
            </a:extLst>
          </p:cNvPr>
          <p:cNvCxnSpPr>
            <a:cxnSpLocks/>
          </p:cNvCxnSpPr>
          <p:nvPr/>
        </p:nvCxnSpPr>
        <p:spPr>
          <a:xfrm>
            <a:off x="4307070" y="4771320"/>
            <a:ext cx="0" cy="1128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6">
            <a:extLst>
              <a:ext uri="{FF2B5EF4-FFF2-40B4-BE49-F238E27FC236}">
                <a16:creationId xmlns:a16="http://schemas.microsoft.com/office/drawing/2014/main" id="{06A83C7E-53C9-4ED8-8B6C-322385D86782}"/>
              </a:ext>
            </a:extLst>
          </p:cNvPr>
          <p:cNvCxnSpPr>
            <a:cxnSpLocks/>
          </p:cNvCxnSpPr>
          <p:nvPr/>
        </p:nvCxnSpPr>
        <p:spPr>
          <a:xfrm>
            <a:off x="4456895" y="4770045"/>
            <a:ext cx="0" cy="1128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946A35D-9AC8-4B43-BC48-1FCF315D7498}"/>
                  </a:ext>
                </a:extLst>
              </p:cNvPr>
              <p:cNvSpPr/>
              <p:nvPr/>
            </p:nvSpPr>
            <p:spPr>
              <a:xfrm>
                <a:off x="5253956" y="5252260"/>
                <a:ext cx="55816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ko-Kore-KR" altLang="en-US" sz="3000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946A35D-9AC8-4B43-BC48-1FCF315D7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956" y="5252260"/>
                <a:ext cx="5581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양쪽 대괄호 27">
            <a:extLst>
              <a:ext uri="{FF2B5EF4-FFF2-40B4-BE49-F238E27FC236}">
                <a16:creationId xmlns:a16="http://schemas.microsoft.com/office/drawing/2014/main" id="{099A4AB1-FA7B-440F-B4A9-3912D777D22F}"/>
              </a:ext>
            </a:extLst>
          </p:cNvPr>
          <p:cNvSpPr/>
          <p:nvPr/>
        </p:nvSpPr>
        <p:spPr>
          <a:xfrm>
            <a:off x="1768476" y="4501137"/>
            <a:ext cx="507035" cy="2056245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52FE6FF-CFF2-452E-B7B7-65320300FFCA}"/>
                  </a:ext>
                </a:extLst>
              </p:cNvPr>
              <p:cNvSpPr/>
              <p:nvPr/>
            </p:nvSpPr>
            <p:spPr>
              <a:xfrm>
                <a:off x="1159727" y="6540294"/>
                <a:ext cx="14135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kumimoji="1"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2720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52FE6FF-CFF2-452E-B7B7-65320300F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27" y="6540294"/>
                <a:ext cx="14135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88E74CA-0DD8-48C1-98B9-6E8DF7B38138}"/>
                  </a:ext>
                </a:extLst>
              </p:cNvPr>
              <p:cNvSpPr txBox="1"/>
              <p:nvPr/>
            </p:nvSpPr>
            <p:spPr>
              <a:xfrm>
                <a:off x="1755250" y="5325324"/>
                <a:ext cx="53155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88E74CA-0DD8-48C1-98B9-6E8DF7B38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250" y="5325324"/>
                <a:ext cx="531556" cy="4770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A9DADD-FB9B-4454-9578-1028BB6BD351}"/>
                  </a:ext>
                </a:extLst>
              </p:cNvPr>
              <p:cNvSpPr txBox="1"/>
              <p:nvPr/>
            </p:nvSpPr>
            <p:spPr>
              <a:xfrm>
                <a:off x="6912846" y="5279566"/>
                <a:ext cx="42255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A9DADD-FB9B-4454-9578-1028BB6BD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46" y="5279566"/>
                <a:ext cx="422552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D68430C-84D5-4A55-8F2F-F7F8C9ADCAC8}"/>
                  </a:ext>
                </a:extLst>
              </p:cNvPr>
              <p:cNvSpPr/>
              <p:nvPr/>
            </p:nvSpPr>
            <p:spPr>
              <a:xfrm>
                <a:off x="9269796" y="5858612"/>
                <a:ext cx="12966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kumimoji="1"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3488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D68430C-84D5-4A55-8F2F-F7F8C9ADC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796" y="5858612"/>
                <a:ext cx="129667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44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A526D-2F17-4654-9B5A-0DAC5A53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Information Set Decoding (Toy)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E4457E-329B-4FB0-BB9D-9A9D568DA569}"/>
                  </a:ext>
                </a:extLst>
              </p:cNvPr>
              <p:cNvSpPr txBox="1"/>
              <p:nvPr/>
            </p:nvSpPr>
            <p:spPr>
              <a:xfrm>
                <a:off x="534348" y="1012023"/>
                <a:ext cx="10923105" cy="393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ko-KR" dirty="0"/>
              </a:p>
              <a:p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1.</a:t>
                </a:r>
                <a:r>
                  <a:rPr kumimoji="1" lang="ko-KR" altLang="en-US" b="1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–bit </a:t>
                </a:r>
                <a:r>
                  <a:rPr kumimoji="1" lang="ko-KR" altLang="en-US" dirty="0"/>
                  <a:t>의 길이 암호문 </a:t>
                </a:r>
                <a14:m>
                  <m:oMath xmlns:m="http://schemas.openxmlformats.org/officeDocument/2006/math"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에서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ko-KR" dirty="0"/>
                  <a:t>–bit</a:t>
                </a:r>
                <a:r>
                  <a:rPr kumimoji="1" lang="ko-KR" altLang="en-US" dirty="0"/>
                  <a:t>의 벡터 </a:t>
                </a:r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를 무작위 선택</a:t>
                </a:r>
                <a:endParaRPr kumimoji="1" lang="en-US" altLang="ko-KR" dirty="0"/>
              </a:p>
              <a:p>
                <a:pPr marL="342900" indent="-342900">
                  <a:buAutoNum type="arabicPeriod"/>
                </a:pPr>
                <a:endParaRPr kumimoji="1" lang="en-US" altLang="ko-KR" dirty="0"/>
              </a:p>
              <a:p>
                <a:pPr marL="342900" indent="-342900">
                  <a:buAutoNum type="arabicPeriod"/>
                </a:pPr>
                <a:endParaRPr kumimoji="1" lang="en-US" altLang="ko-KR" dirty="0"/>
              </a:p>
              <a:p>
                <a:pPr marL="342900" indent="-342900">
                  <a:buAutoNum type="arabicPeriod"/>
                </a:pPr>
                <a:endParaRPr kumimoji="1" lang="en-US" altLang="ko-KR" dirty="0"/>
              </a:p>
              <a:p>
                <a:pPr marL="342900" indent="-342900">
                  <a:buAutoNum type="arabicPeriod"/>
                </a:pPr>
                <a:endParaRPr kumimoji="1" lang="en-US" altLang="ko-KR" dirty="0"/>
              </a:p>
              <a:p>
                <a:pPr marL="342900" indent="-342900">
                  <a:buAutoNum type="arabicPeriod"/>
                </a:pPr>
                <a:endParaRPr kumimoji="1" lang="en-US" altLang="ko-KR" dirty="0"/>
              </a:p>
              <a:p>
                <a:pPr marL="342900" indent="-342900">
                  <a:buAutoNum type="arabicPeriod"/>
                </a:pPr>
                <a:endParaRPr kumimoji="1" lang="en-US" altLang="ko-KR" dirty="0"/>
              </a:p>
              <a:p>
                <a:pPr marL="342900" indent="-342900">
                  <a:buAutoNum type="arabicPeriod"/>
                </a:pPr>
                <a:endParaRPr kumimoji="1" lang="en-US" altLang="ko-KR" dirty="0"/>
              </a:p>
              <a:p>
                <a:pPr marL="342900" indent="-342900">
                  <a:buAutoNum type="arabicPeriod"/>
                </a:pPr>
                <a:endParaRPr kumimoji="1" lang="en-US" altLang="ko-KR" dirty="0"/>
              </a:p>
              <a:p>
                <a:endParaRPr kumimoji="1" lang="en-US" altLang="ko-KR" sz="2700" dirty="0"/>
              </a:p>
              <a:p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2.</a:t>
                </a:r>
                <a:r>
                  <a:rPr kumimoji="1" lang="ko-KR" altLang="en-US" b="1" dirty="0"/>
                  <a:t>    </a:t>
                </a:r>
                <a:r>
                  <a:rPr kumimoji="1" lang="ko-KR" altLang="en-US" dirty="0"/>
                  <a:t>이때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invertible</m:t>
                    </m:r>
                  </m:oMath>
                </a14:m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계산    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en-US" altLang="ko-KR" dirty="0"/>
              </a:p>
              <a:p>
                <a:endParaRPr kumimoji="1"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E4457E-329B-4FB0-BB9D-9A9D568DA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48" y="1012023"/>
                <a:ext cx="10923105" cy="3939540"/>
              </a:xfrm>
              <a:prstGeom prst="rect">
                <a:avLst/>
              </a:prstGeom>
              <a:blipFill>
                <a:blip r:embed="rId2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114E0877-D0EE-4339-9428-DCAC4C402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51" y="2117847"/>
            <a:ext cx="5331790" cy="119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63D407-9FC9-4AA3-9079-ABE175C09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422" y="1994453"/>
            <a:ext cx="1434713" cy="3693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837228-0CF7-4F45-B2B0-02BEE8AF9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421" y="3046697"/>
            <a:ext cx="2084880" cy="260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E95FEB-3AD2-4BD3-A603-693A2F68EDE6}"/>
                  </a:ext>
                </a:extLst>
              </p:cNvPr>
              <p:cNvSpPr txBox="1"/>
              <p:nvPr/>
            </p:nvSpPr>
            <p:spPr>
              <a:xfrm>
                <a:off x="6577993" y="2409335"/>
                <a:ext cx="264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ko-KR" dirty="0"/>
                  <a:t> = 0 1 1 1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E95FEB-3AD2-4BD3-A603-693A2F68E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993" y="2409335"/>
                <a:ext cx="2642134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9008E98-F799-4340-A191-EEC0A93EE482}"/>
              </a:ext>
            </a:extLst>
          </p:cNvPr>
          <p:cNvSpPr txBox="1"/>
          <p:nvPr/>
        </p:nvSpPr>
        <p:spPr>
          <a:xfrm>
            <a:off x="9292865" y="2032707"/>
            <a:ext cx="93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1 1 1 0</a:t>
            </a:r>
          </a:p>
          <a:p>
            <a:r>
              <a:rPr kumimoji="1" lang="en-US" altLang="ko-KR" dirty="0"/>
              <a:t>1 1 0 0</a:t>
            </a:r>
          </a:p>
          <a:p>
            <a:r>
              <a:rPr kumimoji="1" lang="en-US" altLang="ko-KR" dirty="0"/>
              <a:t>1 0 0 0</a:t>
            </a:r>
          </a:p>
          <a:p>
            <a:r>
              <a:rPr kumimoji="1" lang="en-US" altLang="ko-KR" dirty="0"/>
              <a:t>0 1 0 1</a:t>
            </a:r>
            <a:endParaRPr kumimoji="1" lang="ko-KR" altLang="en-US" dirty="0"/>
          </a:p>
        </p:txBody>
      </p:sp>
      <p:cxnSp>
        <p:nvCxnSpPr>
          <p:cNvPr id="12" name="직선 연결선[R] 14">
            <a:extLst>
              <a:ext uri="{FF2B5EF4-FFF2-40B4-BE49-F238E27FC236}">
                <a16:creationId xmlns:a16="http://schemas.microsoft.com/office/drawing/2014/main" id="{0B9F04AB-241F-4725-BDB4-3B2F1F96C7ED}"/>
              </a:ext>
            </a:extLst>
          </p:cNvPr>
          <p:cNvCxnSpPr>
            <a:cxnSpLocks/>
          </p:cNvCxnSpPr>
          <p:nvPr/>
        </p:nvCxnSpPr>
        <p:spPr>
          <a:xfrm>
            <a:off x="4512236" y="3327185"/>
            <a:ext cx="6659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6">
            <a:extLst>
              <a:ext uri="{FF2B5EF4-FFF2-40B4-BE49-F238E27FC236}">
                <a16:creationId xmlns:a16="http://schemas.microsoft.com/office/drawing/2014/main" id="{EE1D05DF-1D9B-461F-99C7-1EA0CE4FDE1B}"/>
              </a:ext>
            </a:extLst>
          </p:cNvPr>
          <p:cNvCxnSpPr>
            <a:cxnSpLocks/>
          </p:cNvCxnSpPr>
          <p:nvPr/>
        </p:nvCxnSpPr>
        <p:spPr>
          <a:xfrm>
            <a:off x="5618792" y="3326577"/>
            <a:ext cx="2136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59436E3-047C-4E4C-86E1-5DE7306436DD}"/>
                  </a:ext>
                </a:extLst>
              </p:cNvPr>
              <p:cNvSpPr/>
              <p:nvPr/>
            </p:nvSpPr>
            <p:spPr>
              <a:xfrm>
                <a:off x="829605" y="6107321"/>
                <a:ext cx="11938057" cy="1516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ko-KR" dirty="0"/>
                      <m:t>  0  1  1  0  1  1  0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ko-KR" dirty="0"/>
                  <a:t>  0  1  1  0  0  1  0 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dirty="0"/>
                  <a:t>  0  0  0  0  1  0  0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최종 메시지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 = 1 1 0 1</a:t>
                </a:r>
                <a:endParaRPr lang="ko-KR" altLang="en-US" dirty="0"/>
              </a:p>
              <a:p>
                <a:endParaRPr kumimoji="1" lang="ko-KR" altLang="en-US" dirty="0"/>
              </a:p>
              <a:p>
                <a:r>
                  <a:rPr kumimoji="1" lang="en-US" altLang="ko-KR" dirty="0"/>
                  <a:t> </a:t>
                </a:r>
                <a:endParaRPr kumimoji="1" lang="ko-KR" altLang="en-US" dirty="0"/>
              </a:p>
              <a:p>
                <a:endParaRPr kumimoji="1"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59436E3-047C-4E4C-86E1-5DE730643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05" y="6107321"/>
                <a:ext cx="11938057" cy="151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[R] 21">
            <a:extLst>
              <a:ext uri="{FF2B5EF4-FFF2-40B4-BE49-F238E27FC236}">
                <a16:creationId xmlns:a16="http://schemas.microsoft.com/office/drawing/2014/main" id="{911DA2A9-530D-40DE-A8DE-8EA237F41FD8}"/>
              </a:ext>
            </a:extLst>
          </p:cNvPr>
          <p:cNvCxnSpPr>
            <a:cxnSpLocks/>
          </p:cNvCxnSpPr>
          <p:nvPr/>
        </p:nvCxnSpPr>
        <p:spPr>
          <a:xfrm>
            <a:off x="5367014" y="2864404"/>
            <a:ext cx="2136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22">
            <a:extLst>
              <a:ext uri="{FF2B5EF4-FFF2-40B4-BE49-F238E27FC236}">
                <a16:creationId xmlns:a16="http://schemas.microsoft.com/office/drawing/2014/main" id="{98A139F5-66F9-44D3-9867-94E3DD18AF04}"/>
              </a:ext>
            </a:extLst>
          </p:cNvPr>
          <p:cNvCxnSpPr>
            <a:cxnSpLocks/>
          </p:cNvCxnSpPr>
          <p:nvPr/>
        </p:nvCxnSpPr>
        <p:spPr>
          <a:xfrm>
            <a:off x="7054297" y="6492849"/>
            <a:ext cx="2136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9B4ABD-1338-472D-ABFF-B1A853338C95}"/>
                  </a:ext>
                </a:extLst>
              </p:cNvPr>
              <p:cNvSpPr/>
              <p:nvPr/>
            </p:nvSpPr>
            <p:spPr>
              <a:xfrm>
                <a:off x="5090894" y="4236851"/>
                <a:ext cx="1079142" cy="408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9B4ABD-1338-472D-ABFF-B1A853338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94" y="4236851"/>
                <a:ext cx="1079142" cy="408253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CEA1226-4BF3-4B2C-8417-ECAFE2321B47}"/>
              </a:ext>
            </a:extLst>
          </p:cNvPr>
          <p:cNvSpPr txBox="1"/>
          <p:nvPr/>
        </p:nvSpPr>
        <p:spPr>
          <a:xfrm>
            <a:off x="6050494" y="3882020"/>
            <a:ext cx="93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0 0 1 0</a:t>
            </a:r>
          </a:p>
          <a:p>
            <a:r>
              <a:rPr kumimoji="1" lang="en-US" altLang="ko-KR" dirty="0"/>
              <a:t>0 1 1 0</a:t>
            </a:r>
          </a:p>
          <a:p>
            <a:r>
              <a:rPr kumimoji="1" lang="en-US" altLang="ko-KR" dirty="0"/>
              <a:t>1 1 0 0</a:t>
            </a:r>
          </a:p>
          <a:p>
            <a:r>
              <a:rPr kumimoji="1" lang="en-US" altLang="ko-KR" dirty="0"/>
              <a:t>0 1 1 1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0C1C88-4569-43E9-A01E-5D441347C40D}"/>
                  </a:ext>
                </a:extLst>
              </p:cNvPr>
              <p:cNvSpPr txBox="1"/>
              <p:nvPr/>
            </p:nvSpPr>
            <p:spPr>
              <a:xfrm>
                <a:off x="568408" y="5617676"/>
                <a:ext cx="40622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3.</a:t>
                </a:r>
                <a:r>
                  <a:rPr kumimoji="1" lang="ko-KR" altLang="en-US" b="1" dirty="0"/>
                  <a:t>    </a:t>
                </a:r>
                <a:r>
                  <a:rPr kumimoji="1" lang="ko-KR" altLang="en-US" dirty="0"/>
                  <a:t>밑의 결과 벡터의 </a:t>
                </a:r>
                <a:r>
                  <a:rPr kumimoji="1" lang="en-US" altLang="ko-KR" dirty="0"/>
                  <a:t>weight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확인 </a:t>
                </a:r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0C1C88-4569-43E9-A01E-5D441347C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08" y="5617676"/>
                <a:ext cx="4062202" cy="430887"/>
              </a:xfrm>
              <a:prstGeom prst="rect">
                <a:avLst/>
              </a:prstGeom>
              <a:blipFill>
                <a:blip r:embed="rId9"/>
                <a:stretch>
                  <a:fillRect l="-1949" t="-8571" r="-4348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모서리가 둥근 직사각형 4">
            <a:extLst>
              <a:ext uri="{FF2B5EF4-FFF2-40B4-BE49-F238E27FC236}">
                <a16:creationId xmlns:a16="http://schemas.microsoft.com/office/drawing/2014/main" id="{87D5D9F7-D5A3-4A3D-9738-51C8BBEAC716}"/>
              </a:ext>
            </a:extLst>
          </p:cNvPr>
          <p:cNvSpPr/>
          <p:nvPr/>
        </p:nvSpPr>
        <p:spPr>
          <a:xfrm>
            <a:off x="4045712" y="2011524"/>
            <a:ext cx="1999488" cy="90155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E9A6F2-FB3A-4D0B-B94A-AD367A2F5DF3}"/>
              </a:ext>
            </a:extLst>
          </p:cNvPr>
          <p:cNvSpPr txBox="1"/>
          <p:nvPr/>
        </p:nvSpPr>
        <p:spPr>
          <a:xfrm>
            <a:off x="4714447" y="1663375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Secret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690762-A0FA-4E19-8292-0178667145F7}"/>
              </a:ext>
            </a:extLst>
          </p:cNvPr>
          <p:cNvSpPr/>
          <p:nvPr/>
        </p:nvSpPr>
        <p:spPr>
          <a:xfrm>
            <a:off x="2090856" y="2011524"/>
            <a:ext cx="727996" cy="1415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38F735-7848-4DE1-B098-9BA4BA46D3A5}"/>
              </a:ext>
            </a:extLst>
          </p:cNvPr>
          <p:cNvSpPr/>
          <p:nvPr/>
        </p:nvSpPr>
        <p:spPr>
          <a:xfrm>
            <a:off x="3218030" y="2011524"/>
            <a:ext cx="237217" cy="1415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6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4260575" y="1948068"/>
            <a:ext cx="3650974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B3275-75CD-A84C-8200-B405AAB285C9}"/>
              </a:ext>
            </a:extLst>
          </p:cNvPr>
          <p:cNvSpPr txBox="1"/>
          <p:nvPr/>
        </p:nvSpPr>
        <p:spPr>
          <a:xfrm>
            <a:off x="3061035" y="2998113"/>
            <a:ext cx="60500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000" dirty="0"/>
              <a:t>ISD on </a:t>
            </a:r>
            <a:r>
              <a:rPr kumimoji="1" lang="en-US" altLang="ko-Kore-KR" sz="5000" dirty="0" err="1"/>
              <a:t>ClassicMcEliece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8EF7661-E2AF-1845-B198-F3A78D9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/>
              <a:t>Information Set Decoding on CM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763AB-3311-204C-8E55-62FC8FC76EBC}"/>
              </a:ext>
            </a:extLst>
          </p:cNvPr>
          <p:cNvSpPr txBox="1"/>
          <p:nvPr/>
        </p:nvSpPr>
        <p:spPr>
          <a:xfrm>
            <a:off x="273687" y="1188462"/>
            <a:ext cx="106361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000" b="1" dirty="0"/>
              <a:t>Parity check </a:t>
            </a:r>
            <a:r>
              <a:rPr kumimoji="1" lang="ko-Kore-KR" altLang="en-US" sz="2000" b="1" dirty="0"/>
              <a:t>행렬을</a:t>
            </a:r>
            <a:r>
              <a:rPr kumimoji="1" lang="ko-KR" altLang="en-US" sz="2000" b="1" dirty="0"/>
              <a:t> 공개키로 사용하는 </a:t>
            </a:r>
            <a:r>
              <a:rPr kumimoji="1" lang="en-US" altLang="ko-Kore-KR" sz="2000" b="1" dirty="0" err="1"/>
              <a:t>Niederreiter</a:t>
            </a:r>
            <a:r>
              <a:rPr kumimoji="1" lang="en-US" altLang="ko-Kore-KR" sz="2000" b="1" dirty="0"/>
              <a:t> system</a:t>
            </a:r>
            <a:r>
              <a:rPr kumimoji="1" lang="ko-KR" altLang="en-US" sz="2000" b="1" dirty="0"/>
              <a:t>의 경우 </a:t>
            </a:r>
            <a:r>
              <a:rPr kumimoji="1" lang="en-US" altLang="ko-KR" sz="2000" b="1" dirty="0"/>
              <a:t>ISD </a:t>
            </a:r>
            <a:r>
              <a:rPr kumimoji="1" lang="ko-KR" altLang="en-US" sz="2000" b="1" dirty="0"/>
              <a:t>접근방식이 조금 다름</a:t>
            </a:r>
            <a:endParaRPr kumimoji="1"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공격자가 선택한 </a:t>
            </a:r>
            <a:r>
              <a:rPr kumimoji="1" lang="en-US" altLang="ko-KR" sz="2000" b="1" dirty="0"/>
              <a:t>Columns</a:t>
            </a:r>
            <a:r>
              <a:rPr kumimoji="1" lang="ko-KR" altLang="en-US" sz="2000" b="1" dirty="0"/>
              <a:t>에 오류가 모두 포함되어 있어야 함 </a:t>
            </a:r>
            <a:endParaRPr kumimoji="1"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A77C16-F173-D944-9EB5-C9B105E6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72" y="2323959"/>
            <a:ext cx="6234325" cy="4143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C44C5D-409C-A142-A003-1C91C1EE30C0}"/>
                  </a:ext>
                </a:extLst>
              </p:cNvPr>
              <p:cNvSpPr txBox="1"/>
              <p:nvPr/>
            </p:nvSpPr>
            <p:spPr>
              <a:xfrm>
                <a:off x="4050138" y="6445709"/>
                <a:ext cx="3086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ore-K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× </m:t>
                    </m:r>
                    <m:r>
                      <a:rPr kumimoji="1" lang="en-US" altLang="ko-Kore-K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ore-KR" dirty="0">
                    <a:solidFill>
                      <a:schemeClr val="accent1"/>
                    </a:solidFill>
                  </a:rPr>
                  <a:t> ,   ( 8</a:t>
                </a:r>
                <a:r>
                  <a:rPr kumimoji="1" lang="en-US" altLang="ko-Kore-KR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 dirty="0">
                    <a:solidFill>
                      <a:schemeClr val="accent1"/>
                    </a:solidFill>
                  </a:rPr>
                  <a:t>16 )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C44C5D-409C-A142-A003-1C91C1EE3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138" y="6445709"/>
                <a:ext cx="3086158" cy="369332"/>
              </a:xfrm>
              <a:prstGeom prst="rect">
                <a:avLst/>
              </a:prstGeom>
              <a:blipFill>
                <a:blip r:embed="rId3"/>
                <a:stretch>
                  <a:fillRect l="-40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94B3CD9-8489-9141-BE3E-0FE57327D29A}"/>
                  </a:ext>
                </a:extLst>
              </p:cNvPr>
              <p:cNvSpPr/>
              <p:nvPr/>
            </p:nvSpPr>
            <p:spPr>
              <a:xfrm>
                <a:off x="7453675" y="4884213"/>
                <a:ext cx="4599179" cy="1200329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" altLang="ko-Kore-K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1100000000000000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=16,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    </a:t>
                </a:r>
                <a:endParaRPr lang="en-US" altLang="ko-Kore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𝑯𝒆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11000000</m:t>
                          </m:r>
                        </m:e>
                      </m:d>
                    </m:oMath>
                  </m:oMathPara>
                </a14:m>
                <a:endParaRPr lang="en-US" altLang="ko-Kore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94B3CD9-8489-9141-BE3E-0FE57327D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675" y="4884213"/>
                <a:ext cx="4599179" cy="1200329"/>
              </a:xfrm>
              <a:prstGeom prst="rect">
                <a:avLst/>
              </a:prstGeom>
              <a:blipFill>
                <a:blip r:embed="rId4"/>
                <a:stretch>
                  <a:fillRect l="-549" b="-3093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0A3EE9A-5EC2-A142-8D29-7793CD4940DB}"/>
              </a:ext>
            </a:extLst>
          </p:cNvPr>
          <p:cNvSpPr txBox="1"/>
          <p:nvPr/>
        </p:nvSpPr>
        <p:spPr>
          <a:xfrm>
            <a:off x="8794061" y="5157611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Secret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18EA86-4196-8D4F-A6CF-BBCAA0D694E8}"/>
                  </a:ext>
                </a:extLst>
              </p:cNvPr>
              <p:cNvSpPr txBox="1"/>
              <p:nvPr/>
            </p:nvSpPr>
            <p:spPr>
              <a:xfrm>
                <a:off x="301062" y="1286065"/>
                <a:ext cx="11895308" cy="5035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b="1" dirty="0"/>
                  <a:t>1.</a:t>
                </a:r>
                <a:r>
                  <a:rPr kumimoji="1" lang="ko-KR" altLang="en-US" sz="2000" b="1" dirty="0"/>
                  <a:t>   </a:t>
                </a:r>
                <a:r>
                  <a:rPr kumimoji="1" lang="ko-KR" altLang="en-US" sz="2000" dirty="0"/>
                  <a:t>오류 위치를 모르는 공격자는 랜</a:t>
                </a:r>
                <a14:m>
                  <m:oMath xmlns:m="http://schemas.openxmlformats.org/officeDocument/2006/math">
                    <m:r>
                      <a:rPr kumimoji="1" lang="ko-KR" altLang="en-US" sz="2000" b="0" i="0" dirty="0" smtClean="0">
                        <a:latin typeface="Cambria Math" panose="02040503050406030204" pitchFamily="18" charset="0"/>
                      </a:rPr>
                      <m:t>덤하게</m:t>
                    </m:r>
                    <m:r>
                      <a:rPr kumimoji="1" lang="ko-KR" alt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ko-KR" sz="2000" dirty="0"/>
                  <a:t>Columns</a:t>
                </a:r>
                <a:r>
                  <a:rPr kumimoji="1" lang="ko-KR" altLang="en-US" sz="2000" dirty="0"/>
                  <a:t> 선택</a:t>
                </a:r>
                <a:endParaRPr kumimoji="1" lang="en-US" altLang="ko-KR" sz="2000" dirty="0"/>
              </a:p>
              <a:p>
                <a:r>
                  <a:rPr kumimoji="1" lang="ko-KR" altLang="en-US" sz="2000" dirty="0"/>
                  <a:t>   </a:t>
                </a:r>
                <a:endParaRPr kumimoji="1" lang="en-US" altLang="ko-KR" sz="2000" dirty="0"/>
              </a:p>
              <a:p>
                <a:r>
                  <a:rPr kumimoji="1" lang="en-US" altLang="ko-KR" sz="2000" b="0" dirty="0"/>
                  <a:t>       </a:t>
                </a:r>
                <a:r>
                  <a:rPr kumimoji="1" lang="en-US" altLang="ko-KR" sz="2000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 선택한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ko-KR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ko-KR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ko-KR" sz="2000" b="1" dirty="0">
                    <a:solidFill>
                      <a:schemeClr val="accent1"/>
                    </a:solidFill>
                  </a:rPr>
                  <a:t>Columns</a:t>
                </a:r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에 모두 오류가 포함되어 있어야함</a:t>
                </a:r>
                <a:endParaRPr kumimoji="1" lang="en-US" altLang="ko-KR" sz="2000" b="1" dirty="0"/>
              </a:p>
              <a:p>
                <a:endParaRPr kumimoji="1" lang="en-US" altLang="ko-KR" sz="1500" dirty="0"/>
              </a:p>
              <a:p>
                <a:endParaRPr kumimoji="1" lang="en-US" altLang="ko-KR" sz="1500" dirty="0"/>
              </a:p>
              <a:p>
                <a:r>
                  <a:rPr kumimoji="1" lang="en-US" altLang="ko-KR" sz="2000" b="1" dirty="0"/>
                  <a:t>2.</a:t>
                </a:r>
                <a:r>
                  <a:rPr kumimoji="1" lang="ko-KR" altLang="en-US" sz="2000" dirty="0"/>
                  <a:t>   선택한 </a:t>
                </a:r>
                <a14:m>
                  <m:oMath xmlns:m="http://schemas.openxmlformats.org/officeDocument/2006/math"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ko-KR" sz="2000" dirty="0"/>
                  <a:t>Columns</a:t>
                </a:r>
                <a:r>
                  <a:rPr kumimoji="1" lang="ko-KR" altLang="en-US" sz="2000" dirty="0"/>
                  <a:t>에 따라 </a:t>
                </a:r>
                <a14:m>
                  <m:oMath xmlns:m="http://schemas.openxmlformats.org/officeDocument/2006/math"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ko-KR" altLang="en-US" sz="2000" dirty="0"/>
                  <a:t> 재구성</a:t>
                </a:r>
                <a:r>
                  <a:rPr kumimoji="1"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kumimoji="1" lang="ko-KR" alt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r>
                  <a:rPr kumimoji="1" lang="en-US" altLang="ko-KR" sz="2000" b="0" dirty="0">
                    <a:solidFill>
                      <a:schemeClr val="accent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 재구성한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kumimoji="1" lang="en-US" altLang="ko-KR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가</a:t>
                </a:r>
                <a:r>
                  <a:rPr kumimoji="1" lang="en-US" altLang="ko-KR" sz="2000" b="1" dirty="0">
                    <a:solidFill>
                      <a:schemeClr val="accent1"/>
                    </a:solidFill>
                  </a:rPr>
                  <a:t> Invertible </a:t>
                </a:r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해야함</a:t>
                </a:r>
                <a:endParaRPr kumimoji="1" lang="en-US" altLang="ko-KR" sz="2000" b="1" dirty="0">
                  <a:solidFill>
                    <a:schemeClr val="accent1"/>
                  </a:solidFill>
                </a:endParaRPr>
              </a:p>
              <a:p>
                <a:endParaRPr kumimoji="1" lang="en-US" altLang="ko-KR" sz="1500" dirty="0"/>
              </a:p>
              <a:p>
                <a:endParaRPr kumimoji="1" lang="en-US" altLang="ko-KR" sz="1500" dirty="0"/>
              </a:p>
              <a:p>
                <a:r>
                  <a:rPr kumimoji="1" lang="en-US" altLang="ko-KR" sz="2000" b="1" dirty="0"/>
                  <a:t>3.</a:t>
                </a:r>
                <a:r>
                  <a:rPr kumimoji="1" lang="ko-KR" alt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dirty="0"/>
                  <a:t>에 </a:t>
                </a:r>
                <a:r>
                  <a:rPr kumimoji="1" lang="en-US" altLang="ko-KR" sz="2000" dirty="0"/>
                  <a:t>Gaussian Elimination</a:t>
                </a:r>
                <a:r>
                  <a:rPr kumimoji="1" lang="ko-KR" altLang="en-US" sz="2000" dirty="0"/>
                  <a:t>을 수</a:t>
                </a:r>
                <a14:m>
                  <m:oMath xmlns:m="http://schemas.openxmlformats.org/officeDocument/2006/math">
                    <m:r>
                      <a:rPr kumimoji="1" lang="ko-KR" altLang="en-US" sz="2000" b="0" i="0" dirty="0" smtClean="0">
                        <a:latin typeface="Cambria Math" panose="02040503050406030204" pitchFamily="18" charset="0"/>
                      </a:rPr>
                      <m:t>행</m:t>
                    </m:r>
                    <m:r>
                      <a:rPr kumimoji="1"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ko-KR" altLang="en-US" sz="2000" b="0" i="0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kumimoji="1"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ko-KR" altLang="en-US" sz="2000" b="0" i="0" dirty="0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kumimoji="1" lang="ko-KR" altLang="en-US" sz="2000" dirty="0"/>
                  <a:t> 역행렬 </a:t>
                </a:r>
                <a14:m>
                  <m:oMath xmlns:m="http://schemas.openxmlformats.org/officeDocument/2006/math">
                    <m:r>
                      <a:rPr kumimoji="1"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ko-KR" altLang="en-US" sz="2000" dirty="0"/>
                  <a:t> 계산</a:t>
                </a:r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r>
                  <a:rPr kumimoji="1" lang="en-US" altLang="ko-KR" sz="2000" b="1" dirty="0"/>
                  <a:t>4.</a:t>
                </a:r>
                <a:r>
                  <a:rPr kumimoji="1" lang="ko-KR" altLang="en-US" sz="2000" dirty="0"/>
                  <a:t> </a:t>
                </a:r>
                <a:r>
                  <a:rPr kumimoji="1" lang="ko-KR" altLang="en-US" sz="2000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20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kumimoji="1" lang="en-US" altLang="ko-KR" sz="20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sz="20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sz="20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1" lang="en-US" altLang="ko-KR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ko-Kore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  <m:sSup>
                      <m:sSupPr>
                        <m:ctrlPr>
                          <a:rPr kumimoji="1" lang="en-US" altLang="ko-Kore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kumimoji="1" lang="en-US" altLang="ko-Kore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 의 </a:t>
                </a:r>
                <a:r>
                  <a:rPr kumimoji="1" lang="en-US" altLang="ko-KR" sz="2000" b="1" dirty="0">
                    <a:solidFill>
                      <a:schemeClr val="accent1"/>
                    </a:solidFill>
                  </a:rPr>
                  <a:t>Hamming weight</a:t>
                </a:r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가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 인 경우</a:t>
                </a:r>
                <a:r>
                  <a:rPr kumimoji="1" lang="en-US" altLang="ko-KR" sz="2000" b="1" dirty="0">
                    <a:solidFill>
                      <a:schemeClr val="accent1"/>
                    </a:solidFill>
                  </a:rPr>
                  <a:t>,</a:t>
                </a:r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 공격 성공</a:t>
                </a:r>
                <a:endParaRPr kumimoji="1" lang="en-US" altLang="ko-KR" sz="2000" b="1" dirty="0">
                  <a:solidFill>
                    <a:schemeClr val="accent1"/>
                  </a:solidFill>
                </a:endParaRPr>
              </a:p>
              <a:p>
                <a:endParaRPr kumimoji="1" lang="en-US" altLang="ko-Kore-KR" sz="2000" dirty="0">
                  <a:solidFill>
                    <a:schemeClr val="accent1"/>
                  </a:solidFill>
                </a:endParaRPr>
              </a:p>
              <a:p>
                <a:endParaRPr kumimoji="1" lang="en-US" altLang="ko-Kore-KR" sz="2000" dirty="0">
                  <a:solidFill>
                    <a:schemeClr val="accent1"/>
                  </a:solidFill>
                </a:endParaRPr>
              </a:p>
              <a:p>
                <a:r>
                  <a:rPr kumimoji="1" lang="en-US" altLang="ko-Kore-KR" sz="2000" b="1" dirty="0">
                    <a:solidFill>
                      <a:schemeClr val="tx1"/>
                    </a:solidFill>
                  </a:rPr>
                  <a:t>5.</a:t>
                </a:r>
                <a:r>
                  <a:rPr kumimoji="1" lang="ko-Kore-KR" altLang="en-US" sz="2000" dirty="0">
                    <a:solidFill>
                      <a:schemeClr val="tx1"/>
                    </a:solidFill>
                  </a:rPr>
                  <a:t>  </a:t>
                </a:r>
                <a:r>
                  <a:rPr kumimoji="1" lang="ko-KR" altLang="en-US" sz="2000" dirty="0">
                    <a:solidFill>
                      <a:schemeClr val="tx1"/>
                    </a:solidFill>
                  </a:rPr>
                  <a:t>공격자가 선택한 </a:t>
                </a:r>
                <a14:m>
                  <m:oMath xmlns:m="http://schemas.openxmlformats.org/officeDocument/2006/math"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ko-KR" sz="2000" dirty="0"/>
                  <a:t>Columns </a:t>
                </a:r>
                <a:r>
                  <a:rPr kumimoji="1" lang="ko-KR" altLang="en-US" sz="2000" dirty="0">
                    <a:solidFill>
                      <a:schemeClr val="tx1"/>
                    </a:solidFill>
                  </a:rPr>
                  <a:t>에 모든 오류가 포함되어 있고</a:t>
                </a:r>
                <a:r>
                  <a:rPr kumimoji="1" lang="en-US" altLang="ko-KR" sz="2000" dirty="0">
                    <a:solidFill>
                      <a:schemeClr val="tx1"/>
                    </a:solidFill>
                  </a:rPr>
                  <a:t>,</a:t>
                </a:r>
                <a:r>
                  <a:rPr kumimoji="1" lang="ko-KR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ko-KR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ko-Kore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  <m:sSup>
                      <m:sSupPr>
                        <m:ctrlPr>
                          <a:rPr kumimoji="1" lang="en-US" altLang="ko-Kore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ko-Kore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ko-Kore-KR" altLang="en-US" sz="2000" dirty="0">
                    <a:solidFill>
                      <a:schemeClr val="tx1"/>
                    </a:solidFill>
                  </a:rPr>
                  <a:t>는</a:t>
                </a:r>
                <a:r>
                  <a:rPr kumimoji="1" lang="ko-KR" altLang="en-US" sz="2000" dirty="0">
                    <a:solidFill>
                      <a:schemeClr val="tx1"/>
                    </a:solidFill>
                  </a:rPr>
                  <a:t> 오류 위치를 알려줌</a:t>
                </a:r>
                <a:endParaRPr kumimoji="1" lang="ko-Kore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18EA86-4196-8D4F-A6CF-BBCAA0D69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2" y="1286065"/>
                <a:ext cx="11895308" cy="5035417"/>
              </a:xfrm>
              <a:prstGeom prst="rect">
                <a:avLst/>
              </a:prstGeom>
              <a:blipFill>
                <a:blip r:embed="rId3"/>
                <a:stretch>
                  <a:fillRect l="-533" t="-1008" b="-125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>
            <a:extLst>
              <a:ext uri="{FF2B5EF4-FFF2-40B4-BE49-F238E27FC236}">
                <a16:creationId xmlns:a16="http://schemas.microsoft.com/office/drawing/2014/main" id="{9DCD3474-9FE3-AD4A-9E6C-CEEE8605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/>
              <a:t>Information Set Decoding on 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5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3312370" y="1948068"/>
            <a:ext cx="5794459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51A3CE-8D3A-C847-8305-4F2AA94F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51" y="505081"/>
            <a:ext cx="5687658" cy="219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C4B6E8-ECBE-DE42-93A4-66A99CC12CD7}"/>
                  </a:ext>
                </a:extLst>
              </p:cNvPr>
              <p:cNvSpPr/>
              <p:nvPr/>
            </p:nvSpPr>
            <p:spPr>
              <a:xfrm>
                <a:off x="6850702" y="961570"/>
                <a:ext cx="4599179" cy="1200329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" altLang="ko-Kore-K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00000000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=16,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    </a:t>
                </a:r>
                <a:endParaRPr lang="en-US" altLang="ko-Kore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𝑯𝒆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00000011</m:t>
                          </m:r>
                        </m:e>
                      </m:d>
                    </m:oMath>
                  </m:oMathPara>
                </a14:m>
                <a:endParaRPr lang="en-US" altLang="ko-Kore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C4B6E8-ECBE-DE42-93A4-66A99CC12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02" y="961570"/>
                <a:ext cx="4599179" cy="1200329"/>
              </a:xfrm>
              <a:prstGeom prst="rect">
                <a:avLst/>
              </a:prstGeom>
              <a:blipFill>
                <a:blip r:embed="rId3"/>
                <a:stretch>
                  <a:fillRect l="-551" b="-4167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9790506-3FC9-7C4C-A5E8-CD8E0E132A10}"/>
              </a:ext>
            </a:extLst>
          </p:cNvPr>
          <p:cNvSpPr txBox="1"/>
          <p:nvPr/>
        </p:nvSpPr>
        <p:spPr>
          <a:xfrm>
            <a:off x="8191088" y="1234968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Secret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60DC626-218B-0243-BD71-7B2D608ABA73}"/>
              </a:ext>
            </a:extLst>
          </p:cNvPr>
          <p:cNvSpPr/>
          <p:nvPr/>
        </p:nvSpPr>
        <p:spPr>
          <a:xfrm>
            <a:off x="2922221" y="376377"/>
            <a:ext cx="2511287" cy="2370713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DC985-F270-F642-B8B8-BB4202667D6C}"/>
              </a:ext>
            </a:extLst>
          </p:cNvPr>
          <p:cNvSpPr txBox="1"/>
          <p:nvPr/>
        </p:nvSpPr>
        <p:spPr>
          <a:xfrm>
            <a:off x="524047" y="385327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0 0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2" name="왼쪽 대괄호[L] 11">
            <a:extLst>
              <a:ext uri="{FF2B5EF4-FFF2-40B4-BE49-F238E27FC236}">
                <a16:creationId xmlns:a16="http://schemas.microsoft.com/office/drawing/2014/main" id="{192B1866-A3A7-D44D-86F4-F655A2B76057}"/>
              </a:ext>
            </a:extLst>
          </p:cNvPr>
          <p:cNvSpPr/>
          <p:nvPr/>
        </p:nvSpPr>
        <p:spPr>
          <a:xfrm>
            <a:off x="371968" y="4021438"/>
            <a:ext cx="181815" cy="170242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D205C16-834F-A94F-A5C3-CA7124E90F74}"/>
              </a:ext>
            </a:extLst>
          </p:cNvPr>
          <p:cNvCxnSpPr/>
          <p:nvPr/>
        </p:nvCxnSpPr>
        <p:spPr>
          <a:xfrm>
            <a:off x="145210" y="3197514"/>
            <a:ext cx="1187976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FB4CEA-F063-2645-AB52-D345B63DC492}"/>
              </a:ext>
            </a:extLst>
          </p:cNvPr>
          <p:cNvSpPr txBox="1"/>
          <p:nvPr/>
        </p:nvSpPr>
        <p:spPr>
          <a:xfrm>
            <a:off x="4693199" y="385327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0 0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6" name="왼쪽 대괄호[L] 15">
            <a:extLst>
              <a:ext uri="{FF2B5EF4-FFF2-40B4-BE49-F238E27FC236}">
                <a16:creationId xmlns:a16="http://schemas.microsoft.com/office/drawing/2014/main" id="{3EA582D4-4E3F-D746-8BD8-E685855DF719}"/>
              </a:ext>
            </a:extLst>
          </p:cNvPr>
          <p:cNvSpPr/>
          <p:nvPr/>
        </p:nvSpPr>
        <p:spPr>
          <a:xfrm>
            <a:off x="4496516" y="4285350"/>
            <a:ext cx="181815" cy="170242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1B8D1-4BE0-F942-9EFB-9C27B73A6558}"/>
              </a:ext>
            </a:extLst>
          </p:cNvPr>
          <p:cNvSpPr txBox="1"/>
          <p:nvPr/>
        </p:nvSpPr>
        <p:spPr>
          <a:xfrm>
            <a:off x="8458112" y="385327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0 0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3A254-2D83-9749-B7B7-1F3CD3F0DAD2}"/>
              </a:ext>
            </a:extLst>
          </p:cNvPr>
          <p:cNvSpPr txBox="1"/>
          <p:nvPr/>
        </p:nvSpPr>
        <p:spPr>
          <a:xfrm>
            <a:off x="2105417" y="3854172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379A09C-D10E-E343-9B42-A2A7F059FA2C}"/>
              </a:ext>
            </a:extLst>
          </p:cNvPr>
          <p:cNvCxnSpPr/>
          <p:nvPr/>
        </p:nvCxnSpPr>
        <p:spPr>
          <a:xfrm>
            <a:off x="2044897" y="3945323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DB986B-2B8B-4541-9759-9043FF34608C}"/>
              </a:ext>
            </a:extLst>
          </p:cNvPr>
          <p:cNvSpPr txBox="1"/>
          <p:nvPr/>
        </p:nvSpPr>
        <p:spPr>
          <a:xfrm>
            <a:off x="6201538" y="385327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B3D0567-12E4-7C4D-8343-8A9AD9C432C0}"/>
              </a:ext>
            </a:extLst>
          </p:cNvPr>
          <p:cNvCxnSpPr/>
          <p:nvPr/>
        </p:nvCxnSpPr>
        <p:spPr>
          <a:xfrm>
            <a:off x="6209380" y="3936923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56B3206-9905-474D-92C2-C9018569F894}"/>
              </a:ext>
            </a:extLst>
          </p:cNvPr>
          <p:cNvSpPr txBox="1"/>
          <p:nvPr/>
        </p:nvSpPr>
        <p:spPr>
          <a:xfrm>
            <a:off x="9958767" y="3845844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sp>
        <p:nvSpPr>
          <p:cNvPr id="28" name="아래쪽 화살표[D] 27">
            <a:extLst>
              <a:ext uri="{FF2B5EF4-FFF2-40B4-BE49-F238E27FC236}">
                <a16:creationId xmlns:a16="http://schemas.microsoft.com/office/drawing/2014/main" id="{C01F875F-57DA-7E41-A9A8-FE65DA6BEB26}"/>
              </a:ext>
            </a:extLst>
          </p:cNvPr>
          <p:cNvSpPr/>
          <p:nvPr/>
        </p:nvSpPr>
        <p:spPr>
          <a:xfrm rot="16200000">
            <a:off x="3876024" y="4861020"/>
            <a:ext cx="203778" cy="34730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722B59D9-C97A-D44A-BC6C-25A601E21C7F}"/>
              </a:ext>
            </a:extLst>
          </p:cNvPr>
          <p:cNvSpPr/>
          <p:nvPr/>
        </p:nvSpPr>
        <p:spPr>
          <a:xfrm rot="16200000">
            <a:off x="7936890" y="4800886"/>
            <a:ext cx="203778" cy="34730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아래쪽 화살표[D] 33">
            <a:extLst>
              <a:ext uri="{FF2B5EF4-FFF2-40B4-BE49-F238E27FC236}">
                <a16:creationId xmlns:a16="http://schemas.microsoft.com/office/drawing/2014/main" id="{599C00E9-9E7D-2D45-8816-CEFAA6A13DC4}"/>
              </a:ext>
            </a:extLst>
          </p:cNvPr>
          <p:cNvSpPr/>
          <p:nvPr/>
        </p:nvSpPr>
        <p:spPr>
          <a:xfrm>
            <a:off x="650428" y="3625755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아래쪽 화살표[D] 34">
            <a:extLst>
              <a:ext uri="{FF2B5EF4-FFF2-40B4-BE49-F238E27FC236}">
                <a16:creationId xmlns:a16="http://schemas.microsoft.com/office/drawing/2014/main" id="{96545B43-8376-5A4B-8209-5A916CF6DD50}"/>
              </a:ext>
            </a:extLst>
          </p:cNvPr>
          <p:cNvSpPr/>
          <p:nvPr/>
        </p:nvSpPr>
        <p:spPr>
          <a:xfrm>
            <a:off x="4993036" y="3647994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아래쪽 화살표[D] 35">
            <a:extLst>
              <a:ext uri="{FF2B5EF4-FFF2-40B4-BE49-F238E27FC236}">
                <a16:creationId xmlns:a16="http://schemas.microsoft.com/office/drawing/2014/main" id="{A0CB85C6-ED9A-AD4F-BDF7-58446BCC89D1}"/>
              </a:ext>
            </a:extLst>
          </p:cNvPr>
          <p:cNvSpPr/>
          <p:nvPr/>
        </p:nvSpPr>
        <p:spPr>
          <a:xfrm>
            <a:off x="8927819" y="3647994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81717103-8250-DB49-9B84-DC9E4F1AAECC}"/>
              </a:ext>
            </a:extLst>
          </p:cNvPr>
          <p:cNvCxnSpPr/>
          <p:nvPr/>
        </p:nvCxnSpPr>
        <p:spPr>
          <a:xfrm>
            <a:off x="9957539" y="3908882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331AFC9-AA3A-3945-BF98-D20B456E60D4}"/>
                  </a:ext>
                </a:extLst>
              </p:cNvPr>
              <p:cNvSpPr/>
              <p:nvPr/>
            </p:nvSpPr>
            <p:spPr>
              <a:xfrm>
                <a:off x="3806288" y="-18544"/>
                <a:ext cx="743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331AFC9-AA3A-3945-BF98-D20B456E6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88" y="-18544"/>
                <a:ext cx="7431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76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5023</Words>
  <Application>Microsoft Macintosh PowerPoint</Application>
  <PresentationFormat>와이드스크린</PresentationFormat>
  <Paragraphs>927</Paragraphs>
  <Slides>33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Cambria Math</vt:lpstr>
      <vt:lpstr>Office 테마</vt:lpstr>
      <vt:lpstr> Grover on ClassicMcEliece</vt:lpstr>
      <vt:lpstr>PowerPoint 프레젠테이션</vt:lpstr>
      <vt:lpstr>Code-based Cryptography</vt:lpstr>
      <vt:lpstr>Information Set Decoding (ISD)</vt:lpstr>
      <vt:lpstr>Information Set Decoding (Toy)</vt:lpstr>
      <vt:lpstr>PowerPoint 프레젠테이션</vt:lpstr>
      <vt:lpstr>Information Set Decoding on CM</vt:lpstr>
      <vt:lpstr>Information Set Decoding on CM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Information Set Decoding (ISD) Variants</vt:lpstr>
      <vt:lpstr>Information Set Decoding (ISD) Variants</vt:lpstr>
      <vt:lpstr>PowerPoint 프레젠테이션</vt:lpstr>
      <vt:lpstr>Grover on ClassicMcEliece</vt:lpstr>
      <vt:lpstr>Quantum Brute Force on CM (Butterfly Network)</vt:lpstr>
      <vt:lpstr>Grover on ClassicMcEliece</vt:lpstr>
      <vt:lpstr>PowerPoint 프레젠테이션</vt:lpstr>
      <vt:lpstr>PowerPoint 프레젠테이션</vt:lpstr>
      <vt:lpstr>PowerPoint 프레젠테이션</vt:lpstr>
      <vt:lpstr>Grover on ClassicMcEliece</vt:lpstr>
      <vt:lpstr>Grover on ClassicMcEliece</vt:lpstr>
      <vt:lpstr>PowerPoint 프레젠테이션</vt:lpstr>
      <vt:lpstr>PowerPoint 프레젠테이션</vt:lpstr>
      <vt:lpstr>PowerPoint 프레젠테이션</vt:lpstr>
      <vt:lpstr>Information Set Decoding (ISD) Variants</vt:lpstr>
      <vt:lpstr>PowerPoint 프레젠테이션</vt:lpstr>
      <vt:lpstr>Conclusion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장경배</dc:creator>
  <cp:lastModifiedBy>장경배</cp:lastModifiedBy>
  <cp:revision>349</cp:revision>
  <dcterms:created xsi:type="dcterms:W3CDTF">2022-01-13T04:09:20Z</dcterms:created>
  <dcterms:modified xsi:type="dcterms:W3CDTF">2022-01-14T11:09:59Z</dcterms:modified>
</cp:coreProperties>
</file>