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0" r:id="rId1"/>
    <p:sldMasterId id="2147483671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000" autoAdjust="0"/>
    <p:restoredTop sz="99728"/>
  </p:normalViewPr>
  <p:slideViewPr>
    <p:cSldViewPr snapToGrid="0" showGuides="1">
      <p:cViewPr varScale="1">
        <p:scale>
          <a:sx n="100" d="100"/>
          <a:sy n="100" d="100"/>
        </p:scale>
        <p:origin x="1152" y="55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Master" Target="slideMasters/slideMaster2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2020-11-22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2020-11-22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hyperlink" Target="https://crypto.modoo.at/" TargetMode="External"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Relationship Id="rId3" Type="http://schemas.openxmlformats.org/officeDocument/2006/relationships/image" Target="../media/image1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youtu.be/Xpctzf0p6vI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.png"  /><Relationship Id="rId11" Type="http://schemas.openxmlformats.org/officeDocument/2006/relationships/image" Target="../media/image14.png"  /><Relationship Id="rId12" Type="http://schemas.openxmlformats.org/officeDocument/2006/relationships/image" Target="../media/image15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전력 분석 공격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>
                <a:hlinkClick r:id="rId2"/>
              </a:rPr>
              <a:t>https://youtu.be/Xpctzf0p6vI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전력 분석 공격 가능한 이유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 sz="2400"/>
          </a:p>
          <a:p>
            <a:pPr lvl="0">
              <a:defRPr/>
            </a:pPr>
            <a:r>
              <a:rPr lang="ko-KR" altLang="en-US" sz="2400"/>
              <a:t>공격 진행되는 방식과 관련 </a:t>
            </a:r>
            <a:endParaRPr lang="ko-KR" altLang="en-US" sz="2400"/>
          </a:p>
          <a:p>
            <a:pPr marL="457200" lvl="1" indent="0">
              <a:buNone/>
              <a:defRPr/>
            </a:pPr>
            <a:r>
              <a:rPr lang="ko-KR" altLang="en-US" sz="2000"/>
              <a:t>→ 데이터 분석 단계에서 입력된 평문 </a:t>
            </a:r>
            <a:r>
              <a:rPr lang="en-US" altLang="ko-KR" sz="2000"/>
              <a:t>(or </a:t>
            </a:r>
            <a:r>
              <a:rPr lang="ko-KR" altLang="en-US" sz="2000"/>
              <a:t>암호문</a:t>
            </a:r>
            <a:r>
              <a:rPr lang="en-US" altLang="ko-KR" sz="2000"/>
              <a:t>)</a:t>
            </a:r>
            <a:r>
              <a:rPr lang="ko-KR" altLang="en-US" sz="2000"/>
              <a:t>과 기기에 저장된 비밀키의 예측값을 이용하여 내부 연산값 계산</a:t>
            </a:r>
            <a:endParaRPr lang="ko-KR" altLang="en-US" sz="2000"/>
          </a:p>
          <a:p>
            <a:pPr marL="457200" lvl="1" indent="0">
              <a:buNone/>
              <a:defRPr/>
            </a:pPr>
            <a:endParaRPr lang="ko-KR" altLang="en-US" sz="2000"/>
          </a:p>
          <a:p>
            <a:pPr marL="457200" lvl="1" indent="0">
              <a:buNone/>
              <a:defRPr/>
            </a:pPr>
            <a:r>
              <a:rPr lang="ko-KR" altLang="en-US" sz="2000"/>
              <a:t>→ 성공적인 공격 수행을 위해</a:t>
            </a:r>
            <a:r>
              <a:rPr lang="en-US" altLang="ko-KR" sz="2000"/>
              <a:t>,</a:t>
            </a:r>
            <a:r>
              <a:rPr lang="ko-KR" altLang="en-US" sz="2000"/>
              <a:t> 평문</a:t>
            </a:r>
            <a:r>
              <a:rPr lang="en-US" altLang="ko-KR" sz="2000"/>
              <a:t>(or</a:t>
            </a:r>
            <a:r>
              <a:rPr lang="ko-KR" altLang="en-US" sz="2000"/>
              <a:t> 암호문</a:t>
            </a:r>
            <a:r>
              <a:rPr lang="en-US" altLang="ko-KR" sz="2000"/>
              <a:t>)</a:t>
            </a:r>
            <a:r>
              <a:rPr lang="ko-KR" altLang="en-US" sz="2000"/>
              <a:t>의 정확한 값을 공격자가 알고있다는 가정 필요</a:t>
            </a:r>
            <a:endParaRPr lang="ko-KR" altLang="en-US" sz="2000"/>
          </a:p>
          <a:p>
            <a:pPr lvl="1">
              <a:defRPr/>
            </a:pP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 sz="2000"/>
              <a:t>평문</a:t>
            </a:r>
            <a:r>
              <a:rPr lang="en-US" altLang="ko-KR" sz="2000"/>
              <a:t>(or </a:t>
            </a:r>
            <a:r>
              <a:rPr lang="ko-KR" altLang="en-US" sz="2000"/>
              <a:t>암호문</a:t>
            </a:r>
            <a:r>
              <a:rPr lang="en-US" altLang="ko-KR" sz="2000"/>
              <a:t>)</a:t>
            </a:r>
            <a:r>
              <a:rPr lang="ko-KR" altLang="en-US" sz="2000"/>
              <a:t>의 정확한 값을 공격자가 알고있다는 가정이 성립하지 않은 경우</a:t>
            </a:r>
            <a:r>
              <a:rPr lang="en-US" altLang="ko-KR" sz="2000"/>
              <a:t>,</a:t>
            </a:r>
            <a:endParaRPr lang="en-US" altLang="ko-KR" sz="2000"/>
          </a:p>
          <a:p>
            <a:pPr lvl="1">
              <a:defRPr/>
            </a:pPr>
            <a:endParaRPr lang="ko-KR" altLang="en-US" sz="2000"/>
          </a:p>
          <a:p>
            <a:pPr marL="457200" lvl="1" indent="0">
              <a:buNone/>
              <a:defRPr/>
            </a:pPr>
            <a:r>
              <a:rPr lang="ko-KR" altLang="en-US" sz="2000"/>
              <a:t>	→  공격자가 평문</a:t>
            </a:r>
            <a:r>
              <a:rPr lang="en-US" altLang="ko-KR" sz="2000"/>
              <a:t>(or</a:t>
            </a:r>
            <a:r>
              <a:rPr lang="ko-KR" altLang="en-US" sz="2000"/>
              <a:t> 암호문</a:t>
            </a:r>
            <a:r>
              <a:rPr lang="en-US" altLang="ko-KR" sz="2000"/>
              <a:t>)</a:t>
            </a:r>
            <a:r>
              <a:rPr lang="ko-KR" altLang="en-US" sz="2000"/>
              <a:t>에 대한 정보를 알지 못하면</a:t>
            </a:r>
            <a:r>
              <a:rPr lang="en-US" altLang="ko-KR" sz="2000"/>
              <a:t>,</a:t>
            </a:r>
            <a:r>
              <a:rPr lang="ko-KR" altLang="en-US" sz="2000"/>
              <a:t> 전력분석 난이도 ↑ </a:t>
            </a:r>
            <a:r>
              <a:rPr lang="en-US" altLang="ko-KR" sz="2000"/>
              <a:t>or </a:t>
            </a:r>
            <a:r>
              <a:rPr lang="ko-KR" altLang="en-US" sz="2000"/>
              <a:t>공격 불가</a:t>
            </a:r>
            <a:endParaRPr lang="ko-KR" altLang="en-US" sz="2000"/>
          </a:p>
          <a:p>
            <a:pPr marL="457200" lvl="1" indent="0">
              <a:buNone/>
              <a:defRPr/>
            </a:pPr>
            <a:endParaRPr lang="ko-KR" altLang="en-US" sz="2000"/>
          </a:p>
          <a:p>
            <a:pPr marL="457200" lvl="1" indent="0">
              <a:buNone/>
              <a:defRPr/>
            </a:pPr>
            <a:endParaRPr lang="ko-KR" altLang="en-US" sz="2000"/>
          </a:p>
        </p:txBody>
      </p:sp>
      <p:sp>
        <p:nvSpPr>
          <p:cNvPr id="5" name=""/>
          <p:cNvSpPr txBox="1"/>
          <p:nvPr/>
        </p:nvSpPr>
        <p:spPr>
          <a:xfrm>
            <a:off x="6736821" y="6518698"/>
            <a:ext cx="4735513" cy="21357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백유진. (2020). 전력분석공격에 대한 하드웨어 마스킹 대응기법 동향. 정보보호학회지, 30(1), 23-33.</a:t>
            </a:r>
            <a:endParaRPr xmlns:mc="http://schemas.openxmlformats.org/markup-compatibility/2006" xmlns:hp="http://schemas.haansoft.com/office/presentation/8.0" kumimoji="0" lang="en-US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전력 분석 공격 가능한 이유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 sz="2400"/>
          </a:p>
          <a:p>
            <a:pPr lvl="0">
              <a:defRPr/>
            </a:pPr>
            <a:r>
              <a:rPr lang="ko-KR" altLang="en-US" sz="2400"/>
              <a:t>마스킹 기법</a:t>
            </a:r>
            <a:endParaRPr lang="ko-KR" altLang="en-US" sz="2400"/>
          </a:p>
          <a:p>
            <a:pPr marL="685800" lvl="1" indent="-228600">
              <a:defRPr/>
            </a:pP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 sz="2000"/>
              <a:t>평문</a:t>
            </a:r>
            <a:r>
              <a:rPr lang="en-US" altLang="ko-KR" sz="2000"/>
              <a:t>(or</a:t>
            </a:r>
            <a:r>
              <a:rPr lang="ko-KR" altLang="en-US" sz="2000"/>
              <a:t> 암호문</a:t>
            </a:r>
            <a:r>
              <a:rPr lang="en-US" altLang="ko-KR" sz="2000"/>
              <a:t>)</a:t>
            </a:r>
            <a:r>
              <a:rPr lang="ko-KR" altLang="en-US" sz="2000"/>
              <a:t>의 정확한 값을 공격자가 알고있다는 가정</a:t>
            </a:r>
            <a:r>
              <a:rPr lang="en-US" altLang="ko-KR" sz="2000"/>
              <a:t> </a:t>
            </a:r>
            <a:r>
              <a:rPr lang="ko-KR" altLang="en-US" sz="2000"/>
              <a:t>성립 → 공격 방어</a:t>
            </a: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 sz="2000"/>
              <a:t>블록 암호 알고리즘에 대한 대표적인 </a:t>
            </a:r>
            <a:r>
              <a:rPr lang="en-US" altLang="ko-KR" sz="2000"/>
              <a:t>DPA</a:t>
            </a:r>
            <a:r>
              <a:rPr lang="ko-KR" altLang="en-US" sz="2000"/>
              <a:t> 대응 기법 중 하나</a:t>
            </a: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 sz="2000"/>
              <a:t>메시지에 대한 암호화 복호화 연산을 수행하기 전에 난수를 이용</a:t>
            </a: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 sz="2000"/>
              <a:t>평문을 마스킹하고 마스킹된 데이터에 대해 암호화 복호화 연산 수행</a:t>
            </a: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 sz="2000"/>
              <a:t>외부에서 관찰가능한 소비 전력 패턴과 연산 중간값의 관련성을 축소 </a:t>
            </a:r>
            <a:r>
              <a:rPr lang="en-US" altLang="ko-KR" sz="2000"/>
              <a:t>or </a:t>
            </a:r>
            <a:r>
              <a:rPr lang="ko-KR" altLang="en-US" sz="2000"/>
              <a:t>제거 할 수 있다는    사실 기반</a:t>
            </a:r>
            <a:endParaRPr lang="ko-KR" altLang="en-US" sz="2000"/>
          </a:p>
        </p:txBody>
      </p:sp>
      <p:sp>
        <p:nvSpPr>
          <p:cNvPr id="5" name=""/>
          <p:cNvSpPr txBox="1"/>
          <p:nvPr/>
        </p:nvSpPr>
        <p:spPr>
          <a:xfrm>
            <a:off x="6736821" y="6518698"/>
            <a:ext cx="4735513" cy="21357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백유진. (2020). 전력분석공격에 대한 하드웨어 마스킹 대응기법 동향. 정보보호학회지, 30(1), 23-33.</a:t>
            </a:r>
            <a:endParaRPr xmlns:mc="http://schemas.openxmlformats.org/markup-compatibility/2006" xmlns:hp="http://schemas.haansoft.com/office/presentation/8.0" kumimoji="0" lang="en-US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마스킹 기법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 sz="2000"/>
              <a:t>유한체</a:t>
            </a:r>
            <a:r>
              <a:rPr lang="en-US" altLang="ko-KR" sz="2000"/>
              <a:t>           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ko-KR" altLang="en-US" sz="2000"/>
              <a:t>함수 </a:t>
            </a:r>
            <a:r>
              <a:rPr lang="en-US" altLang="ko-KR" sz="2000"/>
              <a:t>f :</a:t>
            </a:r>
            <a:r>
              <a:rPr lang="ko-KR" altLang="en-US" sz="2000"/>
              <a:t> </a:t>
            </a:r>
            <a:r>
              <a:rPr lang="en-US" altLang="ko-KR" sz="2000"/>
              <a:t>　 →　　,</a:t>
            </a:r>
            <a:r>
              <a:rPr lang="ko-KR" altLang="en-US" sz="2000"/>
              <a:t> 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/>
              <a:t>입력 마스키 차수 </a:t>
            </a:r>
            <a:r>
              <a:rPr lang="en-US" altLang="ko-KR" sz="2000"/>
              <a:t>:</a:t>
            </a:r>
            <a:r>
              <a:rPr lang="ko-KR" altLang="en-US" sz="2000"/>
              <a:t>       </a:t>
            </a:r>
            <a:r>
              <a:rPr lang="en-US" altLang="ko-KR" sz="2000"/>
              <a:t>,</a:t>
            </a:r>
            <a:r>
              <a:rPr lang="ko-KR" altLang="en-US" sz="2000"/>
              <a:t> 출력 마스크 차수 </a:t>
            </a:r>
            <a:r>
              <a:rPr lang="en-US" altLang="ko-KR" sz="2000"/>
              <a:t>: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en-US" altLang="ko-KR" sz="2000"/>
              <a:t>XOR</a:t>
            </a:r>
            <a:r>
              <a:rPr lang="ko-KR" altLang="en-US" sz="2000"/>
              <a:t>연산 </a:t>
            </a:r>
            <a:r>
              <a:rPr lang="en-US" altLang="ko-KR" sz="2000"/>
              <a:t>:</a:t>
            </a:r>
            <a:r>
              <a:rPr lang="ko-KR" altLang="en-US" sz="2000"/>
              <a:t>                의 덧셈 연산</a:t>
            </a:r>
            <a:r>
              <a:rPr lang="en-US" altLang="ko-KR" sz="2000"/>
              <a:t> 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ko-KR" altLang="en-US" sz="2000"/>
              <a:t>함수 </a:t>
            </a:r>
            <a:r>
              <a:rPr lang="en-US" altLang="ko-KR" sz="2000"/>
              <a:t>f</a:t>
            </a:r>
            <a:r>
              <a:rPr lang="ko-KR" altLang="en-US" sz="2000"/>
              <a:t>에에 </a:t>
            </a:r>
            <a:r>
              <a:rPr lang="en-US" altLang="ko-KR" sz="2000"/>
              <a:t>( </a:t>
            </a:r>
            <a:r>
              <a:rPr lang="ko-KR" altLang="en-US" sz="2000"/>
              <a:t> </a:t>
            </a:r>
            <a:r>
              <a:rPr lang="en-US" altLang="ko-KR" sz="2000"/>
              <a:t>　</a:t>
            </a:r>
            <a:r>
              <a:rPr lang="ko-KR" altLang="en-US" sz="2000"/>
              <a:t>    </a:t>
            </a:r>
            <a:r>
              <a:rPr lang="en-US" altLang="ko-KR" sz="2000"/>
              <a:t>,</a:t>
            </a:r>
            <a:r>
              <a:rPr lang="ko-KR" altLang="en-US" sz="2000"/>
              <a:t>          </a:t>
            </a:r>
            <a:r>
              <a:rPr lang="en-US" altLang="ko-KR" sz="2000"/>
              <a:t>)</a:t>
            </a: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차 </a:t>
            </a:r>
            <a:r>
              <a:rPr lang="en-US" altLang="ko-KR" sz="2000"/>
              <a:t>(</a:t>
            </a:r>
            <a:r>
              <a:rPr lang="ko-KR" altLang="en-US" sz="2000"/>
              <a:t>불</a:t>
            </a:r>
            <a:r>
              <a:rPr lang="en-US" altLang="ko-KR" sz="2000"/>
              <a:t>)</a:t>
            </a:r>
            <a:r>
              <a:rPr lang="ko-KR" altLang="en-US" sz="2000"/>
              <a:t>마스킹 기법 적용 과정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/>
              <a:t>임의의 </a:t>
            </a:r>
            <a:r>
              <a:rPr lang="en-US" altLang="ko-KR" sz="2000"/>
              <a:t>x       </a:t>
            </a:r>
            <a:r>
              <a:rPr lang="ko-KR" altLang="en-US" sz="2000"/>
              <a:t>      에 대해서</a:t>
            </a:r>
            <a:r>
              <a:rPr lang="en-US" altLang="ko-KR" sz="2000"/>
              <a:t>,</a:t>
            </a:r>
            <a:endParaRPr lang="en-US" altLang="ko-KR" sz="2000"/>
          </a:p>
          <a:p>
            <a:pPr marL="0" lvl="0" indent="0">
              <a:buNone/>
              <a:defRPr/>
            </a:pPr>
            <a:endParaRPr lang="en-US" altLang="ko-KR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400"/>
          </a:p>
        </p:txBody>
      </p:sp>
      <p:sp>
        <p:nvSpPr>
          <p:cNvPr id="5" name=""/>
          <p:cNvSpPr txBox="1"/>
          <p:nvPr/>
        </p:nvSpPr>
        <p:spPr>
          <a:xfrm>
            <a:off x="6736821" y="6518698"/>
            <a:ext cx="4735513" cy="21357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백유진. (2020). 전력분석공격에 대한 하드웨어 마스킹 대응기법 동향. 정보보호학회지, 30(1), 23-33.</a:t>
            </a:r>
            <a:endParaRPr xmlns:mc="http://schemas.openxmlformats.org/markup-compatibility/2006" xmlns:hp="http://schemas.haansoft.com/office/presentation/8.0" kumimoji="0" lang="en-US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"/>
              <p:cNvSpPr>
                <a:spLocks noResize="1" noChangeShapeType="1" noTextEdit="1"/>
              </p:cNvSpPr>
              <p:nvPr/>
            </p:nvSpPr>
            <p:spPr>
              <a:xfrm>
                <a:off x="1259946" y="1044044"/>
                <a:ext cx="1095375" cy="4572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b="1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𝑲</m:t>
                          </m:r>
                        </m:e>
                        <m:sub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𝟏</m:t>
                          </m:r>
                        </m:sub>
                      </m:sSub>
                      <m:r>
                        <a:rPr sz="2000" b="1" i="1">
                          <a:latin typeface="Cambria Math"/>
                          <a:sym typeface="Cambria Math"/>
                        </a:rPr>
                        <m:t>,</m:t>
                      </m:r>
                      <m:sSub>
                        <m:sSubPr>
                          <m:ctrlPr>
                            <a:rPr sz="2000" b="1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𝑲</m:t>
                          </m:r>
                        </m:e>
                        <m:sub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6" name=""/>
              <p:cNvSpPr txBox="1"/>
              <p:nvPr/>
            </p:nvSpPr>
            <p:spPr>
              <a:xfrm>
                <a:off x="1259946" y="1044044"/>
                <a:ext cx="1095375" cy="457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"/>
              <p:cNvSpPr>
                <a:spLocks noResize="1" noChangeShapeType="1" noTextEdit="1"/>
              </p:cNvSpPr>
              <p:nvPr/>
            </p:nvSpPr>
            <p:spPr>
              <a:xfrm>
                <a:off x="1121304" y="1482196"/>
                <a:ext cx="771525" cy="4857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b="1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𝑲</m:t>
                          </m:r>
                        </m:e>
                        <m:sub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7" name=""/>
              <p:cNvSpPr txBox="1"/>
              <p:nvPr/>
            </p:nvSpPr>
            <p:spPr>
              <a:xfrm>
                <a:off x="1121304" y="1482196"/>
                <a:ext cx="771525" cy="485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"/>
              <p:cNvSpPr>
                <a:spLocks noResize="1" noChangeShapeType="1" noTextEdit="1"/>
              </p:cNvSpPr>
              <p:nvPr/>
            </p:nvSpPr>
            <p:spPr>
              <a:xfrm>
                <a:off x="1783820" y="1524531"/>
                <a:ext cx="771525" cy="4857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b="1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𝑲</m:t>
                          </m:r>
                        </m:e>
                        <m:sub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8" name=""/>
              <p:cNvSpPr txBox="1"/>
              <p:nvPr/>
            </p:nvSpPr>
            <p:spPr>
              <a:xfrm>
                <a:off x="1783820" y="1524531"/>
                <a:ext cx="771525" cy="485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"/>
              <p:cNvSpPr>
                <a:spLocks noResize="1" noChangeShapeType="1" noTextEdit="1"/>
              </p:cNvSpPr>
              <p:nvPr/>
            </p:nvSpPr>
            <p:spPr>
              <a:xfrm>
                <a:off x="2384425" y="1820862"/>
                <a:ext cx="819150" cy="4857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b="1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𝒅</m:t>
                          </m:r>
                        </m:e>
                        <m:sub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𝒊</m:t>
                          </m:r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9" name=""/>
              <p:cNvSpPr txBox="1"/>
              <p:nvPr/>
            </p:nvSpPr>
            <p:spPr>
              <a:xfrm>
                <a:off x="2384425" y="1820862"/>
                <a:ext cx="819150" cy="485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"/>
              <p:cNvSpPr>
                <a:spLocks noResize="1" noChangeShapeType="1" noTextEdit="1"/>
              </p:cNvSpPr>
              <p:nvPr/>
            </p:nvSpPr>
            <p:spPr>
              <a:xfrm>
                <a:off x="5162550" y="1873779"/>
                <a:ext cx="933450" cy="4857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b="1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𝒅</m:t>
                          </m:r>
                        </m:e>
                        <m:sub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𝒐</m:t>
                          </m:r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𝒖</m:t>
                          </m:r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10" name=""/>
              <p:cNvSpPr txBox="1"/>
              <p:nvPr/>
            </p:nvSpPr>
            <p:spPr>
              <a:xfrm>
                <a:off x="5162550" y="1873779"/>
                <a:ext cx="933450" cy="485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"/>
              <p:cNvSpPr>
                <a:spLocks noResize="1" noChangeShapeType="1" noTextEdit="1"/>
              </p:cNvSpPr>
              <p:nvPr/>
            </p:nvSpPr>
            <p:spPr>
              <a:xfrm>
                <a:off x="1700742" y="2689225"/>
                <a:ext cx="819150" cy="4857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b="1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𝒅</m:t>
                          </m:r>
                        </m:e>
                        <m:sub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𝒊</m:t>
                          </m:r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11" name=""/>
              <p:cNvSpPr txBox="1"/>
              <p:nvPr/>
            </p:nvSpPr>
            <p:spPr>
              <a:xfrm>
                <a:off x="1700742" y="2689225"/>
                <a:ext cx="819150" cy="485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"/>
              <p:cNvSpPr>
                <a:spLocks noResize="1" noChangeShapeType="1" noTextEdit="1"/>
              </p:cNvSpPr>
              <p:nvPr/>
            </p:nvSpPr>
            <p:spPr>
              <a:xfrm>
                <a:off x="2447924" y="2678641"/>
                <a:ext cx="933450" cy="4857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b="1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𝒅</m:t>
                          </m:r>
                        </m:e>
                        <m:sub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𝒐</m:t>
                          </m:r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𝒖</m:t>
                          </m:r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12" name=""/>
              <p:cNvSpPr txBox="1"/>
              <p:nvPr/>
            </p:nvSpPr>
            <p:spPr>
              <a:xfrm>
                <a:off x="2447924" y="2678641"/>
                <a:ext cx="933450" cy="485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"/>
              <p:cNvSpPr>
                <a:spLocks noResize="1" noChangeShapeType="1" noTextEdit="1"/>
              </p:cNvSpPr>
              <p:nvPr/>
            </p:nvSpPr>
            <p:spPr>
              <a:xfrm>
                <a:off x="1357841" y="3545417"/>
                <a:ext cx="628650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b="1">
                          <a:latin typeface="Cambria Math"/>
                          <a:sym typeface="Cambria Math"/>
                        </a:rPr>
                        <m:t>∈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3" name=""/>
              <p:cNvSpPr txBox="1"/>
              <p:nvPr/>
            </p:nvSpPr>
            <p:spPr>
              <a:xfrm>
                <a:off x="1357841" y="3545417"/>
                <a:ext cx="628650" cy="4476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"/>
              <p:cNvSpPr>
                <a:spLocks noResize="1" noChangeShapeType="1" noTextEdit="1"/>
              </p:cNvSpPr>
              <p:nvPr/>
            </p:nvSpPr>
            <p:spPr>
              <a:xfrm>
                <a:off x="1718204" y="3531129"/>
                <a:ext cx="771525" cy="4857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b="1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𝑲</m:t>
                          </m:r>
                        </m:e>
                        <m:sub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14" name=""/>
              <p:cNvSpPr txBox="1"/>
              <p:nvPr/>
            </p:nvSpPr>
            <p:spPr>
              <a:xfrm>
                <a:off x="1718204" y="3531129"/>
                <a:ext cx="771525" cy="485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</p:sp>
        </mc:Fallback>
      </mc:AlternateContent>
      <p:pic>
        <p:nvPicPr>
          <p:cNvPr id="15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932662" y="1769090"/>
            <a:ext cx="3945757" cy="4455896"/>
          </a:xfrm>
          <a:prstGeom prst="rect">
            <a:avLst/>
          </a:prstGeom>
        </p:spPr>
      </p:pic>
      <p:cxnSp>
        <p:nvCxnSpPr>
          <p:cNvPr id="16" name=""/>
          <p:cNvCxnSpPr/>
          <p:nvPr/>
        </p:nvCxnSpPr>
        <p:spPr>
          <a:xfrm>
            <a:off x="3952874" y="3741208"/>
            <a:ext cx="284691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"/>
              <p:cNvSpPr>
                <a:spLocks noResize="1" noChangeShapeType="1" noTextEdit="1"/>
              </p:cNvSpPr>
              <p:nvPr/>
            </p:nvSpPr>
            <p:spPr>
              <a:xfrm>
                <a:off x="1825096" y="2286528"/>
                <a:ext cx="1095375" cy="4572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b="1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𝑲</m:t>
                          </m:r>
                        </m:e>
                        <m:sub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𝟏</m:t>
                          </m:r>
                        </m:sub>
                      </m:sSub>
                      <m:r>
                        <a:rPr sz="2000" b="1" i="1">
                          <a:latin typeface="Cambria Math"/>
                          <a:sym typeface="Cambria Math"/>
                        </a:rPr>
                        <m:t>,</m:t>
                      </m:r>
                      <m:sSub>
                        <m:sSubPr>
                          <m:ctrlPr>
                            <a:rPr sz="2000" b="1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𝑲</m:t>
                          </m:r>
                        </m:e>
                        <m:sub>
                          <m:r>
                            <a:rPr sz="2000" b="1" i="1">
                              <a:latin typeface="Cambria Math"/>
                              <a:sym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17" name=""/>
              <p:cNvSpPr txBox="1"/>
              <p:nvPr/>
            </p:nvSpPr>
            <p:spPr>
              <a:xfrm>
                <a:off x="1825096" y="2286528"/>
                <a:ext cx="1095375" cy="4572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전력 분석 공격 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400"/>
              <a:t>전력분석 공격</a:t>
            </a:r>
            <a:r>
              <a:rPr lang="en-US" altLang="ko-KR" sz="2400"/>
              <a:t>(Power Analysis Attack)</a:t>
            </a:r>
            <a:endParaRPr lang="ko-KR" altLang="en-US"/>
          </a:p>
          <a:p>
            <a:pPr lvl="1">
              <a:defRPr/>
            </a:pP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 sz="2000"/>
              <a:t>암호 기기의 전력 소비 패턴을 분헉하여 비밀 정보를 알아내는 부채널분석 공격 기법</a:t>
            </a: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 sz="2000"/>
              <a:t>종류 </a:t>
            </a:r>
            <a:r>
              <a:rPr lang="en-US" altLang="ko-KR" sz="2000"/>
              <a:t> </a:t>
            </a:r>
            <a:endParaRPr lang="ko-KR" altLang="en-US" sz="2000"/>
          </a:p>
          <a:p>
            <a:pPr marL="1143000" lvl="2" indent="-228600">
              <a:defRPr/>
            </a:pPr>
            <a:r>
              <a:rPr lang="ko-KR" altLang="en-US" sz="1600" b="1"/>
              <a:t>단순 전력분석 </a:t>
            </a:r>
            <a:r>
              <a:rPr lang="en-US" altLang="ko-KR" sz="1600" b="1"/>
              <a:t>(Simple Power Analysis Attack, SPA)</a:t>
            </a:r>
            <a:endParaRPr lang="en-US" altLang="ko-KR" sz="1600" b="1"/>
          </a:p>
          <a:p>
            <a:pPr marL="1143000" lvl="2" indent="-228600">
              <a:defRPr/>
            </a:pPr>
            <a:endParaRPr lang="ko-KR" altLang="en-US" sz="1600" b="1"/>
          </a:p>
          <a:p>
            <a:pPr marL="1143000" lvl="2" indent="-228600">
              <a:defRPr/>
            </a:pPr>
            <a:r>
              <a:rPr lang="ko-KR" altLang="en-US" sz="1600" b="1"/>
              <a:t>차분 전력분석</a:t>
            </a:r>
            <a:r>
              <a:rPr lang="en-US" altLang="ko-KR" sz="1600" b="1"/>
              <a:t>(Differential Power Attack, DPA)</a:t>
            </a:r>
            <a:endParaRPr lang="en-US" altLang="ko-KR" sz="2000"/>
          </a:p>
          <a:p>
            <a:pPr marL="1143000" lvl="2" indent="-228600">
              <a:defRPr/>
            </a:pPr>
            <a:endParaRPr lang="en-US" altLang="ko-KR" sz="2000"/>
          </a:p>
          <a:p>
            <a:pPr marL="1143000" lvl="2" indent="-228600">
              <a:defRPr/>
            </a:pPr>
            <a:endParaRPr lang="en-US" altLang="ko-KR" sz="2000"/>
          </a:p>
          <a:p>
            <a:pPr marL="457200" lvl="1" indent="0">
              <a:buFont typeface="Wingdings"/>
              <a:buNone/>
              <a:defRPr/>
            </a:pP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endParaRPr lang="ko-KR" altLang="en-US" sz="2000"/>
          </a:p>
        </p:txBody>
      </p:sp>
      <p:sp>
        <p:nvSpPr>
          <p:cNvPr id="5" name=""/>
          <p:cNvSpPr txBox="1"/>
          <p:nvPr/>
        </p:nvSpPr>
        <p:spPr>
          <a:xfrm>
            <a:off x="6762750" y="6338454"/>
            <a:ext cx="253364" cy="36524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6736821" y="6518698"/>
            <a:ext cx="4735513" cy="2135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800"/>
              <a:t>백유진. (2020). 전력분석공격에 대한 하드웨어 마스킹 대응기법 동향. 정보보호학회지, 30(1), 23-33.</a:t>
            </a:r>
            <a:endParaRPr lang="en-US" altLang="en-US" sz="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전력 분석 공격 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400"/>
              <a:t>단순 전력분석 공격</a:t>
            </a:r>
            <a:endParaRPr lang="ko-KR" altLang="en-US" sz="2400"/>
          </a:p>
          <a:p>
            <a:pPr marL="742800" lvl="1" indent="-285600">
              <a:buFont typeface="Wingdings"/>
              <a:buChar char="ü"/>
              <a:defRPr/>
            </a:pP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 sz="2000"/>
              <a:t>공격자가 암호 연산을 한 번 또는 수차례 구동시키면서 수집한 전력 소비량의 시간에 따른 변화 양상을 주로 시각적으로 해석하는 방식으로 공격 진행</a:t>
            </a:r>
            <a:endParaRPr lang="ko-KR" altLang="en-US" sz="2000"/>
          </a:p>
          <a:p>
            <a:pPr lvl="1">
              <a:defRPr/>
            </a:pPr>
            <a:endParaRPr lang="en-US" altLang="ko-KR" sz="2000"/>
          </a:p>
          <a:p>
            <a:pPr marL="742800" lvl="1" indent="-285600">
              <a:buFont typeface="Wingdings"/>
              <a:buChar char="ü"/>
              <a:defRPr/>
            </a:pPr>
            <a:r>
              <a:rPr lang="en-US" altLang="ko-KR" sz="2000"/>
              <a:t>ex) RSA</a:t>
            </a:r>
            <a:r>
              <a:rPr lang="ko-KR" altLang="en-US" sz="2000"/>
              <a:t> 공개키 암호시스템</a:t>
            </a: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endParaRPr lang="ko-KR" altLang="en-US" sz="2000"/>
          </a:p>
          <a:p>
            <a:pPr lvl="2">
              <a:defRPr/>
            </a:pPr>
            <a:r>
              <a:rPr lang="ko-KR" altLang="en-US" sz="1600"/>
              <a:t>모듈러 지수승 연산을 위해 사용되는 모듈러 제곱 연산과 모듈러 곱셈 연산 </a:t>
            </a:r>
            <a:r>
              <a:rPr lang="en-US" altLang="ko-KR" sz="1600"/>
              <a:t>:</a:t>
            </a:r>
            <a:r>
              <a:rPr lang="ko-KR" altLang="en-US" sz="1600"/>
              <a:t>전력</a:t>
            </a:r>
            <a:r>
              <a:rPr lang="en-US" altLang="ko-KR" sz="1600"/>
              <a:t> </a:t>
            </a:r>
            <a:r>
              <a:rPr lang="ko-KR" altLang="en-US" sz="1600"/>
              <a:t>소비 패턴 매우 다름</a:t>
            </a:r>
            <a:endParaRPr lang="ko-KR" altLang="en-US" sz="1600"/>
          </a:p>
          <a:p>
            <a:pPr lvl="2">
              <a:defRPr/>
            </a:pPr>
            <a:endParaRPr lang="ko-KR" altLang="en-US" sz="1600"/>
          </a:p>
          <a:p>
            <a:pPr lvl="2">
              <a:defRPr/>
            </a:pPr>
            <a:r>
              <a:rPr lang="ko-KR" altLang="en-US" sz="1600"/>
              <a:t>해당 패턴을 분석하면</a:t>
            </a:r>
            <a:r>
              <a:rPr lang="en-US" altLang="ko-KR" sz="1600"/>
              <a:t>,</a:t>
            </a:r>
            <a:r>
              <a:rPr lang="ko-KR" altLang="en-US" sz="1600"/>
              <a:t> 두 연산을 쉽게 구별 가능</a:t>
            </a:r>
            <a:endParaRPr lang="ko-KR" altLang="en-US" sz="1600"/>
          </a:p>
          <a:p>
            <a:pPr lvl="2">
              <a:defRPr/>
            </a:pPr>
            <a:endParaRPr lang="en-US" altLang="ko-KR" sz="1600"/>
          </a:p>
          <a:p>
            <a:pPr lvl="2">
              <a:defRPr/>
            </a:pPr>
            <a:r>
              <a:rPr lang="en-US" altLang="ko-KR" sz="1600"/>
              <a:t>RSA</a:t>
            </a:r>
            <a:r>
              <a:rPr lang="ko-KR" altLang="en-US" sz="1600"/>
              <a:t>의 복화화 연산에 사용되는 비밀 지수 값을 </a:t>
            </a:r>
            <a:r>
              <a:rPr lang="en-US" altLang="ko-KR" sz="1600"/>
              <a:t>SPA</a:t>
            </a:r>
            <a:r>
              <a:rPr lang="ko-KR" altLang="en-US" sz="1600"/>
              <a:t>를 통해 상당히 정확하게 복구 가능</a:t>
            </a:r>
            <a:endParaRPr lang="ko-KR" altLang="en-US" sz="1600"/>
          </a:p>
          <a:p>
            <a:pPr lvl="2">
              <a:defRPr/>
            </a:pP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전력 분석 공격 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400"/>
              <a:t>차분 전력분석 공격</a:t>
            </a:r>
            <a:endParaRPr lang="ko-KR" altLang="en-US" sz="2400"/>
          </a:p>
          <a:p>
            <a:pPr marL="742800" lvl="1" indent="-285600">
              <a:buFont typeface="Wingdings"/>
              <a:buChar char="ü"/>
              <a:defRPr/>
            </a:pPr>
            <a:endParaRPr lang="en-US" altLang="ko-KR" sz="2000"/>
          </a:p>
          <a:p>
            <a:pPr marL="742800" lvl="1" indent="-285600">
              <a:buFont typeface="Wingdings"/>
              <a:buChar char="ü"/>
              <a:defRPr/>
            </a:pPr>
            <a:r>
              <a:rPr lang="en-US" altLang="ko-KR" sz="2000"/>
              <a:t>SPA</a:t>
            </a:r>
            <a:r>
              <a:rPr lang="ko-KR" altLang="en-US" sz="2000"/>
              <a:t>보다 더 강력한 공격 방법</a:t>
            </a: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 sz="2000"/>
              <a:t>암호 연산을 여러</a:t>
            </a:r>
            <a:r>
              <a:rPr lang="en-US" altLang="ko-KR" sz="2000"/>
              <a:t> </a:t>
            </a:r>
            <a:r>
              <a:rPr lang="ko-KR" altLang="en-US" sz="2000"/>
              <a:t>차례 구동시킨 후 얻을 수 있는 전력 소비량 정보를 다양한 신호 처리 방법을 사용하여 분석하여 암호 기기 내부에 저장된 비밀 정모를 얻어냄</a:t>
            </a:r>
            <a:r>
              <a:rPr lang="en-US" altLang="ko-KR" sz="2000"/>
              <a:t>.</a:t>
            </a:r>
            <a:endParaRPr lang="en-US" altLang="ko-KR" sz="2000"/>
          </a:p>
          <a:p>
            <a:pPr marL="742800" lvl="1" indent="-285600">
              <a:buFont typeface="Wingdings"/>
              <a:buChar char="ü"/>
              <a:defRPr/>
            </a:pP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 sz="2000"/>
              <a:t>전력 소모 파형 분석하는 것뿐만 아니라</a:t>
            </a:r>
            <a:r>
              <a:rPr lang="en-US" altLang="ko-KR" sz="2000"/>
              <a:t>,</a:t>
            </a:r>
            <a:r>
              <a:rPr lang="ko-KR" altLang="en-US" sz="2000"/>
              <a:t> 전력 소모량과 비밀키의 상관관계 통계적으로 분석</a:t>
            </a: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 sz="2000"/>
              <a:t>분석을 위해 암호장치가 임의의 평문 </a:t>
            </a:r>
            <a:r>
              <a:rPr lang="en-US" altLang="ko-KR" sz="2000"/>
              <a:t>P</a:t>
            </a:r>
            <a:r>
              <a:rPr lang="ko-KR" altLang="en-US" sz="2000"/>
              <a:t>와 비밀키 </a:t>
            </a:r>
            <a:r>
              <a:rPr lang="en-US" altLang="ko-KR" sz="2000"/>
              <a:t>K</a:t>
            </a:r>
            <a:r>
              <a:rPr lang="ko-KR" altLang="en-US" sz="2000"/>
              <a:t>를 이용하여 암호화 연산 수행</a:t>
            </a:r>
            <a:endParaRPr lang="ko-KR" altLang="en-US" sz="2000"/>
          </a:p>
          <a:p>
            <a:pPr marL="457200" lvl="1" indent="0">
              <a:buNone/>
              <a:defRPr/>
            </a:pPr>
            <a:r>
              <a:rPr lang="ko-KR" altLang="en-US" sz="2000"/>
              <a:t>	</a:t>
            </a:r>
            <a:endParaRPr lang="ko-KR" altLang="en-US" sz="1600"/>
          </a:p>
          <a:p>
            <a:pPr marL="457200" lvl="1" indent="0">
              <a:buNone/>
              <a:defRPr/>
            </a:pPr>
            <a:r>
              <a:rPr lang="ko-KR" altLang="en-US" sz="1600"/>
              <a:t>	→ 전력소모 파형을 수집하여 표본화</a:t>
            </a:r>
            <a:endParaRPr lang="ko-KR" altLang="en-US" sz="1600"/>
          </a:p>
          <a:p>
            <a:pPr marL="457200" lvl="1" indent="0">
              <a:buNone/>
              <a:defRPr/>
            </a:pPr>
            <a:endParaRPr lang="ko-KR" altLang="en-US" sz="1600"/>
          </a:p>
          <a:p>
            <a:pPr marL="457200" lvl="1" indent="0">
              <a:buNone/>
              <a:defRPr/>
            </a:pPr>
            <a:r>
              <a:rPr lang="ko-KR" altLang="en-US" sz="1600"/>
              <a:t>	→ 추측한 비밀키를 이용하여 연산 수행</a:t>
            </a:r>
            <a:endParaRPr lang="ko-KR" altLang="en-US" sz="1600"/>
          </a:p>
          <a:p>
            <a:pPr marL="457200" lvl="1" indent="0">
              <a:buNone/>
              <a:defRPr/>
            </a:pPr>
            <a:endParaRPr lang="ko-KR" altLang="en-US" sz="1600"/>
          </a:p>
          <a:p>
            <a:pPr marL="457200" lvl="1" indent="0">
              <a:buNone/>
              <a:defRPr/>
            </a:pPr>
            <a:r>
              <a:rPr lang="ko-KR" altLang="en-US" sz="1600"/>
              <a:t>	→ 분류 함수에 따라 전력 소모 파형을 분류하여 평균의 차분 신호를 구함</a:t>
            </a:r>
            <a:endParaRPr lang="ko-KR" altLang="en-US" sz="1600"/>
          </a:p>
          <a:p>
            <a:pPr lvl="1">
              <a:defRPr/>
            </a:pP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전력 분석 공격 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r>
              <a:rPr lang="ko-KR" altLang="en-US" sz="2400"/>
              <a:t>상관관계 전력 분석 </a:t>
            </a:r>
            <a:r>
              <a:rPr lang="en-US" altLang="ko-KR" sz="2400"/>
              <a:t>(Correlation Power Analysis,CPA)</a:t>
            </a:r>
            <a:endParaRPr lang="en-US" altLang="ko-KR" sz="2400"/>
          </a:p>
          <a:p>
            <a:pPr marL="726000" lvl="1" indent="-268800">
              <a:buFont typeface="Wingdings"/>
              <a:buChar char="ü"/>
              <a:defRPr/>
            </a:pPr>
            <a:r>
              <a:rPr lang="ko-KR" altLang="en-US" sz="1882"/>
              <a:t>평문을 선택하면 대응하는 암호문을 얻을 수 있는 상황에서의 공격</a:t>
            </a:r>
            <a:endParaRPr lang="ko-KR" altLang="en-US" sz="1882"/>
          </a:p>
          <a:p>
            <a:pPr marL="268800" lvl="0" indent="-268800">
              <a:buFont typeface="Wingdings"/>
              <a:buChar char="ü"/>
              <a:defRPr/>
            </a:pPr>
            <a:endParaRPr lang="ko-KR" altLang="en-US" sz="1882"/>
          </a:p>
          <a:p>
            <a:pPr marL="726000" lvl="1" indent="-268800">
              <a:buFont typeface="Wingdings"/>
              <a:buChar char="ü"/>
              <a:defRPr/>
            </a:pPr>
            <a:r>
              <a:rPr lang="ko-KR" altLang="en-US" sz="1882"/>
              <a:t>공격자가 한꺼번에 선택한 평문들에 대한 암호문이 주어진다는 가정 하에 복호화 키를 찾는 공격</a:t>
            </a:r>
            <a:endParaRPr lang="ko-KR" altLang="en-US" sz="1882"/>
          </a:p>
          <a:p>
            <a:pPr marL="742800" lvl="1" indent="-285600">
              <a:buFont typeface="Wingdings"/>
              <a:buChar char="ü"/>
              <a:defRPr/>
            </a:pPr>
            <a:endParaRPr lang="ko-KR" altLang="en-US" sz="1882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 sz="1882"/>
              <a:t>차분 전력  분석 공격과 달리</a:t>
            </a:r>
            <a:r>
              <a:rPr lang="en-US" altLang="ko-KR" sz="1882"/>
              <a:t>,</a:t>
            </a:r>
            <a:r>
              <a:rPr lang="ko-KR" altLang="en-US" sz="1882"/>
              <a:t> 비밀키를 추정하여 얻은 암호화 연산 중간값을 해밍무게</a:t>
            </a:r>
            <a:r>
              <a:rPr lang="en-US" altLang="ko-KR" sz="1882"/>
              <a:t>(Hamming Weight)</a:t>
            </a:r>
            <a:r>
              <a:rPr lang="ko-KR" altLang="en-US" sz="1882"/>
              <a:t>모델 또는 해밍거리</a:t>
            </a:r>
            <a:r>
              <a:rPr lang="en-US" altLang="ko-KR" sz="1882"/>
              <a:t>(Hamming Distance)</a:t>
            </a:r>
            <a:r>
              <a:rPr lang="ko-KR" altLang="en-US" sz="1882"/>
              <a:t> 모델로 변환 </a:t>
            </a:r>
            <a:endParaRPr lang="ko-KR" altLang="en-US" sz="1882"/>
          </a:p>
          <a:p>
            <a:pPr lvl="1">
              <a:defRPr/>
            </a:pPr>
            <a:endParaRPr lang="ko-KR" altLang="en-US" sz="1882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 sz="1729"/>
              <a:t>해밍무게 모델 </a:t>
            </a:r>
            <a:endParaRPr lang="ko-KR" altLang="en-US" sz="2000"/>
          </a:p>
          <a:p>
            <a:pPr lvl="2">
              <a:defRPr/>
            </a:pPr>
            <a:r>
              <a:rPr lang="ko-KR" altLang="en-US" sz="1600"/>
              <a:t> </a:t>
            </a:r>
            <a:r>
              <a:rPr lang="en-US" altLang="ko-KR" sz="1600"/>
              <a:t>SW</a:t>
            </a:r>
            <a:r>
              <a:rPr lang="ko-KR" altLang="en-US" sz="1600"/>
              <a:t>로 구현된 암호장치에 적용되는 전력 소모 모델</a:t>
            </a:r>
            <a:endParaRPr lang="ko-KR" altLang="en-US" sz="1600"/>
          </a:p>
          <a:p>
            <a:pPr lvl="2">
              <a:defRPr/>
            </a:pPr>
            <a:r>
              <a:rPr lang="en-US" altLang="ko-KR" sz="1600"/>
              <a:t>‘1’</a:t>
            </a:r>
            <a:r>
              <a:rPr lang="ko-KR" altLang="en-US" sz="1600"/>
              <a:t>의 값을 갖는 비트 수와 소비 전력이 동일한 패턴을 갖는 모델을 의미</a:t>
            </a:r>
            <a:endParaRPr lang="ko-KR" altLang="en-US" sz="1600"/>
          </a:p>
          <a:p>
            <a:pPr lvl="2">
              <a:defRPr/>
            </a:pPr>
            <a:r>
              <a:rPr lang="ko-KR" altLang="en-US" sz="1600"/>
              <a:t>해밍무게 </a:t>
            </a:r>
            <a:r>
              <a:rPr lang="en-US" altLang="ko-KR" sz="1600"/>
              <a:t>:  </a:t>
            </a:r>
            <a:r>
              <a:rPr lang="ko-KR" altLang="en-US" sz="1600"/>
              <a:t>비트 내에서 </a:t>
            </a:r>
            <a:r>
              <a:rPr lang="en-US" altLang="ko-KR" sz="1600"/>
              <a:t>0</a:t>
            </a:r>
            <a:r>
              <a:rPr lang="ko-KR" altLang="en-US" sz="1600"/>
              <a:t>이 아닌 성분 비트의 개수 </a:t>
            </a:r>
            <a:endParaRPr lang="ko-KR" altLang="en-US" sz="1600"/>
          </a:p>
          <a:p>
            <a:pPr lvl="2">
              <a:defRPr/>
            </a:pPr>
            <a:r>
              <a:rPr lang="ko-KR" altLang="en-US" sz="1600"/>
              <a:t> </a:t>
            </a:r>
            <a:r>
              <a:rPr lang="en-US" altLang="ko-KR" sz="1600"/>
              <a:t>c = (0010111)</a:t>
            </a:r>
            <a:r>
              <a:rPr lang="ko-KR" altLang="en-US" sz="1600"/>
              <a:t>에서 </a:t>
            </a:r>
            <a:r>
              <a:rPr lang="en-US" altLang="ko-KR" sz="1600"/>
              <a:t>0</a:t>
            </a:r>
            <a:r>
              <a:rPr lang="ko-KR" altLang="en-US" sz="1600"/>
              <a:t>이 아닌 성분 </a:t>
            </a:r>
            <a:r>
              <a:rPr lang="en-US" altLang="ko-KR" sz="1600"/>
              <a:t>=</a:t>
            </a:r>
            <a:r>
              <a:rPr lang="ko-KR" altLang="en-US" sz="1600"/>
              <a:t> </a:t>
            </a:r>
            <a:r>
              <a:rPr lang="en-US" altLang="ko-KR" sz="1600"/>
              <a:t>4</a:t>
            </a:r>
            <a:r>
              <a:rPr lang="ko-KR" altLang="en-US" sz="1600"/>
              <a:t> </a:t>
            </a:r>
            <a:r>
              <a:rPr lang="en-US" altLang="ko-KR" sz="1600"/>
              <a:t>,</a:t>
            </a:r>
            <a:r>
              <a:rPr lang="ko-KR" altLang="en-US" sz="1600"/>
              <a:t> 해밍무게 </a:t>
            </a:r>
            <a:r>
              <a:rPr lang="en-US" altLang="ko-KR" sz="1600"/>
              <a:t>=</a:t>
            </a:r>
            <a:r>
              <a:rPr lang="ko-KR" altLang="en-US" sz="1600"/>
              <a:t> </a:t>
            </a:r>
            <a:r>
              <a:rPr lang="en-US" altLang="ko-KR" sz="1600"/>
              <a:t>4</a:t>
            </a:r>
            <a:endParaRPr lang="en-US" altLang="ko-KR" sz="1600"/>
          </a:p>
          <a:p>
            <a:pPr lvl="2">
              <a:defRPr/>
            </a:pP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 sz="1729"/>
              <a:t>해밍거리 모델</a:t>
            </a:r>
            <a:endParaRPr lang="ko-KR" altLang="en-US" sz="2000"/>
          </a:p>
          <a:p>
            <a:pPr lvl="2">
              <a:defRPr/>
            </a:pPr>
            <a:r>
              <a:rPr lang="en-US" altLang="ko-KR" sz="1600"/>
              <a:t>HW</a:t>
            </a:r>
            <a:r>
              <a:rPr lang="ko-KR" altLang="en-US" sz="1600"/>
              <a:t>로 구현된 암호장치에 적용되는 전력 소모 모델</a:t>
            </a:r>
            <a:endParaRPr lang="ko-KR" altLang="en-US" sz="1600"/>
          </a:p>
          <a:p>
            <a:pPr lvl="2">
              <a:defRPr/>
            </a:pPr>
            <a:r>
              <a:rPr lang="ko-KR" altLang="en-US" sz="1600"/>
              <a:t>스위칭된 비트의 개수와 소비 전력이 동일한 패턴을 갖는 모델을 의미</a:t>
            </a:r>
            <a:endParaRPr lang="ko-KR" altLang="en-US" sz="1600"/>
          </a:p>
          <a:p>
            <a:pPr lvl="2">
              <a:defRPr/>
            </a:pPr>
            <a:r>
              <a:rPr lang="ko-KR" altLang="en-US" sz="1600"/>
              <a:t>해밍거리 </a:t>
            </a:r>
            <a:r>
              <a:rPr lang="en-US" altLang="ko-KR" sz="1600"/>
              <a:t>:</a:t>
            </a:r>
            <a:r>
              <a:rPr lang="ko-KR" altLang="en-US" sz="1600"/>
              <a:t>두 비트에서 비트 값이 서로 다른 비트 자리 위치의 개수</a:t>
            </a:r>
            <a:endParaRPr lang="ko-KR" altLang="en-US" sz="1600"/>
          </a:p>
          <a:p>
            <a:pPr lvl="2">
              <a:defRPr/>
            </a:pPr>
            <a:r>
              <a:rPr lang="en-US" altLang="ko-KR" sz="1600"/>
              <a:t>ex) 010</a:t>
            </a:r>
            <a:r>
              <a:rPr lang="ko-KR" altLang="en-US" sz="1600"/>
              <a:t> 과 </a:t>
            </a:r>
            <a:r>
              <a:rPr lang="en-US" altLang="ko-KR" sz="1600"/>
              <a:t>000</a:t>
            </a:r>
            <a:r>
              <a:rPr lang="ko-KR" altLang="en-US" sz="1600"/>
              <a:t>의 해밍 거리 </a:t>
            </a:r>
            <a:r>
              <a:rPr lang="en-US" altLang="ko-KR" sz="1600"/>
              <a:t>: 1</a:t>
            </a:r>
            <a:r>
              <a:rPr lang="ko-KR" altLang="en-US" sz="1600"/>
              <a:t> </a:t>
            </a:r>
            <a:endParaRPr lang="ko-KR" altLang="en-US" sz="1600"/>
          </a:p>
          <a:p>
            <a:pPr marL="914400" lvl="2" indent="0">
              <a:buNone/>
              <a:defRPr/>
            </a:pPr>
            <a:endParaRPr lang="ko-KR" altLang="en-US" sz="1600"/>
          </a:p>
        </p:txBody>
      </p:sp>
      <p:sp>
        <p:nvSpPr>
          <p:cNvPr id="5" name=""/>
          <p:cNvSpPr txBox="1"/>
          <p:nvPr/>
        </p:nvSpPr>
        <p:spPr>
          <a:xfrm>
            <a:off x="5481205" y="6546273"/>
            <a:ext cx="5680363" cy="3669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997979" y="6518699"/>
            <a:ext cx="6577543" cy="2135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800"/>
              <a:t>안효식, 신경욱. (2017). 경량 블록암호 LEA에 대한 상관관계 전력분석 공격 및 마스킹 대응 기법. 한국정보통신학회논문지, 21(7), 1276-1284.</a:t>
            </a:r>
            <a:endParaRPr lang="en-US" altLang="en-US" sz="800"/>
          </a:p>
        </p:txBody>
      </p:sp>
      <p:sp>
        <p:nvSpPr>
          <p:cNvPr id="7" name=""/>
          <p:cNvSpPr txBox="1"/>
          <p:nvPr/>
        </p:nvSpPr>
        <p:spPr>
          <a:xfrm>
            <a:off x="7995046" y="4720827"/>
            <a:ext cx="3309938" cy="13732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100" b="1"/>
              <a:t>0</a:t>
            </a:r>
            <a:r>
              <a:rPr lang="en-US" altLang="ko-KR" sz="2100" b="1">
                <a:solidFill>
                  <a:srgbClr val="ff0000"/>
                </a:solidFill>
              </a:rPr>
              <a:t>1</a:t>
            </a:r>
            <a:r>
              <a:rPr lang="en-US" altLang="ko-KR" sz="2100" b="1"/>
              <a:t>00</a:t>
            </a:r>
            <a:r>
              <a:rPr lang="en-US" altLang="ko-KR" sz="2100" b="1">
                <a:solidFill>
                  <a:srgbClr val="ff0000"/>
                </a:solidFill>
              </a:rPr>
              <a:t>1</a:t>
            </a:r>
            <a:r>
              <a:rPr lang="en-US" altLang="ko-KR" sz="2100" b="1"/>
              <a:t>0</a:t>
            </a:r>
            <a:r>
              <a:rPr lang="en-US" altLang="ko-KR" sz="2100" b="1">
                <a:solidFill>
                  <a:srgbClr val="ff0000"/>
                </a:solidFill>
              </a:rPr>
              <a:t>1</a:t>
            </a:r>
            <a:r>
              <a:rPr lang="en-US" altLang="ko-KR" sz="2100" b="1"/>
              <a:t>0 | </a:t>
            </a:r>
            <a:r>
              <a:rPr lang="ko-KR" altLang="en-US" sz="2100" b="1"/>
              <a:t>해밍무게 </a:t>
            </a:r>
            <a:r>
              <a:rPr lang="en-US" altLang="ko-KR" sz="2100" b="1"/>
              <a:t>=</a:t>
            </a:r>
            <a:r>
              <a:rPr lang="ko-KR" altLang="en-US" sz="2100" b="1"/>
              <a:t> </a:t>
            </a:r>
            <a:r>
              <a:rPr lang="en-US" altLang="ko-KR" sz="2100" b="1"/>
              <a:t>3</a:t>
            </a:r>
            <a:endParaRPr lang="en-US" altLang="ko-KR" sz="2100" b="1"/>
          </a:p>
          <a:p>
            <a:pPr>
              <a:defRPr/>
            </a:pPr>
            <a:r>
              <a:rPr lang="en-US" altLang="ko-KR" sz="2100" b="1"/>
              <a:t>0</a:t>
            </a:r>
            <a:r>
              <a:rPr lang="en-US" altLang="ko-KR" sz="2100" b="1">
                <a:solidFill>
                  <a:srgbClr val="ff0000"/>
                </a:solidFill>
              </a:rPr>
              <a:t>0</a:t>
            </a:r>
            <a:r>
              <a:rPr lang="en-US" altLang="ko-KR" sz="2100" b="1"/>
              <a:t>00</a:t>
            </a:r>
            <a:r>
              <a:rPr lang="en-US" altLang="ko-KR" sz="2100" b="1">
                <a:solidFill>
                  <a:srgbClr val="ff0000"/>
                </a:solidFill>
              </a:rPr>
              <a:t>0</a:t>
            </a:r>
            <a:r>
              <a:rPr lang="en-US" altLang="ko-KR" sz="2100" b="1"/>
              <a:t>0</a:t>
            </a:r>
            <a:r>
              <a:rPr lang="en-US" altLang="ko-KR" sz="2100" b="1">
                <a:solidFill>
                  <a:srgbClr val="ff0000"/>
                </a:solidFill>
              </a:rPr>
              <a:t>0</a:t>
            </a:r>
            <a:r>
              <a:rPr lang="en-US" altLang="ko-KR" sz="2100" b="1"/>
              <a:t>0 |</a:t>
            </a:r>
            <a:r>
              <a:rPr lang="ko-KR" altLang="en-US" sz="2100" b="1"/>
              <a:t> 해밍무게 </a:t>
            </a:r>
            <a:r>
              <a:rPr lang="en-US" altLang="ko-KR" sz="2100" b="1"/>
              <a:t>=</a:t>
            </a:r>
            <a:r>
              <a:rPr lang="ko-KR" altLang="en-US" sz="2100" b="1"/>
              <a:t> </a:t>
            </a:r>
            <a:r>
              <a:rPr lang="en-US" altLang="ko-KR" sz="2100" b="1"/>
              <a:t>0</a:t>
            </a:r>
            <a:endParaRPr lang="en-US" altLang="ko-KR" sz="2100" b="1"/>
          </a:p>
          <a:p>
            <a:pPr>
              <a:defRPr/>
            </a:pPr>
            <a:r>
              <a:rPr lang="en-US" altLang="ko-KR" sz="2100" b="1"/>
              <a:t>----------------------------------</a:t>
            </a:r>
            <a:endParaRPr lang="en-US" altLang="ko-KR" sz="2100" b="1"/>
          </a:p>
          <a:p>
            <a:pPr algn="ctr">
              <a:defRPr/>
            </a:pPr>
            <a:r>
              <a:rPr lang="ko-KR" altLang="en-US" sz="2100" b="1"/>
              <a:t>해밍거리 </a:t>
            </a:r>
            <a:r>
              <a:rPr lang="en-US" altLang="ko-KR" sz="2100" b="1"/>
              <a:t>: 3</a:t>
            </a:r>
            <a:endParaRPr lang="en-US" altLang="ko-KR" sz="21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전력 분석 공격 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400"/>
              <a:t>두 비트열 </a:t>
            </a:r>
            <a:r>
              <a:rPr lang="en-US" altLang="ko-KR" sz="2400"/>
              <a:t>R0, R1</a:t>
            </a:r>
            <a:r>
              <a:rPr lang="ko-KR" altLang="en-US" sz="2400"/>
              <a:t>에  대해</a:t>
            </a:r>
            <a:r>
              <a:rPr lang="en-US" altLang="ko-KR" sz="2400"/>
              <a:t>,</a:t>
            </a:r>
            <a:endParaRPr lang="en-US" altLang="ko-KR" sz="2400"/>
          </a:p>
          <a:p>
            <a:pPr marL="457200" lvl="1" indent="0">
              <a:buNone/>
              <a:defRPr/>
            </a:pPr>
            <a:r>
              <a:rPr lang="en-US" altLang="ko-KR" sz="2400"/>
              <a:t>		</a:t>
            </a:r>
            <a:r>
              <a:rPr lang="ko-KR" altLang="en-US" sz="2400"/>
              <a:t>해밍거리 모델</a:t>
            </a:r>
            <a:r>
              <a:rPr lang="en-US" altLang="ko-KR" sz="2400"/>
              <a:t> : HD(R0,R1)  </a:t>
            </a:r>
            <a:r>
              <a:rPr lang="ko-KR" altLang="en-US" sz="2400"/>
              <a:t>해밍무게 모델 </a:t>
            </a:r>
            <a:r>
              <a:rPr lang="en-US" altLang="ko-KR" sz="2400"/>
              <a:t>: HW</a:t>
            </a:r>
            <a:endParaRPr lang="en-US" altLang="ko-KR" sz="2400"/>
          </a:p>
          <a:p>
            <a:pPr lvl="1">
              <a:defRPr/>
            </a:pPr>
            <a:endParaRPr lang="en-US" altLang="ko-KR" sz="2400"/>
          </a:p>
          <a:p>
            <a:pPr marL="457200" lvl="1" indent="0">
              <a:buNone/>
              <a:defRPr/>
            </a:pPr>
            <a:endParaRPr lang="ko-KR" altLang="en-US" sz="2400"/>
          </a:p>
          <a:p>
            <a:pPr marL="0" lvl="0" indent="0">
              <a:buNone/>
              <a:defRPr/>
            </a:pPr>
            <a:endParaRPr lang="ko-KR" altLang="en-US" sz="2400"/>
          </a:p>
          <a:p>
            <a:pPr lvl="0">
              <a:defRPr/>
            </a:pPr>
            <a:endParaRPr lang="ko-KR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"/>
              <p:cNvSpPr>
                <a:spLocks noResize="1" noChangeShapeType="1" noTextEdit="1"/>
              </p:cNvSpPr>
              <p:nvPr/>
            </p:nvSpPr>
            <p:spPr>
              <a:xfrm>
                <a:off x="4095750" y="3077825"/>
                <a:ext cx="4000500" cy="4762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4000" b="1">
                          <a:latin typeface="Cambria Math"/>
                          <a:sym typeface="Cambria Math"/>
                        </a:rPr>
                        <m:t>𝐇</m:t>
                      </m:r>
                      <m:r>
                        <a:rPr sz="4000" b="1">
                          <a:latin typeface="Cambria Math"/>
                          <a:sym typeface="Cambria Math"/>
                        </a:rPr>
                        <m:t>𝐃</m:t>
                      </m:r>
                      <m:d>
                        <m:dPr>
                          <m:ctrlPr>
                            <a:rPr sz="4000" b="1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4000" b="1">
                              <a:latin typeface="Cambria Math"/>
                              <a:sym typeface="Cambria Math"/>
                            </a:rPr>
                            <m:t>𝐑</m:t>
                          </m:r>
                          <m:r>
                            <a:rPr sz="4000" b="1">
                              <a:latin typeface="Cambria Math"/>
                              <a:sym typeface="Cambria Math"/>
                            </a:rPr>
                            <m:t>𝟎</m:t>
                          </m:r>
                          <m:r>
                            <a:rPr sz="4000" b="1">
                              <a:latin typeface="Cambria Math"/>
                              <a:sym typeface="Cambria Math"/>
                            </a:rPr>
                            <m:t>,</m:t>
                          </m:r>
                          <m:r>
                            <a:rPr sz="4000" b="1">
                              <a:latin typeface="Cambria Math"/>
                              <a:sym typeface="Cambria Math"/>
                            </a:rPr>
                            <m:t>𝐑</m:t>
                          </m:r>
                          <m:r>
                            <a:rPr sz="4000" b="1">
                              <a:latin typeface="Cambria Math"/>
                              <a:sym typeface="Cambria Math"/>
                            </a:rPr>
                            <m:t>𝟏</m:t>
                          </m:r>
                        </m:e>
                      </m:d>
                      <m:r>
                        <a:rPr sz="4000" b="1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4000" b="1" i="1">
                          <a:latin typeface="Cambria Math"/>
                          <a:sym typeface="Cambria Math"/>
                        </a:rPr>
                        <m:t>𝑯</m:t>
                      </m:r>
                      <m:r>
                        <a:rPr sz="4000" b="1" i="1">
                          <a:latin typeface="Cambria Math"/>
                          <a:sym typeface="Cambria Math"/>
                        </a:rPr>
                        <m:t>𝑾</m:t>
                      </m:r>
                      <m:r>
                        <a:rPr sz="4000" b="1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4000" b="1" i="1">
                          <a:latin typeface="Cambria Math"/>
                          <a:sym typeface="Cambria Math"/>
                        </a:rPr>
                        <m:t>𝑹</m:t>
                      </m:r>
                      <m:r>
                        <a:rPr sz="4000" b="1" i="1">
                          <a:latin typeface="Cambria Math"/>
                          <a:sym typeface="Cambria Math"/>
                        </a:rPr>
                        <m:t>𝟎</m:t>
                      </m:r>
                      <m:r>
                        <a:rPr sz="4000" b="1" i="1">
                          <a:latin typeface="Cambria Math"/>
                          <a:sym typeface="Cambria Math"/>
                        </a:rPr>
                        <m:t>⨁</m:t>
                      </m:r>
                      <m:r>
                        <a:rPr sz="4000" b="1" i="1">
                          <a:latin typeface="Cambria Math"/>
                          <a:sym typeface="Cambria Math"/>
                        </a:rPr>
                        <m:t>𝑹</m:t>
                      </m:r>
                      <m:r>
                        <a:rPr sz="4000" b="1" i="1">
                          <a:latin typeface="Cambria Math"/>
                          <a:sym typeface="Cambria Math"/>
                        </a:rPr>
                        <m:t>𝟏</m:t>
                      </m:r>
                      <m:r>
                        <a:rPr sz="4000" b="1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" name=""/>
              <p:cNvSpPr txBox="1"/>
              <p:nvPr/>
            </p:nvSpPr>
            <p:spPr>
              <a:xfrm>
                <a:off x="4095750" y="3077825"/>
                <a:ext cx="4000500" cy="4762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전력 분석 공격 방법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r>
              <a:rPr lang="ko-KR" altLang="en-US" sz="2400"/>
              <a:t>일반적인 전력 분석 공격 단계 </a:t>
            </a:r>
            <a:endParaRPr lang="en-US" altLang="ko-KR" sz="2400"/>
          </a:p>
          <a:p>
            <a:pPr marL="742800" lvl="1" indent="-285600">
              <a:buFont typeface="Wingdings"/>
              <a:buChar char="ü"/>
              <a:defRPr/>
            </a:pP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 sz="2000"/>
              <a:t>데이터 수집 단계</a:t>
            </a:r>
            <a:endParaRPr lang="ko-KR" altLang="en-US" sz="2000"/>
          </a:p>
          <a:p>
            <a:pPr lvl="2">
              <a:defRPr/>
            </a:pPr>
            <a:r>
              <a:rPr lang="ko-KR" altLang="en-US" sz="1600"/>
              <a:t>랜덤 </a:t>
            </a:r>
            <a:r>
              <a:rPr lang="en-US" altLang="ko-KR" sz="1600"/>
              <a:t>(or </a:t>
            </a:r>
            <a:r>
              <a:rPr lang="ko-KR" altLang="en-US" sz="1600"/>
              <a:t>공격자에 의해 임의로</a:t>
            </a:r>
            <a:r>
              <a:rPr lang="en-US" altLang="ko-KR" sz="1600"/>
              <a:t>)</a:t>
            </a:r>
            <a:r>
              <a:rPr lang="ko-KR" altLang="en-US" sz="1600"/>
              <a:t> 선택된 평문 </a:t>
            </a:r>
            <a:r>
              <a:rPr lang="en-US" altLang="ko-KR" sz="1600"/>
              <a:t>(or</a:t>
            </a:r>
            <a:r>
              <a:rPr lang="ko-KR" altLang="en-US" sz="1600"/>
              <a:t> 암호문</a:t>
            </a:r>
            <a:r>
              <a:rPr lang="en-US" altLang="ko-KR" sz="1600"/>
              <a:t>)</a:t>
            </a:r>
            <a:r>
              <a:rPr lang="ko-KR" altLang="en-US" sz="1600"/>
              <a:t>을 이용하여 암호화</a:t>
            </a:r>
            <a:r>
              <a:rPr lang="en-US" altLang="ko-KR" sz="1600"/>
              <a:t>(or </a:t>
            </a:r>
            <a:r>
              <a:rPr lang="ko-KR" altLang="en-US" sz="1600"/>
              <a:t>복호화</a:t>
            </a:r>
            <a:r>
              <a:rPr lang="en-US" altLang="ko-KR" sz="1600"/>
              <a:t>)</a:t>
            </a:r>
            <a:r>
              <a:rPr lang="ko-KR" altLang="en-US" sz="1600"/>
              <a:t> 연산을 수행</a:t>
            </a:r>
            <a:endParaRPr lang="ko-KR" altLang="en-US" sz="1600"/>
          </a:p>
          <a:p>
            <a:pPr lvl="2">
              <a:defRPr/>
            </a:pPr>
            <a:endParaRPr lang="ko-KR" altLang="en-US" sz="1600"/>
          </a:p>
          <a:p>
            <a:pPr lvl="2">
              <a:defRPr/>
            </a:pPr>
            <a:r>
              <a:rPr lang="ko-KR" altLang="en-US" sz="1600"/>
              <a:t>해당 연산에 대한 소비전력 파형 수집</a:t>
            </a:r>
            <a:r>
              <a:rPr lang="en-US" altLang="ko-KR" sz="1600"/>
              <a:t> </a:t>
            </a:r>
            <a:endParaRPr lang="en-US" altLang="ko-KR" sz="2400"/>
          </a:p>
          <a:p>
            <a:pPr lvl="1">
              <a:defRPr/>
            </a:pP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 sz="2000"/>
              <a:t>데이터 분석 단계</a:t>
            </a:r>
            <a:endParaRPr lang="ko-KR" altLang="en-US" sz="2400"/>
          </a:p>
          <a:p>
            <a:pPr lvl="2">
              <a:defRPr/>
            </a:pPr>
            <a:r>
              <a:rPr lang="ko-KR" altLang="en-US" sz="1600"/>
              <a:t>비밀키</a:t>
            </a:r>
            <a:r>
              <a:rPr lang="en-US" altLang="ko-KR" sz="1600"/>
              <a:t>(</a:t>
            </a:r>
            <a:r>
              <a:rPr lang="ko-KR" altLang="en-US" sz="1600"/>
              <a:t>의 일부분</a:t>
            </a:r>
            <a:r>
              <a:rPr lang="en-US" altLang="ko-KR" sz="1600"/>
              <a:t>)</a:t>
            </a:r>
            <a:r>
              <a:rPr lang="ko-KR" altLang="en-US" sz="1600"/>
              <a:t>에 대해 그 값을 예측</a:t>
            </a:r>
            <a:endParaRPr lang="ko-KR" altLang="en-US" sz="1600"/>
          </a:p>
          <a:p>
            <a:pPr lvl="2">
              <a:defRPr/>
            </a:pPr>
            <a:endParaRPr lang="ko-KR" altLang="en-US" sz="1600"/>
          </a:p>
          <a:p>
            <a:pPr lvl="2">
              <a:defRPr/>
            </a:pPr>
            <a:r>
              <a:rPr lang="ko-KR" altLang="en-US" sz="1600"/>
              <a:t>예측한 후 예측값과 입력된 평문</a:t>
            </a:r>
            <a:r>
              <a:rPr lang="en-US" altLang="ko-KR" sz="1600"/>
              <a:t>(or</a:t>
            </a:r>
            <a:r>
              <a:rPr lang="ko-KR" altLang="en-US" sz="1600"/>
              <a:t> 암호문</a:t>
            </a:r>
            <a:r>
              <a:rPr lang="en-US" altLang="ko-KR" sz="1600"/>
              <a:t>)</a:t>
            </a:r>
            <a:r>
              <a:rPr lang="ko-KR" altLang="en-US" sz="1600"/>
              <a:t>을 이용하여 내부 연산값 계산</a:t>
            </a:r>
            <a:endParaRPr lang="ko-KR" altLang="en-US" sz="1600"/>
          </a:p>
          <a:p>
            <a:pPr lvl="2">
              <a:defRPr/>
            </a:pPr>
            <a:endParaRPr lang="ko-KR" altLang="en-US" sz="1600"/>
          </a:p>
          <a:p>
            <a:pPr lvl="2">
              <a:defRPr/>
            </a:pPr>
            <a:r>
              <a:rPr lang="ko-KR" altLang="en-US" sz="1600"/>
              <a:t>계산값의 유효성을 수집된 전력소비 파형을 이용하여 검증</a:t>
            </a:r>
            <a:endParaRPr lang="ko-KR" altLang="en-US" sz="1600"/>
          </a:p>
          <a:p>
            <a:pPr lvl="2">
              <a:defRPr/>
            </a:pPr>
            <a:endParaRPr lang="ko-KR" altLang="en-US" sz="1600"/>
          </a:p>
          <a:p>
            <a:pPr lvl="2">
              <a:defRPr/>
            </a:pPr>
            <a:r>
              <a:rPr lang="ko-KR" altLang="en-US" sz="1600"/>
              <a:t>이 과정을 반복</a:t>
            </a:r>
            <a:endParaRPr lang="ko-KR" altLang="en-US" sz="1600"/>
          </a:p>
          <a:p>
            <a:pPr lvl="2">
              <a:defRPr/>
            </a:pPr>
            <a:endParaRPr lang="ko-KR" altLang="en-US" sz="1600"/>
          </a:p>
          <a:p>
            <a:pPr lvl="2">
              <a:defRPr/>
            </a:pPr>
            <a:r>
              <a:rPr lang="ko-KR" altLang="en-US" sz="1600"/>
              <a:t>최종적으로 비밀키 전체값을 복구</a:t>
            </a:r>
            <a:endParaRPr lang="ko-KR" altLang="en-US" sz="1600"/>
          </a:p>
        </p:txBody>
      </p:sp>
      <p:sp>
        <p:nvSpPr>
          <p:cNvPr id="5" name=""/>
          <p:cNvSpPr txBox="1"/>
          <p:nvPr/>
        </p:nvSpPr>
        <p:spPr>
          <a:xfrm>
            <a:off x="6736821" y="6518698"/>
            <a:ext cx="4735513" cy="21357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백유진. (2020). 전력분석공격에 대한 하드웨어 마스킹 대응기법 동향. 정보보호학회지, 30(1), 23-33.</a:t>
            </a:r>
            <a:endParaRPr xmlns:mc="http://schemas.openxmlformats.org/markup-compatibility/2006" xmlns:hp="http://schemas.haansoft.com/office/presentation/8.0" kumimoji="0" lang="en-US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전력 분석 공격 가능한 이유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400"/>
              <a:t>스마트 카드 </a:t>
            </a:r>
            <a:r>
              <a:rPr lang="en-US" altLang="ko-KR" sz="2400"/>
              <a:t>IC</a:t>
            </a:r>
            <a:r>
              <a:rPr lang="ko-KR" altLang="en-US" sz="2400"/>
              <a:t>와 같은 저전력 기기의 경우</a:t>
            </a:r>
            <a:r>
              <a:rPr lang="en-US" altLang="ko-KR" sz="2400"/>
              <a:t>,</a:t>
            </a:r>
            <a:endParaRPr lang="en-US" altLang="ko-KR" sz="2400"/>
          </a:p>
          <a:p>
            <a:pPr marL="742800" lvl="1" indent="-285600">
              <a:buFont typeface="Wingdings"/>
              <a:buChar char="ü"/>
              <a:defRPr/>
            </a:pP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 sz="2000"/>
              <a:t>자체 전원을 사용</a:t>
            </a:r>
            <a:r>
              <a:rPr lang="en-US" altLang="ko-KR" sz="2000"/>
              <a:t> X,</a:t>
            </a:r>
            <a:r>
              <a:rPr lang="ko-KR" altLang="en-US" sz="2000"/>
              <a:t> 외부에서 전력을 공급 ↑</a:t>
            </a:r>
            <a:endParaRPr lang="ko-KR" altLang="en-US" sz="2400"/>
          </a:p>
          <a:p>
            <a:pPr lvl="2">
              <a:defRPr/>
            </a:pPr>
            <a:endParaRPr lang="ko-KR" altLang="en-US" sz="1600"/>
          </a:p>
          <a:p>
            <a:pPr lvl="2">
              <a:defRPr/>
            </a:pPr>
            <a:r>
              <a:rPr lang="ko-KR" altLang="en-US" sz="1600"/>
              <a:t>외부 전력 공급량을 모니터링하게 되면</a:t>
            </a:r>
            <a:r>
              <a:rPr lang="en-US" altLang="ko-KR" sz="1600"/>
              <a:t>,</a:t>
            </a:r>
            <a:r>
              <a:rPr lang="ko-KR" altLang="en-US" sz="1600"/>
              <a:t> 실제 암호 기기가 소비하는 전력량을 매우 정확히 측정 가능</a:t>
            </a:r>
            <a:endParaRPr lang="ko-KR" altLang="en-US" sz="1600"/>
          </a:p>
          <a:p>
            <a:pPr marL="457200" lvl="1" indent="0">
              <a:buNone/>
              <a:defRPr/>
            </a:pPr>
            <a:endParaRPr lang="ko-KR" altLang="en-US" sz="1600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 sz="2000"/>
              <a:t>전력 소비량을 줄이기 위해</a:t>
            </a:r>
            <a:r>
              <a:rPr lang="en-US" altLang="ko-KR" sz="2000"/>
              <a:t>,</a:t>
            </a:r>
            <a:r>
              <a:rPr lang="ko-KR" altLang="en-US" sz="2000"/>
              <a:t> 암호 연산 도중 암호 연산과 관계없는 주변 기기의 동작을 정지 ↑</a:t>
            </a:r>
            <a:endParaRPr lang="ko-KR" altLang="en-US" sz="2000"/>
          </a:p>
          <a:p>
            <a:pPr marL="1143000" lvl="2" indent="-228600">
              <a:defRPr/>
            </a:pPr>
            <a:endParaRPr lang="ko-KR" altLang="en-US" sz="1600"/>
          </a:p>
          <a:p>
            <a:pPr marL="1143000" lvl="2" indent="-228600">
              <a:defRPr/>
            </a:pPr>
            <a:r>
              <a:rPr lang="ko-KR" altLang="en-US" sz="1600"/>
              <a:t>암호 연산만이 소비하는 전력량을 매우 정확하게 측정가능</a:t>
            </a:r>
            <a:endParaRPr lang="ko-KR" altLang="en-US" sz="2400"/>
          </a:p>
          <a:p>
            <a:pPr marL="1143000" lvl="2" indent="-228600">
              <a:defRPr/>
            </a:pPr>
            <a:endParaRPr lang="ko-KR" altLang="en-US" sz="1600"/>
          </a:p>
          <a:p>
            <a:pPr marL="1143000" lvl="2" indent="-228600"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전력분석 공격 수월하여 적용 가능</a:t>
            </a:r>
            <a:endParaRPr lang="ko-KR" altLang="en-US" sz="1600" b="1">
              <a:solidFill>
                <a:srgbClr val="ff0000"/>
              </a:solidFill>
            </a:endParaRPr>
          </a:p>
          <a:p>
            <a:pPr marL="1143000" lvl="2" indent="-228600">
              <a:defRPr/>
            </a:pPr>
            <a:endParaRPr lang="ko-KR" altLang="en-US" sz="1600" b="1">
              <a:solidFill>
                <a:srgbClr val="ff0000"/>
              </a:solidFill>
            </a:endParaRPr>
          </a:p>
          <a:p>
            <a:pPr marL="1143000" lvl="2" indent="-228600">
              <a:defRPr/>
            </a:pPr>
            <a:r>
              <a:rPr lang="en-US" altLang="ko-KR" sz="1600" b="1">
                <a:solidFill>
                  <a:schemeClr val="dk1"/>
                </a:solidFill>
              </a:rPr>
              <a:t>PC</a:t>
            </a:r>
            <a:r>
              <a:rPr lang="ko-KR" altLang="en-US" sz="1600" b="1">
                <a:solidFill>
                  <a:schemeClr val="dk1"/>
                </a:solidFill>
              </a:rPr>
              <a:t>의 경우</a:t>
            </a:r>
            <a:r>
              <a:rPr lang="en-US" altLang="ko-KR" sz="1600" b="1">
                <a:solidFill>
                  <a:schemeClr val="dk1"/>
                </a:solidFill>
              </a:rPr>
              <a:t>,</a:t>
            </a:r>
            <a:r>
              <a:rPr lang="ko-KR" altLang="en-US" sz="1600" b="1">
                <a:solidFill>
                  <a:schemeClr val="dk1"/>
                </a:solidFill>
              </a:rPr>
              <a:t> 암호 연산 도중에 백그라운드에서 다양한 응용 프로그램이 동작하는 경우가 많음</a:t>
            </a:r>
            <a:endParaRPr lang="ko-KR" altLang="en-US" sz="1600" b="1">
              <a:solidFill>
                <a:schemeClr val="dk1"/>
              </a:solidFill>
            </a:endParaRPr>
          </a:p>
          <a:p>
            <a:pPr marL="1600200" lvl="3" indent="-228600">
              <a:defRPr/>
            </a:pPr>
            <a:r>
              <a:rPr lang="ko-KR" altLang="en-US" sz="1400" b="1">
                <a:solidFill>
                  <a:schemeClr val="dk1"/>
                </a:solidFill>
              </a:rPr>
              <a:t>응용프로그램의 동작 </a:t>
            </a:r>
            <a:r>
              <a:rPr lang="en-US" altLang="ko-KR" sz="1400" b="1">
                <a:solidFill>
                  <a:schemeClr val="dk1"/>
                </a:solidFill>
              </a:rPr>
              <a:t>: </a:t>
            </a:r>
            <a:r>
              <a:rPr lang="ko-KR" altLang="en-US" sz="1400" b="1">
                <a:solidFill>
                  <a:schemeClr val="dk1"/>
                </a:solidFill>
              </a:rPr>
              <a:t>암호</a:t>
            </a:r>
            <a:r>
              <a:rPr lang="en-US" altLang="ko-KR" sz="1400" b="1">
                <a:solidFill>
                  <a:schemeClr val="dk1"/>
                </a:solidFill>
              </a:rPr>
              <a:t> </a:t>
            </a:r>
            <a:r>
              <a:rPr lang="ko-KR" altLang="en-US" sz="1400" b="1">
                <a:solidFill>
                  <a:schemeClr val="dk1"/>
                </a:solidFill>
              </a:rPr>
              <a:t>연산만의 전력 소비량 측정에 장애물로 적용</a:t>
            </a:r>
            <a:endParaRPr lang="ko-KR" altLang="en-US" sz="1400" b="1">
              <a:solidFill>
                <a:schemeClr val="dk1"/>
              </a:solidFill>
            </a:endParaRPr>
          </a:p>
          <a:p>
            <a:pPr marL="1600200" lvl="3" indent="-228600">
              <a:defRPr/>
            </a:pPr>
            <a:r>
              <a:rPr lang="ko-KR" altLang="en-US" sz="1400" b="1">
                <a:solidFill>
                  <a:schemeClr val="dk1"/>
                </a:solidFill>
              </a:rPr>
              <a:t>전력 분석 공격은 고사양기기에잘 사용</a:t>
            </a:r>
            <a:r>
              <a:rPr lang="en-US" altLang="ko-KR" sz="1400" b="1">
                <a:solidFill>
                  <a:schemeClr val="dk1"/>
                </a:solidFill>
              </a:rPr>
              <a:t>X</a:t>
            </a:r>
            <a:endParaRPr lang="en-US" altLang="ko-KR" sz="1400" b="1">
              <a:solidFill>
                <a:schemeClr val="dk1"/>
              </a:solidFill>
            </a:endParaRPr>
          </a:p>
          <a:p>
            <a:pPr marL="1600200" lvl="3" indent="-228600">
              <a:defRPr/>
            </a:pPr>
            <a:r>
              <a:rPr lang="ko-KR" altLang="en-US" sz="1400" b="1">
                <a:solidFill>
                  <a:schemeClr val="dk1"/>
                </a:solidFill>
              </a:rPr>
              <a:t>전자기장분석 공격의 경우</a:t>
            </a:r>
            <a:r>
              <a:rPr lang="en-US" altLang="ko-KR" sz="1400" b="1">
                <a:solidFill>
                  <a:schemeClr val="dk1"/>
                </a:solidFill>
              </a:rPr>
              <a:t>,</a:t>
            </a:r>
            <a:r>
              <a:rPr lang="ko-KR" altLang="en-US" sz="1400" b="1">
                <a:solidFill>
                  <a:schemeClr val="dk1"/>
                </a:solidFill>
              </a:rPr>
              <a:t> 암호 연산기의 정확한 위치 식별 가능</a:t>
            </a:r>
            <a:r>
              <a:rPr lang="en-US" altLang="ko-KR" sz="1400" b="1">
                <a:solidFill>
                  <a:schemeClr val="dk1"/>
                </a:solidFill>
              </a:rPr>
              <a:t>→PC</a:t>
            </a:r>
            <a:r>
              <a:rPr lang="ko-KR" altLang="en-US" sz="1400" b="1">
                <a:solidFill>
                  <a:schemeClr val="dk1"/>
                </a:solidFill>
              </a:rPr>
              <a:t>등의 고사양 기기에도 적용</a:t>
            </a:r>
            <a:endParaRPr lang="ko-KR" altLang="en-US" sz="1400" b="1">
              <a:solidFill>
                <a:schemeClr val="dk1"/>
              </a:solidFill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6736821" y="6518698"/>
            <a:ext cx="4735513" cy="21357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백유진. (2020). 전력분석공격에 대한 하드웨어 마스킹 대응기법 동향. 정보보호학회지, 30(1), 23-33.</a:t>
            </a:r>
            <a:endParaRPr xmlns:mc="http://schemas.openxmlformats.org/markup-compatibility/2006" xmlns:hp="http://schemas.haansoft.com/office/presentation/8.0" kumimoji="0" lang="en-US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전력 분석 공격 가능한 이유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 sz="2400"/>
          </a:p>
          <a:p>
            <a:pPr lvl="0">
              <a:defRPr/>
            </a:pPr>
            <a:r>
              <a:rPr lang="ko-KR" altLang="en-US" sz="2400"/>
              <a:t>전자 기기 내부에 저장된 값에 따라 저장과 처리에 필요한 전력 소비 패턴 다름</a:t>
            </a:r>
            <a:endParaRPr lang="ko-KR" altLang="en-US" sz="2400"/>
          </a:p>
          <a:p>
            <a:pPr lvl="1">
              <a:defRPr/>
            </a:pPr>
            <a:endParaRPr lang="ko-KR" altLang="en-US" sz="2400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 sz="2000"/>
              <a:t>전력 분석 공격은 이런 패턴의 차이 이용</a:t>
            </a:r>
            <a:endParaRPr lang="ko-KR" altLang="en-US" sz="2000"/>
          </a:p>
          <a:p>
            <a:pPr lvl="1">
              <a:defRPr/>
            </a:pP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 sz="2000"/>
              <a:t>내부 비트값의 변화가 없는 경우와 계속 변화하는 경우</a:t>
            </a:r>
            <a:r>
              <a:rPr lang="en-US" altLang="ko-KR" sz="2000"/>
              <a:t>, </a:t>
            </a:r>
            <a:r>
              <a:rPr lang="ko-KR" altLang="en-US" sz="2000"/>
              <a:t>전력</a:t>
            </a:r>
            <a:r>
              <a:rPr lang="en-US" altLang="ko-KR" sz="2000"/>
              <a:t> </a:t>
            </a:r>
            <a:r>
              <a:rPr lang="ko-KR" altLang="en-US" sz="2000"/>
              <a:t>소비량 비교를 통해 구분 가능</a:t>
            </a:r>
            <a:endParaRPr lang="ko-KR" altLang="en-US" sz="2000"/>
          </a:p>
          <a:p>
            <a:pPr lvl="2">
              <a:defRPr/>
            </a:pPr>
            <a:endParaRPr lang="ko-KR" altLang="en-US" sz="1600"/>
          </a:p>
          <a:p>
            <a:pPr lvl="2">
              <a:defRPr/>
            </a:pPr>
            <a:r>
              <a:rPr lang="ko-KR" altLang="en-US" sz="1600" b="1">
                <a:solidFill>
                  <a:srgbClr val="ff0000"/>
                </a:solidFill>
              </a:rPr>
              <a:t>전력 분석 공격이 가능한 이유</a:t>
            </a:r>
            <a:endParaRPr lang="ko-KR" altLang="en-US" sz="1600"/>
          </a:p>
          <a:p>
            <a:pPr lvl="1">
              <a:defRPr/>
            </a:pPr>
            <a:endParaRPr lang="ko-KR" altLang="en-US" sz="2000"/>
          </a:p>
          <a:p>
            <a:pPr lvl="1">
              <a:defRPr/>
            </a:pPr>
            <a:endParaRPr lang="ko-KR" altLang="en-US" sz="2000"/>
          </a:p>
        </p:txBody>
      </p:sp>
      <p:sp>
        <p:nvSpPr>
          <p:cNvPr id="5" name=""/>
          <p:cNvSpPr txBox="1"/>
          <p:nvPr/>
        </p:nvSpPr>
        <p:spPr>
          <a:xfrm>
            <a:off x="6736821" y="6518698"/>
            <a:ext cx="4735513" cy="21357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백유진. (2020). 전력분석공격에 대한 하드웨어 마스킹 대응기법 동향. 정보보호학회지, 30(1), 23-33.</a:t>
            </a:r>
            <a:endParaRPr xmlns:mc="http://schemas.openxmlformats.org/markup-compatibility/2006" xmlns:hp="http://schemas.haansoft.com/office/presentation/8.0" kumimoji="0" lang="en-US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728</ep:Words>
  <ep:PresentationFormat>와이드스크린</ep:PresentationFormat>
  <ep:Paragraphs>102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ep:HeadingPairs>
  <ep:TitlesOfParts>
    <vt:vector size="15" baseType="lpstr">
      <vt:lpstr>CryptoCraft 테마</vt:lpstr>
      <vt:lpstr>제목 테마</vt:lpstr>
      <vt:lpstr>전력 분석 공격</vt:lpstr>
      <vt:lpstr>전력 분석 공격 ?</vt:lpstr>
      <vt:lpstr>전력 분석 공격 ?</vt:lpstr>
      <vt:lpstr>전력 분석 공격 ?</vt:lpstr>
      <vt:lpstr>전력 분석 공격 ?</vt:lpstr>
      <vt:lpstr>전력 분석 공격 ?</vt:lpstr>
      <vt:lpstr>전력 분석 공격 방법</vt:lpstr>
      <vt:lpstr>전력 분석 공격 가능한 이유</vt:lpstr>
      <vt:lpstr>전력 분석 공격 가능한 이유</vt:lpstr>
      <vt:lpstr>전력 분석 공격 가능한 이유</vt:lpstr>
      <vt:lpstr>전력 분석 공격 가능한 이유</vt:lpstr>
      <vt:lpstr>마스킹 기법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82107</cp:lastModifiedBy>
  <dcterms:modified xsi:type="dcterms:W3CDTF">2020-11-22T14:59:41.477</dcterms:modified>
  <cp:revision>307</cp:revision>
  <dc:title>PowerPoint 프레젠테이션</dc:title>
  <cp:version/>
</cp:coreProperties>
</file>