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280" r:id="rId5"/>
    <p:sldId id="359" r:id="rId6"/>
    <p:sldId id="337" r:id="rId7"/>
    <p:sldId id="360" r:id="rId8"/>
    <p:sldId id="361" r:id="rId9"/>
    <p:sldId id="302" r:id="rId10"/>
    <p:sldId id="351" r:id="rId11"/>
    <p:sldId id="364" r:id="rId12"/>
    <p:sldId id="363" r:id="rId13"/>
    <p:sldId id="365" r:id="rId14"/>
    <p:sldId id="369" r:id="rId15"/>
    <p:sldId id="366" r:id="rId16"/>
    <p:sldId id="368" r:id="rId17"/>
    <p:sldId id="367" r:id="rId18"/>
    <p:sldId id="311" r:id="rId19"/>
  </p:sldIdLst>
  <p:sldSz cx="12192000" cy="6858000"/>
  <p:notesSz cx="6858000" cy="9144000"/>
  <p:embeddedFontLst>
    <p:embeddedFont>
      <p:font typeface="함초롬돋움" panose="020B0604000101010101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51DFBA"/>
    <a:srgbClr val="5B9BD5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6" autoAdjust="0"/>
    <p:restoredTop sz="85464" autoAdjust="0"/>
  </p:normalViewPr>
  <p:slideViewPr>
    <p:cSldViewPr snapToGrid="0">
      <p:cViewPr varScale="1">
        <p:scale>
          <a:sx n="98" d="100"/>
          <a:sy n="98" d="100"/>
        </p:scale>
        <p:origin x="105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0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테아노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8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5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0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4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91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3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오차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정확도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15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2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6zmaddDO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0222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 smtClean="0"/>
              <a:t>CNN </a:t>
            </a:r>
            <a:br>
              <a:rPr lang="en-US" altLang="ko-KR" sz="3600" b="1" dirty="0" smtClean="0"/>
            </a:br>
            <a:r>
              <a:rPr lang="en-US" altLang="ko-KR" sz="3600" b="1" dirty="0" smtClean="0"/>
              <a:t>(Convolutional Neural Network)</a:t>
            </a:r>
            <a:br>
              <a:rPr lang="en-US" altLang="ko-KR" sz="3600" b="1" dirty="0" smtClean="0"/>
            </a:b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0221" y="4160838"/>
            <a:ext cx="8403774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임세진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  <a:hlinkClick r:id="rId3"/>
              </a:rPr>
              <a:t>https://youtu.be/T6zmaddDOno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02. MNIST </a:t>
            </a:r>
            <a:r>
              <a:rPr lang="ko-KR" altLang="en-US" b="1" dirty="0">
                <a:latin typeface="+mj-ea"/>
              </a:rPr>
              <a:t>기초</a:t>
            </a: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3435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MINIST </a:t>
            </a:r>
            <a:r>
              <a:rPr lang="ko-KR" altLang="en-US" sz="2000" dirty="0" smtClean="0"/>
              <a:t>이미지 라벨</a:t>
            </a:r>
            <a:endParaRPr lang="en-US" altLang="ko-KR" sz="2000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dirty="0" smtClean="0"/>
              <a:t>MNIST</a:t>
            </a:r>
            <a:r>
              <a:rPr lang="ko-KR" altLang="en-US" sz="1800" dirty="0" smtClean="0"/>
              <a:t>의 각 이미지가 의미하는 숫자를 나타냄</a:t>
            </a:r>
            <a:endParaRPr lang="en-US" altLang="ko-KR" sz="1800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dirty="0" smtClean="0"/>
              <a:t>One-hot Vector </a:t>
            </a:r>
            <a:r>
              <a:rPr lang="ko-KR" altLang="en-US" sz="1800" dirty="0" smtClean="0"/>
              <a:t>방식으로 표현</a:t>
            </a:r>
            <a:endParaRPr lang="en-US" altLang="ko-KR" sz="1800" dirty="0" smtClean="0"/>
          </a:p>
          <a:p>
            <a:pPr>
              <a:lnSpc>
                <a:spcPct val="200000"/>
              </a:lnSpc>
              <a:buFontTx/>
              <a:buChar char="-"/>
            </a:pPr>
            <a:endParaRPr lang="en-US" altLang="ko-KR" sz="1800" dirty="0" smtClean="0"/>
          </a:p>
          <a:p>
            <a:pPr>
              <a:lnSpc>
                <a:spcPct val="200000"/>
              </a:lnSpc>
              <a:buFontTx/>
              <a:buChar char="-"/>
            </a:pPr>
            <a:endParaRPr lang="en-US" altLang="ko-KR" sz="1800" dirty="0"/>
          </a:p>
          <a:p>
            <a:pPr marL="0" indent="0">
              <a:lnSpc>
                <a:spcPct val="200000"/>
              </a:lnSpc>
              <a:buNone/>
            </a:pPr>
            <a:endParaRPr lang="en-US" altLang="ko-KR" sz="1800" dirty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dirty="0" err="1"/>
              <a:t>m</a:t>
            </a:r>
            <a:r>
              <a:rPr lang="en-US" altLang="ko-KR" sz="1800" dirty="0" err="1" smtClean="0"/>
              <a:t>nist.train.label</a:t>
            </a:r>
            <a:r>
              <a:rPr lang="en-US" altLang="ko-KR" sz="1800" dirty="0" smtClean="0"/>
              <a:t>[55000, 10]</a:t>
            </a: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729963" y="2791791"/>
            <a:ext cx="2032692" cy="56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69177" y="2332645"/>
            <a:ext cx="5170073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각 숫자를 배열의 인덱스로 사용하고</a:t>
            </a:r>
            <a:r>
              <a:rPr lang="en-US" altLang="ko-KR" sz="1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해당 숫자의 인덱스에 해당하는 배열의 값을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 설정하는 방식</a:t>
            </a:r>
            <a:endParaRPr lang="en-US" altLang="ko-KR" sz="1400" dirty="0"/>
          </a:p>
        </p:txBody>
      </p:sp>
      <p:cxnSp>
        <p:nvCxnSpPr>
          <p:cNvPr id="12" name="구부러진 연결선 11"/>
          <p:cNvCxnSpPr>
            <a:endCxn id="11" idx="0"/>
          </p:cNvCxnSpPr>
          <p:nvPr/>
        </p:nvCxnSpPr>
        <p:spPr>
          <a:xfrm flipV="1">
            <a:off x="1746309" y="2332645"/>
            <a:ext cx="4907905" cy="459146"/>
          </a:xfrm>
          <a:prstGeom prst="curvedConnector4">
            <a:avLst>
              <a:gd name="adj1" fmla="val 23665"/>
              <a:gd name="adj2" fmla="val 1497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78966"/>
              </p:ext>
            </p:extLst>
          </p:nvPr>
        </p:nvGraphicFramePr>
        <p:xfrm>
          <a:off x="1981200" y="3859316"/>
          <a:ext cx="7531100" cy="674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173612180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3436352093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696646812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1748640651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1820241559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887729544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683252377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4123073024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1537955597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1702544894"/>
                    </a:ext>
                  </a:extLst>
                </a:gridCol>
              </a:tblGrid>
              <a:tr h="67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3113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3393116"/>
            <a:ext cx="7721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rgbClr val="002060"/>
                </a:solidFill>
              </a:rPr>
              <a:t>   0         1          2</a:t>
            </a:r>
            <a:r>
              <a:rPr lang="en-US" altLang="ko-KR" sz="1900" b="1" dirty="0">
                <a:solidFill>
                  <a:srgbClr val="002060"/>
                </a:solidFill>
              </a:rPr>
              <a:t> </a:t>
            </a:r>
            <a:r>
              <a:rPr lang="en-US" altLang="ko-KR" sz="1900" b="1" dirty="0" smtClean="0">
                <a:solidFill>
                  <a:srgbClr val="002060"/>
                </a:solidFill>
              </a:rPr>
              <a:t>        3         4          5         6         7          8         9</a:t>
            </a:r>
            <a:endParaRPr lang="ko-KR" altLang="en-US" sz="19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2478" y="4716714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이미지가 숫자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때의 라벨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3390900" y="5410200"/>
            <a:ext cx="296107" cy="3137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88043" y="5723923"/>
            <a:ext cx="315870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학습데이터의 </a:t>
            </a:r>
            <a:r>
              <a:rPr lang="en-US" altLang="ko-KR" sz="1400" dirty="0"/>
              <a:t>0~9</a:t>
            </a:r>
            <a:r>
              <a:rPr lang="ko-KR" altLang="en-US" sz="1400" dirty="0" smtClean="0"/>
              <a:t>까지를 표현한 라벨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301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58886" y="105182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69999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latin typeface="+mj-ea"/>
                <a:ea typeface="+mj-ea"/>
              </a:rPr>
              <a:t>02. </a:t>
            </a:r>
            <a:r>
              <a:rPr lang="en-US" altLang="ko-KR" sz="4400" dirty="0" err="1" smtClean="0">
                <a:latin typeface="+mj-ea"/>
                <a:ea typeface="+mj-ea"/>
              </a:rPr>
              <a:t>Keras</a:t>
            </a:r>
            <a:r>
              <a:rPr lang="ko-KR" altLang="en-US" sz="4400" dirty="0" smtClean="0">
                <a:latin typeface="+mj-ea"/>
                <a:ea typeface="+mj-ea"/>
              </a:rPr>
              <a:t>로 </a:t>
            </a:r>
            <a:r>
              <a:rPr lang="en-US" altLang="ko-KR" sz="4400" dirty="0" smtClean="0">
                <a:latin typeface="+mj-ea"/>
                <a:ea typeface="+mj-ea"/>
              </a:rPr>
              <a:t>MNIST </a:t>
            </a:r>
            <a:r>
              <a:rPr lang="ko-KR" altLang="en-US" sz="4400" dirty="0" smtClean="0">
                <a:latin typeface="+mj-ea"/>
                <a:ea typeface="+mj-ea"/>
              </a:rPr>
              <a:t>학습 및 예측 실습</a:t>
            </a:r>
            <a:endParaRPr lang="en-US" altLang="ko-KR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81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03. </a:t>
            </a:r>
            <a:r>
              <a:rPr lang="en-US" altLang="ko-KR" b="1" dirty="0" err="1">
                <a:latin typeface="+mj-ea"/>
              </a:rPr>
              <a:t>Keras</a:t>
            </a:r>
            <a:r>
              <a:rPr lang="ko-KR" altLang="en-US" b="1" dirty="0">
                <a:latin typeface="+mj-ea"/>
              </a:rPr>
              <a:t>로 </a:t>
            </a:r>
            <a:r>
              <a:rPr lang="en-US" altLang="ko-KR" b="1" dirty="0">
                <a:latin typeface="+mj-ea"/>
              </a:rPr>
              <a:t>MNIST </a:t>
            </a:r>
            <a:r>
              <a:rPr lang="ko-KR" altLang="en-US" b="1" dirty="0">
                <a:latin typeface="+mj-ea"/>
              </a:rPr>
              <a:t>학습 및 예측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0" y="1152526"/>
            <a:ext cx="5727684" cy="517207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553448" y="1152526"/>
            <a:ext cx="4023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순차적으로 레이어 층을 더해주는 </a:t>
            </a:r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순차모델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사용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63192" y="4349801"/>
            <a:ext cx="4350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Dense layer.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입력과 출력을 모두 연결해주는 레이어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07641" y="2060674"/>
            <a:ext cx="1694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Convolution layer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39409" y="2752726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Pooling layer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63527" y="3892710"/>
            <a:ext cx="6886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Dropout layer.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정규화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임의의 뉴런을 무작위로 선택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선택된 뉴런을 제외하고 학습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53667" y="4107730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Flatten layer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72586" y="2508832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accent1">
                    <a:lumMod val="75000"/>
                  </a:schemeClr>
                </a:solidFill>
              </a:rPr>
              <a:t>활성화 함수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36444" y="5733679"/>
            <a:ext cx="607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모델 컴파일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평가지표 설정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 최적화 함수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손실 함수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설정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가중치 초기화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0" y="1058167"/>
            <a:ext cx="4607755" cy="53316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03. </a:t>
            </a:r>
            <a:r>
              <a:rPr lang="en-US" altLang="ko-KR" b="1" dirty="0" err="1">
                <a:latin typeface="+mj-ea"/>
              </a:rPr>
              <a:t>Keras</a:t>
            </a:r>
            <a:r>
              <a:rPr lang="ko-KR" altLang="en-US" b="1" dirty="0">
                <a:latin typeface="+mj-ea"/>
              </a:rPr>
              <a:t>로 </a:t>
            </a:r>
            <a:r>
              <a:rPr lang="en-US" altLang="ko-KR" b="1" dirty="0">
                <a:latin typeface="+mj-ea"/>
              </a:rPr>
              <a:t>MNIST </a:t>
            </a:r>
            <a:r>
              <a:rPr lang="ko-KR" altLang="en-US" b="1" dirty="0">
                <a:latin typeface="+mj-ea"/>
              </a:rPr>
              <a:t>학습 및 예측 실습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33442" y="1399652"/>
            <a:ext cx="4043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MNIST </a:t>
            </a:r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데이터셋을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학습용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테스트용으로 나누기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3594" y="4928182"/>
            <a:ext cx="1311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데이터 전처리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05558" y="4532148"/>
            <a:ext cx="20185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데이터 전처리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정규화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17" y="1306414"/>
            <a:ext cx="6063389" cy="49167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03. </a:t>
            </a:r>
            <a:r>
              <a:rPr lang="en-US" altLang="ko-KR" b="1" dirty="0" err="1">
                <a:latin typeface="+mj-ea"/>
              </a:rPr>
              <a:t>Keras</a:t>
            </a:r>
            <a:r>
              <a:rPr lang="ko-KR" altLang="en-US" b="1" dirty="0">
                <a:latin typeface="+mj-ea"/>
              </a:rPr>
              <a:t>로 </a:t>
            </a:r>
            <a:r>
              <a:rPr lang="en-US" altLang="ko-KR" b="1" dirty="0">
                <a:latin typeface="+mj-ea"/>
              </a:rPr>
              <a:t>MNIST </a:t>
            </a:r>
            <a:r>
              <a:rPr lang="ko-KR" altLang="en-US" b="1" dirty="0">
                <a:latin typeface="+mj-ea"/>
              </a:rPr>
              <a:t>학습 및 예측 실습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62893" y="1761167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전체 데이터에 대한 학습 횟수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48236" y="5406355"/>
            <a:ext cx="223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Training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정확도를 보여줌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5999" y="2251559"/>
            <a:ext cx="4677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데이터를 불러와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CNN input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규격에 맞게 변형하는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77305" y="1294840"/>
            <a:ext cx="10631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/>
              <a:t>학습 실습</a:t>
            </a:r>
            <a:endParaRPr lang="en-US" altLang="ko-KR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1393397" y="5878039"/>
            <a:ext cx="3332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Training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의 오차를 수치화하여 보여줌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26914" y="2995037"/>
            <a:ext cx="952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학습 실행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03. </a:t>
            </a:r>
            <a:r>
              <a:rPr lang="en-US" altLang="ko-KR" b="1" dirty="0" err="1">
                <a:latin typeface="+mj-ea"/>
              </a:rPr>
              <a:t>Keras</a:t>
            </a:r>
            <a:r>
              <a:rPr lang="ko-KR" altLang="en-US" b="1" dirty="0">
                <a:latin typeface="+mj-ea"/>
              </a:rPr>
              <a:t>로 </a:t>
            </a:r>
            <a:r>
              <a:rPr lang="en-US" altLang="ko-KR" b="1" dirty="0">
                <a:latin typeface="+mj-ea"/>
              </a:rPr>
              <a:t>MNIST </a:t>
            </a:r>
            <a:r>
              <a:rPr lang="ko-KR" altLang="en-US" b="1" dirty="0">
                <a:latin typeface="+mj-ea"/>
              </a:rPr>
              <a:t>학습 및 예측 실습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7" y="1190625"/>
            <a:ext cx="5626913" cy="51425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1279"/>
          <a:stretch/>
        </p:blipFill>
        <p:spPr>
          <a:xfrm>
            <a:off x="6805330" y="1026613"/>
            <a:ext cx="4072220" cy="530660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805330" y="1866900"/>
            <a:ext cx="338420" cy="8191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805330" y="4648199"/>
            <a:ext cx="338420" cy="619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14350" y="6029325"/>
            <a:ext cx="3752850" cy="3038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152526"/>
            <a:ext cx="5174802" cy="50218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03. </a:t>
            </a:r>
            <a:r>
              <a:rPr lang="en-US" altLang="ko-KR" b="1" dirty="0" err="1">
                <a:latin typeface="+mj-ea"/>
              </a:rPr>
              <a:t>Keras</a:t>
            </a:r>
            <a:r>
              <a:rPr lang="ko-KR" altLang="en-US" b="1" dirty="0">
                <a:latin typeface="+mj-ea"/>
              </a:rPr>
              <a:t>로 </a:t>
            </a:r>
            <a:r>
              <a:rPr lang="en-US" altLang="ko-KR" b="1" dirty="0">
                <a:latin typeface="+mj-ea"/>
              </a:rPr>
              <a:t>MNIST </a:t>
            </a:r>
            <a:r>
              <a:rPr lang="ko-KR" altLang="en-US" b="1" dirty="0">
                <a:latin typeface="+mj-ea"/>
              </a:rPr>
              <a:t>학습 및 예측 실습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98093" y="1356067"/>
            <a:ext cx="1743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Test Data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가져오기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77543" y="1152526"/>
            <a:ext cx="1063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/>
              <a:t>예측 실습</a:t>
            </a:r>
            <a:endParaRPr lang="en-US" altLang="ko-KR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2608374" y="3713924"/>
            <a:ext cx="3387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열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채널 수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흑백이므로 채널 수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= 1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1" y="1641583"/>
            <a:ext cx="2209800" cy="2226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101" y="1641583"/>
            <a:ext cx="2200274" cy="22165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t="2547"/>
          <a:stretch/>
        </p:blipFill>
        <p:spPr>
          <a:xfrm>
            <a:off x="7594999" y="4018315"/>
            <a:ext cx="2213667" cy="22396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579568" y="5142265"/>
            <a:ext cx="1296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Training data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99321" y="5639271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Predict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3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4326645" y="2454449"/>
            <a:ext cx="5915250" cy="1122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dirty="0" smtClean="0">
                <a:latin typeface="+mj-ea"/>
                <a:ea typeface="+mj-ea"/>
              </a:rPr>
              <a:t>감사합니다</a:t>
            </a:r>
            <a:endParaRPr lang="ko-KR" altLang="en-US" sz="5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9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4190"/>
            <a:ext cx="7380430" cy="718952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en-US" altLang="ko-KR" dirty="0" smtClean="0"/>
              <a:t>Deep Learning Framework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337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en-US" altLang="ko-KR" dirty="0" smtClean="0"/>
              <a:t>MNIST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en-US" altLang="ko-KR" dirty="0" err="1"/>
              <a:t>Keras</a:t>
            </a:r>
            <a:r>
              <a:rPr lang="ko-KR" altLang="en-US" dirty="0"/>
              <a:t>로 </a:t>
            </a:r>
            <a:r>
              <a:rPr lang="en-US" altLang="ko-KR" dirty="0"/>
              <a:t>MNIST </a:t>
            </a:r>
            <a:r>
              <a:rPr lang="ko-KR" altLang="en-US" dirty="0"/>
              <a:t>학습 및 </a:t>
            </a:r>
            <a:r>
              <a:rPr lang="ko-KR" altLang="en-US" dirty="0" smtClean="0"/>
              <a:t>예측 실습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3305672" y="4869602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3305672" y="3927358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76451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+mj-ea"/>
                <a:ea typeface="+mj-ea"/>
              </a:rPr>
              <a:t>01. </a:t>
            </a:r>
            <a:r>
              <a:rPr lang="en-US" altLang="ko-KR" sz="4400" dirty="0" smtClean="0">
                <a:latin typeface="+mj-ea"/>
                <a:ea typeface="+mj-ea"/>
              </a:rPr>
              <a:t>Deep Learning Framework</a:t>
            </a:r>
            <a:endParaRPr lang="ko-KR" altLang="en-US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en-US" altLang="ko-KR" b="1" dirty="0" smtClean="0"/>
              <a:t>Deep Learning Framework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latin typeface="+mj-ea"/>
                <a:ea typeface="+mj-ea"/>
              </a:rPr>
              <a:t>딥러닝</a:t>
            </a:r>
            <a:r>
              <a:rPr lang="ko-KR" altLang="en-US" sz="2400" b="1" dirty="0" smtClean="0">
                <a:latin typeface="+mj-ea"/>
                <a:ea typeface="+mj-ea"/>
              </a:rPr>
              <a:t> 프레임워크 </a:t>
            </a:r>
            <a:r>
              <a:rPr lang="en-US" altLang="ko-KR" sz="2400" b="1" dirty="0" smtClean="0">
                <a:latin typeface="+mj-ea"/>
                <a:ea typeface="+mj-ea"/>
              </a:rPr>
              <a:t>(Deep Learning Framework)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프레임워크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응용 프로그램을 개발하기 위한 라이브러리나 모듈 등을 효율적으로 사용할 수 있도록 하나로 묶어놓은 패키지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+mj-ea"/>
                <a:ea typeface="+mj-ea"/>
              </a:rPr>
              <a:t>딥러닝</a:t>
            </a:r>
            <a:r>
              <a:rPr lang="ko-KR" altLang="en-US" sz="2000" dirty="0" smtClean="0">
                <a:latin typeface="+mj-ea"/>
                <a:ea typeface="+mj-ea"/>
              </a:rPr>
              <a:t> 프레임워크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검증된 라이브러리와 사전 학습이 완료된 다양한 </a:t>
            </a:r>
            <a:r>
              <a:rPr lang="ko-KR" altLang="en-US" sz="2000" dirty="0" err="1" smtClean="0">
                <a:latin typeface="+mj-ea"/>
                <a:ea typeface="+mj-ea"/>
              </a:rPr>
              <a:t>딥러닝</a:t>
            </a:r>
            <a:r>
              <a:rPr lang="ko-KR" altLang="en-US" sz="2000" dirty="0" smtClean="0">
                <a:latin typeface="+mj-ea"/>
                <a:ea typeface="+mj-ea"/>
              </a:rPr>
              <a:t> 알고리즘을 제공해주어 개발자가 손쉽게 사용할 수 있도록 해줌 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39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en-US" altLang="ko-KR" b="1" dirty="0" smtClean="0"/>
              <a:t>Deep Learning Framework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latin typeface="+mj-ea"/>
                <a:ea typeface="+mj-ea"/>
              </a:rPr>
              <a:t>딥러닝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기반 프레임워크 종류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>
                <a:latin typeface="+mj-ea"/>
                <a:ea typeface="+mj-ea"/>
              </a:rPr>
              <a:t>Theano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j-ea"/>
                <a:ea typeface="+mj-ea"/>
              </a:rPr>
              <a:t>최초의 </a:t>
            </a:r>
            <a:r>
              <a:rPr lang="ko-KR" altLang="en-US" sz="1600" dirty="0" err="1" smtClean="0">
                <a:latin typeface="+mj-ea"/>
                <a:ea typeface="+mj-ea"/>
              </a:rPr>
              <a:t>딥러닝</a:t>
            </a:r>
            <a:r>
              <a:rPr lang="ko-KR" altLang="en-US" sz="1600" dirty="0" smtClean="0">
                <a:latin typeface="+mj-ea"/>
                <a:ea typeface="+mj-ea"/>
              </a:rPr>
              <a:t> 라이브러리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+mj-ea"/>
                <a:ea typeface="+mj-ea"/>
              </a:rPr>
              <a:t>파이썬</a:t>
            </a:r>
            <a:r>
              <a:rPr lang="ko-KR" altLang="en-US" sz="1600" dirty="0" smtClean="0">
                <a:latin typeface="+mj-ea"/>
                <a:ea typeface="+mj-ea"/>
              </a:rPr>
              <a:t> 기반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+mj-ea"/>
                <a:ea typeface="+mj-ea"/>
              </a:rPr>
              <a:t>CPU </a:t>
            </a:r>
            <a:r>
              <a:rPr lang="ko-KR" altLang="en-US" sz="1600" dirty="0" smtClean="0">
                <a:latin typeface="+mj-ea"/>
                <a:ea typeface="+mj-ea"/>
              </a:rPr>
              <a:t>및 </a:t>
            </a:r>
            <a:r>
              <a:rPr lang="en-US" altLang="ko-KR" sz="1600" dirty="0" smtClean="0">
                <a:latin typeface="+mj-ea"/>
                <a:ea typeface="+mj-ea"/>
              </a:rPr>
              <a:t>GPU</a:t>
            </a:r>
            <a:r>
              <a:rPr lang="ko-KR" altLang="en-US" sz="1600" dirty="0" smtClean="0">
                <a:latin typeface="+mj-ea"/>
                <a:ea typeface="+mj-ea"/>
              </a:rPr>
              <a:t>의 </a:t>
            </a:r>
            <a:r>
              <a:rPr lang="ko-KR" altLang="en-US" sz="1600" dirty="0" err="1" smtClean="0">
                <a:latin typeface="+mj-ea"/>
                <a:ea typeface="+mj-ea"/>
              </a:rPr>
              <a:t>수치계산에</a:t>
            </a:r>
            <a:r>
              <a:rPr lang="ko-KR" altLang="en-US" sz="1600" dirty="0" smtClean="0">
                <a:latin typeface="+mj-ea"/>
                <a:ea typeface="+mj-ea"/>
              </a:rPr>
              <a:t> 매우 유용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j-ea"/>
                <a:ea typeface="+mj-ea"/>
              </a:rPr>
              <a:t>비교적 확장성이 떨어지며 다중 </a:t>
            </a:r>
            <a:r>
              <a:rPr lang="en-US" altLang="ko-KR" sz="1600" dirty="0" smtClean="0">
                <a:latin typeface="+mj-ea"/>
                <a:ea typeface="+mj-ea"/>
              </a:rPr>
              <a:t>GPU </a:t>
            </a:r>
            <a:r>
              <a:rPr lang="ko-KR" altLang="en-US" sz="1600" dirty="0" smtClean="0">
                <a:latin typeface="+mj-ea"/>
                <a:ea typeface="+mj-ea"/>
              </a:rPr>
              <a:t>지원이 부족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>
                <a:latin typeface="+mj-ea"/>
                <a:ea typeface="+mj-ea"/>
              </a:rPr>
              <a:t>TensorFlow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j-ea"/>
                <a:ea typeface="+mj-ea"/>
              </a:rPr>
              <a:t>가장 인기있는 </a:t>
            </a:r>
            <a:r>
              <a:rPr lang="ko-KR" altLang="en-US" sz="1600" dirty="0" err="1" smtClean="0">
                <a:latin typeface="+mj-ea"/>
                <a:ea typeface="+mj-ea"/>
              </a:rPr>
              <a:t>딥러닝</a:t>
            </a:r>
            <a:r>
              <a:rPr lang="ko-KR" altLang="en-US" sz="1600" dirty="0" smtClean="0">
                <a:latin typeface="+mj-ea"/>
                <a:ea typeface="+mj-ea"/>
              </a:rPr>
              <a:t> 라이브러리 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err="1" smtClean="0">
                <a:latin typeface="+mj-ea"/>
                <a:ea typeface="+mj-ea"/>
              </a:rPr>
              <a:t>구글팀</a:t>
            </a:r>
            <a:r>
              <a:rPr lang="ko-KR" altLang="en-US" sz="1600" dirty="0" smtClean="0">
                <a:latin typeface="+mj-ea"/>
                <a:ea typeface="+mj-ea"/>
              </a:rPr>
              <a:t> 개발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오픈소스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+mj-ea"/>
                <a:ea typeface="+mj-ea"/>
              </a:rPr>
              <a:t>파이썬</a:t>
            </a:r>
            <a:r>
              <a:rPr lang="ko-KR" altLang="en-US" sz="1600" dirty="0" smtClean="0">
                <a:latin typeface="+mj-ea"/>
                <a:ea typeface="+mj-ea"/>
              </a:rPr>
              <a:t> 기반 </a:t>
            </a:r>
            <a:r>
              <a:rPr lang="en-US" altLang="ko-KR" sz="1600" dirty="0" smtClean="0">
                <a:latin typeface="+mj-ea"/>
                <a:ea typeface="+mj-ea"/>
              </a:rPr>
              <a:t>(C/C++ </a:t>
            </a:r>
            <a:r>
              <a:rPr lang="ko-KR" altLang="en-US" sz="1600" dirty="0" smtClean="0">
                <a:latin typeface="+mj-ea"/>
                <a:ea typeface="+mj-ea"/>
              </a:rPr>
              <a:t>엔진 </a:t>
            </a:r>
            <a:r>
              <a:rPr lang="en-US" altLang="ko-KR" sz="1600" dirty="0" smtClean="0">
                <a:latin typeface="+mj-ea"/>
                <a:ea typeface="+mj-ea"/>
              </a:rPr>
              <a:t>+ </a:t>
            </a:r>
            <a:r>
              <a:rPr lang="ko-KR" altLang="en-US" sz="1600" dirty="0" err="1" smtClean="0">
                <a:latin typeface="+mj-ea"/>
                <a:ea typeface="+mj-ea"/>
              </a:rPr>
              <a:t>파이썬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API</a:t>
            </a:r>
            <a:r>
              <a:rPr lang="ko-KR" altLang="en-US" sz="1600" dirty="0" smtClean="0">
                <a:latin typeface="+mj-ea"/>
                <a:ea typeface="+mj-ea"/>
              </a:rPr>
              <a:t>으로 제작 </a:t>
            </a:r>
            <a:r>
              <a:rPr lang="en-US" altLang="ko-KR" sz="1600" dirty="0" smtClean="0">
                <a:latin typeface="+mj-ea"/>
                <a:ea typeface="+mj-ea"/>
              </a:rPr>
              <a:t>&gt;&gt; </a:t>
            </a:r>
            <a:r>
              <a:rPr lang="ko-KR" altLang="en-US" sz="1600" dirty="0" smtClean="0">
                <a:latin typeface="+mj-ea"/>
                <a:ea typeface="+mj-ea"/>
              </a:rPr>
              <a:t>빠른 실행 가능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j-ea"/>
                <a:ea typeface="+mj-ea"/>
              </a:rPr>
              <a:t>여러 </a:t>
            </a:r>
            <a:r>
              <a:rPr lang="en-US" altLang="ko-KR" sz="1600" dirty="0" smtClean="0">
                <a:latin typeface="+mj-ea"/>
                <a:ea typeface="+mj-ea"/>
              </a:rPr>
              <a:t>CPU, GPU, </a:t>
            </a:r>
            <a:r>
              <a:rPr lang="ko-KR" altLang="en-US" sz="1600" dirty="0" smtClean="0">
                <a:latin typeface="+mj-ea"/>
                <a:ea typeface="+mj-ea"/>
              </a:rPr>
              <a:t>플랫폼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데스크톱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모바일에서 사용가능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j-ea"/>
                <a:ea typeface="+mj-ea"/>
              </a:rPr>
              <a:t>비교적 속도가 느린 편임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22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en-US" altLang="ko-KR" b="1" dirty="0" smtClean="0"/>
              <a:t>Deep Learning Framework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latin typeface="+mj-ea"/>
                <a:ea typeface="+mj-ea"/>
              </a:rPr>
              <a:t>딥러닝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기반 프레임워크 종류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>
                <a:latin typeface="+mj-ea"/>
                <a:ea typeface="+mj-ea"/>
              </a:rPr>
              <a:t>Keras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+mj-ea"/>
              </a:rPr>
              <a:t>차세대 </a:t>
            </a:r>
            <a:r>
              <a:rPr lang="ko-KR" altLang="en-US" sz="1600" dirty="0" err="1">
                <a:latin typeface="+mj-ea"/>
              </a:rPr>
              <a:t>딥러닝</a:t>
            </a:r>
            <a:r>
              <a:rPr lang="ko-KR" altLang="en-US" sz="1600" dirty="0">
                <a:latin typeface="+mj-ea"/>
              </a:rPr>
              <a:t> </a:t>
            </a:r>
            <a:r>
              <a:rPr lang="ko-KR" altLang="en-US" sz="1600" dirty="0" smtClean="0">
                <a:latin typeface="+mj-ea"/>
              </a:rPr>
              <a:t>프레임워크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>
                <a:latin typeface="+mj-ea"/>
                <a:ea typeface="+mj-ea"/>
              </a:rPr>
              <a:t>Theano</a:t>
            </a:r>
            <a:r>
              <a:rPr lang="ko-KR" altLang="en-US" sz="1600" dirty="0" smtClean="0">
                <a:latin typeface="+mj-ea"/>
                <a:ea typeface="+mj-ea"/>
              </a:rPr>
              <a:t>와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TensorFlow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같은 </a:t>
            </a:r>
            <a:r>
              <a:rPr lang="ko-KR" altLang="en-US" sz="1600" dirty="0" err="1" smtClean="0">
                <a:latin typeface="+mj-ea"/>
                <a:ea typeface="+mj-ea"/>
              </a:rPr>
              <a:t>저수준</a:t>
            </a:r>
            <a:r>
              <a:rPr lang="ko-KR" altLang="en-US" sz="1600" dirty="0" smtClean="0">
                <a:latin typeface="+mj-ea"/>
                <a:ea typeface="+mj-ea"/>
              </a:rPr>
              <a:t> 라이브러리가 아니어서 직접 모델을 만들지 않아도 됨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>
                <a:latin typeface="+mj-ea"/>
                <a:ea typeface="+mj-ea"/>
              </a:rPr>
              <a:t>Theano</a:t>
            </a:r>
            <a:r>
              <a:rPr lang="ko-KR" altLang="en-US" sz="1600" dirty="0" smtClean="0">
                <a:latin typeface="+mj-ea"/>
                <a:ea typeface="+mj-ea"/>
              </a:rPr>
              <a:t>와 </a:t>
            </a:r>
            <a:r>
              <a:rPr lang="en-US" altLang="ko-KR" sz="1600" dirty="0" err="1" smtClean="0">
                <a:latin typeface="+mj-ea"/>
                <a:ea typeface="+mj-ea"/>
              </a:rPr>
              <a:t>TensorFlow</a:t>
            </a:r>
            <a:r>
              <a:rPr lang="ko-KR" altLang="en-US" sz="1600" dirty="0" smtClean="0">
                <a:latin typeface="+mj-ea"/>
                <a:ea typeface="+mj-ea"/>
              </a:rPr>
              <a:t>에서 작동 가능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+mj-ea"/>
                <a:ea typeface="+mj-ea"/>
              </a:rPr>
              <a:t>파이썬으로</a:t>
            </a:r>
            <a:r>
              <a:rPr lang="ko-KR" altLang="en-US" sz="1600" dirty="0" smtClean="0">
                <a:latin typeface="+mj-ea"/>
                <a:ea typeface="+mj-ea"/>
              </a:rPr>
              <a:t> 제작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j-ea"/>
                <a:ea typeface="+mj-ea"/>
              </a:rPr>
              <a:t>Torch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>
                <a:latin typeface="+mj-ea"/>
                <a:ea typeface="+mj-ea"/>
              </a:rPr>
              <a:t>Lua</a:t>
            </a:r>
            <a:r>
              <a:rPr lang="ko-KR" altLang="en-US" sz="1600" dirty="0" smtClean="0">
                <a:latin typeface="+mj-ea"/>
                <a:ea typeface="+mj-ea"/>
              </a:rPr>
              <a:t>라는 스크립트 언어를 기반으로 제작 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err="1" smtClean="0">
                <a:latin typeface="+mj-ea"/>
                <a:ea typeface="+mj-ea"/>
              </a:rPr>
              <a:t>파이썬보다</a:t>
            </a:r>
            <a:r>
              <a:rPr lang="ko-KR" altLang="en-US" sz="1600" dirty="0" smtClean="0">
                <a:latin typeface="+mj-ea"/>
                <a:ea typeface="+mj-ea"/>
              </a:rPr>
              <a:t> 빠른 특징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j-ea"/>
                <a:ea typeface="+mj-ea"/>
              </a:rPr>
              <a:t>페이스북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구글에서도 이 프레임워크를 </a:t>
            </a:r>
            <a:r>
              <a:rPr lang="ko-KR" altLang="en-US" sz="1600" dirty="0" err="1" smtClean="0">
                <a:latin typeface="+mj-ea"/>
                <a:ea typeface="+mj-ea"/>
              </a:rPr>
              <a:t>기반으로하여</a:t>
            </a:r>
            <a:r>
              <a:rPr lang="ko-KR" altLang="en-US" sz="1600" dirty="0" smtClean="0">
                <a:latin typeface="+mj-ea"/>
                <a:ea typeface="+mj-ea"/>
              </a:rPr>
              <a:t> 자체 버전을 개발하여 사용할 정도로 효율적인 프레임워크임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j-ea"/>
                <a:ea typeface="+mj-ea"/>
              </a:rPr>
              <a:t>강화 학습에 필요한 사전 학습된 다양한 라이브러리 제공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15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en-US" altLang="ko-KR" b="1" dirty="0" smtClean="0"/>
              <a:t>Deep Learning Framework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latin typeface="+mj-ea"/>
                <a:ea typeface="+mj-ea"/>
              </a:rPr>
              <a:t>딥러닝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기반 프레임워크 종류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j-ea"/>
                <a:ea typeface="+mj-ea"/>
              </a:rPr>
              <a:t>DL4J (</a:t>
            </a:r>
            <a:r>
              <a:rPr lang="en-US" altLang="ko-KR" sz="2000" dirty="0" err="1" smtClean="0">
                <a:latin typeface="+mj-ea"/>
                <a:ea typeface="+mj-ea"/>
              </a:rPr>
              <a:t>DeepLearningForJava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j-ea"/>
              </a:rPr>
              <a:t>자바로 개발</a:t>
            </a:r>
            <a:endParaRPr lang="en-US" altLang="ko-KR" sz="1600" dirty="0" smtClean="0">
              <a:latin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j-ea"/>
                <a:ea typeface="+mj-ea"/>
              </a:rPr>
              <a:t>자바 외에도 </a:t>
            </a:r>
            <a:r>
              <a:rPr lang="en-US" altLang="ko-KR" sz="1600" dirty="0" smtClean="0">
                <a:latin typeface="+mj-ea"/>
                <a:ea typeface="+mj-ea"/>
              </a:rPr>
              <a:t>Closure</a:t>
            </a:r>
            <a:r>
              <a:rPr lang="ko-KR" altLang="en-US" sz="1600" dirty="0" smtClean="0">
                <a:latin typeface="+mj-ea"/>
                <a:ea typeface="+mj-ea"/>
              </a:rPr>
              <a:t>나 </a:t>
            </a:r>
            <a:r>
              <a:rPr lang="en-US" altLang="ko-KR" sz="1600" dirty="0" smtClean="0">
                <a:latin typeface="+mj-ea"/>
                <a:ea typeface="+mj-ea"/>
              </a:rPr>
              <a:t>Scala</a:t>
            </a:r>
            <a:r>
              <a:rPr lang="ko-KR" altLang="en-US" sz="1600" dirty="0" smtClean="0">
                <a:latin typeface="+mj-ea"/>
                <a:ea typeface="+mj-ea"/>
              </a:rPr>
              <a:t>와 같은 </a:t>
            </a:r>
            <a:r>
              <a:rPr lang="en-US" altLang="ko-KR" sz="1600" dirty="0" smtClean="0">
                <a:latin typeface="+mj-ea"/>
                <a:ea typeface="+mj-ea"/>
              </a:rPr>
              <a:t>JVM </a:t>
            </a:r>
            <a:r>
              <a:rPr lang="ko-KR" altLang="en-US" sz="1600" dirty="0" smtClean="0">
                <a:latin typeface="+mj-ea"/>
                <a:ea typeface="+mj-ea"/>
              </a:rPr>
              <a:t>언어도 지원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j-ea"/>
                <a:ea typeface="+mj-ea"/>
              </a:rPr>
              <a:t>상업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/ </a:t>
            </a:r>
            <a:r>
              <a:rPr lang="ko-KR" altLang="en-US" sz="1600" dirty="0" smtClean="0">
                <a:latin typeface="+mj-ea"/>
                <a:ea typeface="+mj-ea"/>
              </a:rPr>
              <a:t>산업 중심의 분산 </a:t>
            </a:r>
            <a:r>
              <a:rPr lang="ko-KR" altLang="en-US" sz="1600" dirty="0" err="1" smtClean="0">
                <a:latin typeface="+mj-ea"/>
                <a:ea typeface="+mj-ea"/>
              </a:rPr>
              <a:t>딥러닝</a:t>
            </a:r>
            <a:r>
              <a:rPr lang="ko-KR" altLang="en-US" sz="1600" dirty="0" smtClean="0">
                <a:latin typeface="+mj-ea"/>
                <a:ea typeface="+mj-ea"/>
              </a:rPr>
              <a:t> 플랫폼으로 널리 사용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j-ea"/>
                <a:ea typeface="+mj-ea"/>
              </a:rPr>
              <a:t>빅데이터 도구와 함께 사용할 수 있어 효율적인 </a:t>
            </a:r>
            <a:r>
              <a:rPr lang="ko-KR" altLang="en-US" sz="1600" dirty="0" err="1" smtClean="0">
                <a:latin typeface="+mj-ea"/>
                <a:ea typeface="+mj-ea"/>
              </a:rPr>
              <a:t>딥러닝</a:t>
            </a:r>
            <a:r>
              <a:rPr lang="ko-KR" altLang="en-US" sz="1600" dirty="0" smtClean="0">
                <a:latin typeface="+mj-ea"/>
                <a:ea typeface="+mj-ea"/>
              </a:rPr>
              <a:t> 가능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4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58886" y="105182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69999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latin typeface="+mj-ea"/>
                <a:ea typeface="+mj-ea"/>
              </a:rPr>
              <a:t>02. </a:t>
            </a:r>
            <a:r>
              <a:rPr lang="en-US" altLang="ko-KR" sz="4400" smtClean="0">
                <a:latin typeface="+mj-ea"/>
                <a:ea typeface="+mj-ea"/>
              </a:rPr>
              <a:t>MNIST </a:t>
            </a:r>
            <a:r>
              <a:rPr lang="ko-KR" altLang="en-US" sz="4400" dirty="0" smtClean="0">
                <a:latin typeface="+mj-ea"/>
                <a:ea typeface="+mj-ea"/>
              </a:rPr>
              <a:t>기초</a:t>
            </a:r>
            <a:endParaRPr lang="en-US" altLang="ko-KR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7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j-ea"/>
              </a:rPr>
              <a:t>02. MNIST </a:t>
            </a:r>
            <a:r>
              <a:rPr lang="ko-KR" altLang="en-US" b="1" dirty="0" smtClean="0">
                <a:latin typeface="+mj-ea"/>
              </a:rPr>
              <a:t>기초</a:t>
            </a:r>
            <a:endParaRPr lang="ko-KR" altLang="en-US" b="1" dirty="0">
              <a:latin typeface="+mj-ea"/>
            </a:endParaRP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191511" y="1152526"/>
            <a:ext cx="11369675" cy="53435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+mj-ea"/>
              </a:rPr>
              <a:t>MNIST </a:t>
            </a:r>
            <a:r>
              <a:rPr lang="ko-KR" altLang="en-US" sz="2400" b="1" dirty="0" smtClean="0">
                <a:latin typeface="+mj-ea"/>
              </a:rPr>
              <a:t>기초</a:t>
            </a:r>
            <a:endParaRPr lang="en-US" altLang="ko-KR" sz="2400" b="1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+mj-ea"/>
              </a:rPr>
              <a:t>머신러닝</a:t>
            </a:r>
            <a:r>
              <a:rPr lang="ko-KR" altLang="en-US" sz="2000" dirty="0" smtClean="0">
                <a:latin typeface="+mj-ea"/>
              </a:rPr>
              <a:t> 기초 실습 </a:t>
            </a:r>
            <a:r>
              <a:rPr lang="en-US" altLang="ko-KR" sz="2000" dirty="0" smtClean="0">
                <a:latin typeface="+mj-ea"/>
              </a:rPr>
              <a:t>ex) </a:t>
            </a:r>
            <a:r>
              <a:rPr lang="ko-KR" altLang="en-US" sz="2000" dirty="0" smtClean="0">
                <a:latin typeface="+mj-ea"/>
              </a:rPr>
              <a:t>프로그래밍 언어 실습에서의 </a:t>
            </a:r>
            <a:r>
              <a:rPr lang="en-US" altLang="ko-KR" sz="2000" dirty="0" smtClean="0">
                <a:latin typeface="+mj-ea"/>
              </a:rPr>
              <a:t>“Hello World” </a:t>
            </a:r>
            <a:r>
              <a:rPr lang="ko-KR" altLang="en-US" sz="2000" dirty="0" smtClean="0">
                <a:latin typeface="+mj-ea"/>
              </a:rPr>
              <a:t>출력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</a:rPr>
              <a:t>사람 손으로 쓴 </a:t>
            </a:r>
            <a:r>
              <a:rPr lang="en-US" altLang="ko-KR" sz="2000" dirty="0" smtClean="0">
                <a:latin typeface="+mj-ea"/>
              </a:rPr>
              <a:t>0~9</a:t>
            </a:r>
            <a:r>
              <a:rPr lang="ko-KR" altLang="en-US" sz="2000" dirty="0" smtClean="0">
                <a:latin typeface="+mj-ea"/>
              </a:rPr>
              <a:t>까지의 숫자 이미지로 이루어진 컴퓨터 비전 </a:t>
            </a:r>
            <a:r>
              <a:rPr lang="ko-KR" altLang="en-US" sz="2000" dirty="0" err="1" smtClean="0">
                <a:latin typeface="+mj-ea"/>
              </a:rPr>
              <a:t>데이터셋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j-ea"/>
              </a:rPr>
              <a:t>55,000</a:t>
            </a:r>
            <a:r>
              <a:rPr lang="ko-KR" altLang="en-US" sz="2000" dirty="0" smtClean="0">
                <a:latin typeface="+mj-ea"/>
              </a:rPr>
              <a:t>개의 학습 데이터</a:t>
            </a:r>
            <a:r>
              <a:rPr lang="en-US" altLang="ko-KR" sz="2000" dirty="0" smtClean="0">
                <a:latin typeface="+mj-ea"/>
              </a:rPr>
              <a:t>(</a:t>
            </a:r>
            <a:r>
              <a:rPr lang="en-US" altLang="ko-KR" sz="2000" dirty="0" err="1" smtClean="0">
                <a:latin typeface="+mj-ea"/>
              </a:rPr>
              <a:t>mnist.train</a:t>
            </a:r>
            <a:r>
              <a:rPr lang="en-US" altLang="ko-KR" sz="2000" dirty="0" smtClean="0">
                <a:latin typeface="+mj-ea"/>
              </a:rPr>
              <a:t>)</a:t>
            </a:r>
            <a:r>
              <a:rPr lang="ko-KR" altLang="en-US" sz="2000" dirty="0" smtClean="0">
                <a:latin typeface="+mj-ea"/>
              </a:rPr>
              <a:t>와 </a:t>
            </a:r>
            <a:r>
              <a:rPr lang="en-US" altLang="ko-KR" sz="2000" dirty="0" smtClean="0">
                <a:latin typeface="+mj-ea"/>
              </a:rPr>
              <a:t>10,000</a:t>
            </a:r>
            <a:r>
              <a:rPr lang="ko-KR" altLang="en-US" sz="2000" dirty="0" smtClean="0">
                <a:latin typeface="+mj-ea"/>
              </a:rPr>
              <a:t>개의</a:t>
            </a:r>
            <a:r>
              <a:rPr lang="en-US" altLang="ko-KR" sz="2000" dirty="0" smtClean="0">
                <a:latin typeface="+mj-ea"/>
              </a:rPr>
              <a:t> </a:t>
            </a:r>
            <a:r>
              <a:rPr lang="ko-KR" altLang="en-US" sz="2000" dirty="0" smtClean="0">
                <a:latin typeface="+mj-ea"/>
              </a:rPr>
              <a:t>테스트 데이터</a:t>
            </a:r>
            <a:r>
              <a:rPr lang="en-US" altLang="ko-KR" sz="2000" dirty="0" smtClean="0">
                <a:latin typeface="+mj-ea"/>
              </a:rPr>
              <a:t>(</a:t>
            </a:r>
            <a:r>
              <a:rPr lang="en-US" altLang="ko-KR" sz="2000" dirty="0" err="1" smtClean="0">
                <a:latin typeface="+mj-ea"/>
              </a:rPr>
              <a:t>mnist.test</a:t>
            </a:r>
            <a:r>
              <a:rPr lang="en-US" altLang="ko-KR" sz="2000" dirty="0" smtClean="0">
                <a:latin typeface="+mj-ea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j-ea"/>
              </a:rPr>
              <a:t>MNIST</a:t>
            </a:r>
            <a:r>
              <a:rPr lang="ko-KR" altLang="en-US" sz="2000" dirty="0" smtClean="0">
                <a:latin typeface="+mj-ea"/>
              </a:rPr>
              <a:t>의 각 이미지는 </a:t>
            </a:r>
            <a:r>
              <a:rPr lang="en-US" altLang="ko-KR" sz="2000" dirty="0" smtClean="0">
                <a:latin typeface="+mj-ea"/>
              </a:rPr>
              <a:t>28x28 </a:t>
            </a:r>
            <a:r>
              <a:rPr lang="ko-KR" altLang="en-US" sz="2000" dirty="0" smtClean="0">
                <a:latin typeface="+mj-ea"/>
              </a:rPr>
              <a:t>픽셀로 이루어짐</a:t>
            </a:r>
            <a:endParaRPr lang="en-US" altLang="ko-KR" sz="1600" dirty="0">
              <a:latin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>
                <a:latin typeface="+mj-ea"/>
              </a:rPr>
              <a:t>mnist.train.images</a:t>
            </a:r>
            <a:r>
              <a:rPr lang="en-US" altLang="ko-KR" sz="1600" b="1" dirty="0" smtClean="0">
                <a:latin typeface="+mj-ea"/>
              </a:rPr>
              <a:t>[55000, 784]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728" y="3057925"/>
            <a:ext cx="3986103" cy="10251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961" y="5037977"/>
            <a:ext cx="935686" cy="950538"/>
          </a:xfrm>
          <a:prstGeom prst="rect">
            <a:avLst/>
          </a:prstGeom>
        </p:spPr>
      </p:pic>
      <p:pic>
        <p:nvPicPr>
          <p:cNvPr id="1026" name="Picture 2" descr="손글씨 숫자 인식으로 해보는 간단한 인공신경망 예측(feat. MNIST 데이터셋)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2" t="7601" r="20080" b="5165"/>
          <a:stretch/>
        </p:blipFill>
        <p:spPr bwMode="auto">
          <a:xfrm>
            <a:off x="7555831" y="4804008"/>
            <a:ext cx="1464605" cy="141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중괄호 12"/>
          <p:cNvSpPr/>
          <p:nvPr/>
        </p:nvSpPr>
        <p:spPr>
          <a:xfrm>
            <a:off x="9020436" y="4912468"/>
            <a:ext cx="211113" cy="1177047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오른쪽 중괄호 17"/>
          <p:cNvSpPr/>
          <p:nvPr/>
        </p:nvSpPr>
        <p:spPr>
          <a:xfrm rot="16200000" flipH="1">
            <a:off x="8218472" y="5774806"/>
            <a:ext cx="273567" cy="1168926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220859" y="531632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28 Pixel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63311" y="638542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28 Pixel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716827" y="5636622"/>
            <a:ext cx="323006" cy="1826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3623583" y="5645707"/>
            <a:ext cx="292024" cy="173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0226" y="5819238"/>
            <a:ext cx="2169184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MNIST</a:t>
            </a:r>
            <a:r>
              <a:rPr lang="ko-KR" altLang="en-US" sz="1600" dirty="0" smtClean="0"/>
              <a:t>의 학습 데이터</a:t>
            </a:r>
            <a:endParaRPr lang="en-US" altLang="ko-KR" sz="16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254794" y="5819234"/>
            <a:ext cx="2767104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각 이미지가 가진 픽셀 데이터 수</a:t>
            </a:r>
            <a:endParaRPr lang="en-US" altLang="ko-KR" sz="14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5015081" y="549181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70C0"/>
                </a:solidFill>
              </a:rPr>
              <a:t>28x28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586</Words>
  <Application>Microsoft Office PowerPoint</Application>
  <PresentationFormat>와이드스크린</PresentationFormat>
  <Paragraphs>121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함초롬돋움</vt:lpstr>
      <vt:lpstr>Arial</vt:lpstr>
      <vt:lpstr>맑은 고딕</vt:lpstr>
      <vt:lpstr>CryptoCraft 테마</vt:lpstr>
      <vt:lpstr>제목 테마</vt:lpstr>
      <vt:lpstr>CNN  (Convolutional Neural Network)  실습</vt:lpstr>
      <vt:lpstr>PowerPoint 프레젠테이션</vt:lpstr>
      <vt:lpstr>PowerPoint 프레젠테이션</vt:lpstr>
      <vt:lpstr>01. Deep Learning Framework</vt:lpstr>
      <vt:lpstr>01. Deep Learning Framework</vt:lpstr>
      <vt:lpstr>01. Deep Learning Framework</vt:lpstr>
      <vt:lpstr>01. Deep Learning Framework</vt:lpstr>
      <vt:lpstr>PowerPoint 프레젠테이션</vt:lpstr>
      <vt:lpstr>02. MNIST 기초</vt:lpstr>
      <vt:lpstr>02. MNIST 기초</vt:lpstr>
      <vt:lpstr>PowerPoint 프레젠테이션</vt:lpstr>
      <vt:lpstr>03. Keras로 MNIST 학습 및 예측 실습</vt:lpstr>
      <vt:lpstr>03. Keras로 MNIST 학습 및 예측 실습</vt:lpstr>
      <vt:lpstr>03. Keras로 MNIST 학습 및 예측 실습</vt:lpstr>
      <vt:lpstr>03. Keras로 MNIST 학습 및 예측 실습</vt:lpstr>
      <vt:lpstr>03. Keras로 MNIST 학습 및 예측 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스레드 동기화 실습 및 리눅스시스템 모니터링 시스템 - 임세진</dc:title>
  <dc:creator>임세진</dc:creator>
  <cp:lastModifiedBy>user</cp:lastModifiedBy>
  <cp:revision>299</cp:revision>
  <dcterms:created xsi:type="dcterms:W3CDTF">2019-11-27T03:31:48Z</dcterms:created>
  <dcterms:modified xsi:type="dcterms:W3CDTF">2020-11-22T23:56:21Z</dcterms:modified>
</cp:coreProperties>
</file>