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80" r:id="rId13"/>
    <p:sldId id="276" r:id="rId14"/>
    <p:sldId id="277" r:id="rId15"/>
    <p:sldId id="278" r:id="rId16"/>
    <p:sldId id="279" r:id="rId17"/>
    <p:sldId id="264" r:id="rId18"/>
    <p:sldId id="263" r:id="rId19"/>
    <p:sldId id="265" r:id="rId20"/>
    <p:sldId id="266" r:id="rId21"/>
    <p:sldId id="268" r:id="rId22"/>
    <p:sldId id="267" r:id="rId23"/>
    <p:sldId id="26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020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A5990-5355-4A51-BFE8-A9B00D29A722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C2C3B-C1A3-4AB1-979C-C25C5DBC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0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실세계에서는 수기로 작성된 문서나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타이핑된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메시지 위에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손서명을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사용하는 것이 일반적이다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 다음 메시지와 서명을 결합한다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pPr rtl="0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유사하게 디지털 서명은 한 사람 또는 한 개체와 디지털 데이터를 연결해주는 기술이다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결합은 메시지 수신자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자에 의해 독립적으로 증명될 수 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b="0" dirty="0" smtClean="0">
              <a:effectLst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C2C3B-C1A3-4AB1-979C-C25C5DBCD1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9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방식의 경우 기밀성 또한 제공하면서 </a:t>
            </a:r>
            <a:r>
              <a:rPr lang="ko-KR" altLang="en-US" dirty="0" err="1" smtClean="0"/>
              <a:t>은닉채널을</a:t>
            </a:r>
            <a:r>
              <a:rPr lang="ko-KR" altLang="en-US" dirty="0" smtClean="0"/>
              <a:t> 제공할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감시자의 경우 디지털 서명이 존재하는 정도만을 </a:t>
            </a:r>
            <a:r>
              <a:rPr lang="en-US" altLang="ko-KR" dirty="0" smtClean="0"/>
              <a:t>K </a:t>
            </a:r>
            <a:r>
              <a:rPr lang="ko-KR" altLang="en-US" dirty="0" smtClean="0"/>
              <a:t>비트 검사를 통해 가정하는 것이기 때문에 다소 강한 가정이라고 볼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은닉채널을</a:t>
            </a:r>
            <a:r>
              <a:rPr lang="ko-KR" altLang="en-US" dirty="0" smtClean="0"/>
              <a:t> 살펴본 결과 공개키 종류에 따라 다양한 채널이 발생할 수 있지만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더 많은 대역폭을 제공하기 위한 연구가 필요할 것이 중요하다고 생각됩니다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C2C3B-C1A3-4AB1-979C-C25C5DBCD1B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0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사람은 공개키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개인키 쌍을 가진다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암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복호화에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사용되는 키 쌍과 서명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검증에 사용되는 키 쌍은 다르다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디지털 서명에서 개인키는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서명키이고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공개키는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검증키이다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서명자는 데이터를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해싱하여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데이터의 해시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(H(Data))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만든다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해시와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서명키를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입력으로하는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서명 알고리즘을 통해 주어진 해시에 맞는 서명을 생성한다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생성된 서명과 데이터를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검증자에게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보낸다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검증자는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받은 서명을 검증 알고리즘에 입력하여 서명자가 생성한 해시를 구한다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검증자는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받은 데이터를 동일한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해싱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알고리즘으로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해싱하여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해시를 구한다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검증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알고리즘으로부터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구한 해시와 데이터로부터 구한 해시가 일치하는지 확인한다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서명에 사용되는 개인키는 서명자만 가지고 있기 때문에 서명자는 서명을 부인할 수 없다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C2C3B-C1A3-4AB1-979C-C25C5DBCD1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0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서명을 먼저 하는 방법은 수신자에 의해 이용될 수 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송신자의 신원을 확인 한 뒤 그 데이터를 제 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자에게 보낼 수 있기 때문이다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그러므로 이러한 방법은 선호되지 않는다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암호화를 먼저 하는 방법이 더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신뢰성있고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널리 적용되는데 다음과 같이 묘사할 수 있다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C2C3B-C1A3-4AB1-979C-C25C5DBCD1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9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전자서명은 공개키</a:t>
            </a:r>
            <a:r>
              <a:rPr lang="ko-KR" altLang="en-US" baseline="0" dirty="0" smtClean="0"/>
              <a:t> 기반 서명 방식이다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은닉채널</a:t>
            </a:r>
            <a:r>
              <a:rPr lang="ko-KR" altLang="en-US" baseline="0" dirty="0" smtClean="0"/>
              <a:t> 또한 </a:t>
            </a:r>
            <a:r>
              <a:rPr lang="ko-KR" altLang="en-US" baseline="0" dirty="0" err="1" smtClean="0"/>
              <a:t>공개키의</a:t>
            </a:r>
            <a:r>
              <a:rPr lang="ko-KR" altLang="en-US" baseline="0" dirty="0" smtClean="0"/>
              <a:t> 변화에 따라 변화하게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그렇다면 현재 양자내성암호로써 연구되고 있는 코드 기반 암호에는 </a:t>
            </a:r>
            <a:r>
              <a:rPr lang="ko-KR" altLang="en-US" baseline="0" dirty="0" err="1" smtClean="0"/>
              <a:t>은닉채널이</a:t>
            </a:r>
            <a:r>
              <a:rPr lang="ko-KR" altLang="en-US" baseline="0" dirty="0" smtClean="0"/>
              <a:t> 어떻게 형성될 수 있을지 살펴봅니다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맥엘리스를</a:t>
            </a:r>
            <a:r>
              <a:rPr lang="ko-KR" altLang="en-US" baseline="0" dirty="0" smtClean="0"/>
              <a:t> 예로 들겠습니다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C2C3B-C1A3-4AB1-979C-C25C5DBCD1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05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SP800-90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과 같은 </a:t>
            </a:r>
            <a:r>
              <a:rPr lang="ko-KR" altLang="en-US" baseline="0" dirty="0" err="1" smtClean="0"/>
              <a:t>난수발생기</a:t>
            </a:r>
            <a:r>
              <a:rPr lang="ko-KR" altLang="en-US" baseline="0" dirty="0" smtClean="0"/>
              <a:t> 채용</a:t>
            </a:r>
            <a:r>
              <a:rPr lang="en-US" altLang="ko-KR" baseline="0" dirty="0" smtClean="0"/>
              <a:t>, SHA2 </a:t>
            </a:r>
            <a:r>
              <a:rPr lang="ko-KR" altLang="en-US" baseline="0" dirty="0" smtClean="0"/>
              <a:t>패밀리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현재는 </a:t>
            </a:r>
            <a:r>
              <a:rPr lang="en-US" altLang="ko-KR" baseline="0" dirty="0" smtClean="0"/>
              <a:t>FIPS202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C2C3B-C1A3-4AB1-979C-C25C5DBCD1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46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레몬즙으로 글을 쓴 뒤 불에 그을리면 내용이 나온다는 고전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테러범들이 모나리자 그림 속에</a:t>
            </a:r>
            <a:r>
              <a:rPr lang="ko-KR" altLang="en-US" baseline="0" dirty="0" smtClean="0"/>
              <a:t> 그림을 숨겨 전달한다는 내용 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C2C3B-C1A3-4AB1-979C-C25C5DBCD1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2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전자서명은 공개키</a:t>
            </a:r>
            <a:r>
              <a:rPr lang="ko-KR" altLang="en-US" baseline="0" dirty="0" smtClean="0"/>
              <a:t> 기반 서명 방식이다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은닉채널</a:t>
            </a:r>
            <a:r>
              <a:rPr lang="ko-KR" altLang="en-US" baseline="0" dirty="0" smtClean="0"/>
              <a:t> 또한 </a:t>
            </a:r>
            <a:r>
              <a:rPr lang="ko-KR" altLang="en-US" baseline="0" dirty="0" err="1" smtClean="0"/>
              <a:t>공개키의</a:t>
            </a:r>
            <a:r>
              <a:rPr lang="ko-KR" altLang="en-US" baseline="0" dirty="0" smtClean="0"/>
              <a:t> 변화에 따라 변화하게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그렇다면 현재 양자내성암호로써 연구되고 있는 코드 기반 암호에는 </a:t>
            </a:r>
            <a:r>
              <a:rPr lang="ko-KR" altLang="en-US" baseline="0" dirty="0" err="1" smtClean="0"/>
              <a:t>은닉채널이</a:t>
            </a:r>
            <a:r>
              <a:rPr lang="ko-KR" altLang="en-US" baseline="0" dirty="0" smtClean="0"/>
              <a:t> 어떻게 형성될 수 있을지 살펴봅니다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맥엘리스를</a:t>
            </a:r>
            <a:r>
              <a:rPr lang="ko-KR" altLang="en-US" baseline="0" dirty="0" smtClean="0"/>
              <a:t> 예로 들겠습니다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C2C3B-C1A3-4AB1-979C-C25C5DBCD1B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6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생성행렬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ㅎ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C2C3B-C1A3-4AB1-979C-C25C5DBCD1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073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 smtClean="0"/>
              <a:t>생성행렬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ㅎ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C2C3B-C1A3-4AB1-979C-C25C5DBCD1B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7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4DF4-D86F-4F68-86CE-29BAF662AA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708-EF6C-46C9-8C8D-5B07A1001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90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4DF4-D86F-4F68-86CE-29BAF662AA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708-EF6C-46C9-8C8D-5B07A1001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2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4DF4-D86F-4F68-86CE-29BAF662AA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708-EF6C-46C9-8C8D-5B07A1001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4DF4-D86F-4F68-86CE-29BAF662AA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708-EF6C-46C9-8C8D-5B07A1001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94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4DF4-D86F-4F68-86CE-29BAF662AA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708-EF6C-46C9-8C8D-5B07A1001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4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4DF4-D86F-4F68-86CE-29BAF662AA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708-EF6C-46C9-8C8D-5B07A1001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4DF4-D86F-4F68-86CE-29BAF662AA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708-EF6C-46C9-8C8D-5B07A1001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55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4DF4-D86F-4F68-86CE-29BAF662AA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708-EF6C-46C9-8C8D-5B07A1001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1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4DF4-D86F-4F68-86CE-29BAF662AA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708-EF6C-46C9-8C8D-5B07A1001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1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4DF4-D86F-4F68-86CE-29BAF662AA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708-EF6C-46C9-8C8D-5B07A1001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4DF4-D86F-4F68-86CE-29BAF662AA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1A708-EF6C-46C9-8C8D-5B07A1001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6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4DF4-D86F-4F68-86CE-29BAF662AA08}" type="datetimeFigureOut">
              <a:rPr lang="ko-KR" altLang="en-US" smtClean="0"/>
              <a:t>2019-09-10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A708-EF6C-46C9-8C8D-5B07A1001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5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DdCOYsUSB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전자서명에서의 </a:t>
            </a:r>
            <a:r>
              <a:rPr lang="ko-KR" altLang="en-US" dirty="0" err="1" smtClean="0"/>
              <a:t>은닉채널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Covert Channel in Digital </a:t>
            </a:r>
            <a:r>
              <a:rPr lang="en-US" altLang="ko-KR" dirty="0" smtClean="0"/>
              <a:t>Signature</a:t>
            </a:r>
          </a:p>
          <a:p>
            <a:endParaRPr lang="en-US" altLang="ko-KR" dirty="0"/>
          </a:p>
          <a:p>
            <a:r>
              <a:rPr lang="en-US" altLang="ko-KR">
                <a:hlinkClick r:id="rId2"/>
              </a:rPr>
              <a:t>https://www.youtube.com/watch?v=rDdCOYsUSBs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87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Signing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q </a:t>
                </a:r>
                <a:r>
                  <a:rPr lang="ko-KR" altLang="en-US" dirty="0" smtClean="0"/>
                  <a:t>보다 작은 </a:t>
                </a:r>
                <a:r>
                  <a:rPr lang="ko-KR" altLang="en-US" dirty="0" err="1" smtClean="0"/>
                  <a:t>난수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k </a:t>
                </a:r>
                <a:r>
                  <a:rPr lang="ko-KR" altLang="en-US" dirty="0" smtClean="0"/>
                  <a:t>선택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𝑥𝑟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ko-KR" altLang="en-US" dirty="0" err="1" smtClean="0"/>
                  <a:t>서명값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(r, s)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5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Verifying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r, s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q</a:t>
                </a:r>
                <a:r>
                  <a:rPr lang="ko-KR" altLang="en-US" dirty="0" smtClean="0"/>
                  <a:t>보다 작은지 확인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𝑣𝑎𝑙𝑖𝑑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796" y="365125"/>
            <a:ext cx="7804719" cy="58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은닉채널이란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다른 사람은 확인할 수 없는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수신자와 송신자만이 알 수 있는 숨겨진 채널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38200" y="2743200"/>
            <a:ext cx="4643120" cy="3078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안녕하세요</a:t>
            </a:r>
            <a:r>
              <a:rPr lang="en-US" altLang="ko-KR" dirty="0"/>
              <a:t> </a:t>
            </a:r>
            <a:r>
              <a:rPr lang="en-US" altLang="ko-KR" dirty="0" smtClean="0"/>
              <a:t>K,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내일 </a:t>
            </a:r>
            <a:r>
              <a:rPr lang="ko-KR" altLang="en-US" dirty="0" err="1" smtClean="0"/>
              <a:t>애틀란타를</a:t>
            </a:r>
            <a:r>
              <a:rPr lang="ko-KR" altLang="en-US" dirty="0" smtClean="0"/>
              <a:t> 공격할 예정입니다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이를 대통령께 알리십시오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                   James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710680" y="2743200"/>
            <a:ext cx="4643120" cy="3078480"/>
          </a:xfrm>
          <a:prstGeom prst="rect">
            <a:avLst/>
          </a:prstGeom>
          <a:solidFill>
            <a:srgbClr val="6699FF">
              <a:alpha val="69804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안녕하세요</a:t>
            </a:r>
            <a:r>
              <a:rPr lang="en-US" altLang="ko-KR" dirty="0" smtClean="0"/>
              <a:t> K,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내일 </a:t>
            </a:r>
            <a:r>
              <a:rPr lang="ko-KR" altLang="en-US" dirty="0" err="1" smtClean="0"/>
              <a:t>애틀란타를</a:t>
            </a:r>
            <a:r>
              <a:rPr lang="ko-KR" altLang="en-US" dirty="0" smtClean="0"/>
              <a:t> 공격할 예정입니다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이를 대통령께 알리십시오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캘리포니아 공격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/>
              <a:t>                   James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62" y="4538484"/>
            <a:ext cx="1143225" cy="1143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42" y="4538483"/>
            <a:ext cx="1143225" cy="1143225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5481320" y="4282440"/>
            <a:ext cx="12293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5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DSS </a:t>
            </a:r>
            <a:r>
              <a:rPr lang="ko-KR" altLang="en-US" dirty="0" smtClean="0"/>
              <a:t>상에서의 </a:t>
            </a:r>
            <a:r>
              <a:rPr lang="ko-KR" altLang="en-US" dirty="0" err="1" smtClean="0"/>
              <a:t>은닉채널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Simons</a:t>
            </a:r>
            <a:r>
              <a:rPr lang="ko-KR" altLang="en-US" dirty="0" smtClean="0"/>
              <a:t>에 의해 고안</a:t>
            </a:r>
            <a:endParaRPr lang="en-US" altLang="ko-KR" dirty="0"/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가지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Broadband</a:t>
            </a:r>
          </a:p>
          <a:p>
            <a:pPr lvl="2"/>
            <a:r>
              <a:rPr lang="ko-KR" altLang="en-US" dirty="0" smtClean="0"/>
              <a:t>수신자가 송신자의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필요로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Narrowband</a:t>
            </a:r>
          </a:p>
          <a:p>
            <a:pPr lvl="2"/>
            <a:r>
              <a:rPr lang="ko-KR" altLang="en-US" dirty="0" smtClean="0"/>
              <a:t>더 적은 비트를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수신자가 송신자의 </a:t>
            </a:r>
            <a:r>
              <a:rPr lang="ko-KR" altLang="en-US" dirty="0" err="1" smtClean="0"/>
              <a:t>비밀키를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필요로하지</a:t>
            </a:r>
            <a:r>
              <a:rPr lang="ko-KR" altLang="en-US" dirty="0" smtClean="0"/>
              <a:t>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3322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Broadband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2002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난수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k</a:t>
            </a:r>
            <a:r>
              <a:rPr lang="ko-KR" altLang="en-US" dirty="0" smtClean="0"/>
              <a:t>를 공유하려는 비밀로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k &lt; N bit</a:t>
            </a:r>
          </a:p>
          <a:p>
            <a:endParaRPr lang="en-US" altLang="ko-KR" dirty="0"/>
          </a:p>
          <a:p>
            <a:r>
              <a:rPr lang="en-US" altLang="ko-KR" dirty="0" smtClean="0"/>
              <a:t>DSS </a:t>
            </a:r>
            <a:r>
              <a:rPr lang="ko-KR" altLang="en-US" dirty="0" smtClean="0"/>
              <a:t>표준 매개변수에 따라 최대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서명자의 </a:t>
            </a:r>
            <a:r>
              <a:rPr lang="ko-KR" altLang="en-US" dirty="0" err="1" smtClean="0"/>
              <a:t>개인키를</a:t>
            </a:r>
            <a:r>
              <a:rPr lang="ko-KR" altLang="en-US" dirty="0" smtClean="0"/>
              <a:t> 알아야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5" y="1690688"/>
            <a:ext cx="29813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6141"/>
            <a:ext cx="7804719" cy="58535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ko-KR" dirty="0" smtClean="0"/>
              <a:t>Broadband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7271239" y="1690688"/>
                <a:ext cx="3842238" cy="46489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전송되는 메시지로부터 </a:t>
                </a:r>
                <a:r>
                  <a:rPr lang="en-US" altLang="ko-KR" dirty="0" smtClean="0"/>
                  <a:t>H(m) </a:t>
                </a:r>
                <a:r>
                  <a:rPr lang="ko-KR" altLang="en-US" dirty="0" smtClean="0"/>
                  <a:t>계산</a:t>
                </a:r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 smtClean="0"/>
                  <a:t>서명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로 부터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계산</a:t>
                </a:r>
                <a:endParaRPr lang="en-US" altLang="ko-KR" dirty="0" smtClean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대입</a:t>
                </a:r>
                <a:endParaRPr lang="en-US" altLang="ko-KR" dirty="0" smtClean="0"/>
              </a:p>
              <a:p>
                <a:pPr algn="ctr"/>
                <a:endParaRPr lang="en-US" altLang="ko-KR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대입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239" y="1690688"/>
                <a:ext cx="3842238" cy="464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 6"/>
          <p:cNvSpPr/>
          <p:nvPr/>
        </p:nvSpPr>
        <p:spPr>
          <a:xfrm>
            <a:off x="1776048" y="3166726"/>
            <a:ext cx="228600" cy="246185"/>
          </a:xfrm>
          <a:prstGeom prst="rightArrow">
            <a:avLst>
              <a:gd name="adj1" fmla="val 13636"/>
              <a:gd name="adj2" fmla="val 5357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9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Narrowband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2002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 smtClean="0"/>
                  <a:t>새로운 소수 </a:t>
                </a:r>
                <a:r>
                  <a:rPr lang="en-US" altLang="ko-KR" dirty="0" smtClean="0"/>
                  <a:t>P</a:t>
                </a:r>
                <a:r>
                  <a:rPr lang="ko-KR" altLang="en-US" dirty="0" smtClean="0"/>
                  <a:t>를 공유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난수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k modulus P </a:t>
                </a:r>
                <a:r>
                  <a:rPr lang="ko-KR" altLang="en-US" dirty="0" smtClean="0"/>
                  <a:t>를 이용한 규칙 </a:t>
                </a:r>
                <a:r>
                  <a:rPr lang="en-US" altLang="ko-KR" dirty="0" smtClean="0"/>
                  <a:t>F</a:t>
                </a:r>
                <a:r>
                  <a:rPr lang="ko-KR" altLang="en-US" dirty="0" smtClean="0"/>
                  <a:t> 생성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F</a:t>
                </a:r>
                <a:r>
                  <a:rPr lang="ko-KR" altLang="en-US" dirty="0" smtClean="0"/>
                  <a:t>의 결과에 따른 비밀 비트 공유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한 가지 예를 들어</a:t>
                </a:r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r>
                  <a:rPr lang="ko-KR" altLang="en-US" dirty="0" smtClean="0"/>
                  <a:t>가 해를 가지면 </a:t>
                </a:r>
                <a:r>
                  <a:rPr lang="en-US" altLang="ko-KR" dirty="0" smtClean="0"/>
                  <a:t>1</a:t>
                </a:r>
                <a:br>
                  <a:rPr lang="en-US" altLang="ko-KR" dirty="0" smtClean="0"/>
                </a:br>
                <a:r>
                  <a:rPr lang="ko-KR" altLang="en-US" dirty="0" smtClean="0"/>
                  <a:t>해를 가지지 않으면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을 의미하는 규칙 </a:t>
                </a:r>
                <a:r>
                  <a:rPr lang="en-US" altLang="ko-KR" dirty="0" smtClean="0"/>
                  <a:t>F</a:t>
                </a:r>
                <a:r>
                  <a:rPr lang="ko-KR" altLang="en-US" dirty="0" smtClean="0"/>
                  <a:t>를 생각해 볼 수 있음</a:t>
                </a:r>
                <a:r>
                  <a:rPr lang="en-US" altLang="ko-KR" b="0" dirty="0" smtClean="0"/>
                  <a:t/>
                </a:r>
                <a:br>
                  <a:rPr lang="en-US" altLang="ko-KR" b="0" dirty="0" smtClean="0"/>
                </a:b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2002"/>
                <a:ext cx="10515600" cy="4351338"/>
              </a:xfrm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9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은닉채널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 code based crypto </a:t>
            </a:r>
            <a:r>
              <a:rPr lang="en-US" altLang="ko-KR" i="1" dirty="0" err="1" smtClean="0"/>
              <a:t>McEliece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7751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err="1" smtClean="0"/>
              <a:t>KeyGen</a:t>
            </a:r>
            <a:r>
              <a:rPr lang="en-US" altLang="ko-KR" i="1" dirty="0" smtClean="0"/>
              <a:t>.</a:t>
            </a:r>
          </a:p>
          <a:p>
            <a:pPr lvl="1"/>
            <a:r>
              <a:rPr lang="ko-KR" altLang="en-US" dirty="0" smtClean="0"/>
              <a:t>비밀키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S(K x K)</a:t>
            </a:r>
          </a:p>
          <a:p>
            <a:pPr lvl="2"/>
            <a:r>
              <a:rPr lang="en-US" altLang="ko-KR" dirty="0" smtClean="0"/>
              <a:t>G(K x N)</a:t>
            </a:r>
          </a:p>
          <a:p>
            <a:pPr lvl="2"/>
            <a:r>
              <a:rPr lang="en-US" altLang="ko-KR" dirty="0" smtClean="0"/>
              <a:t>P(N x N)</a:t>
            </a:r>
          </a:p>
          <a:p>
            <a:pPr lvl="1"/>
            <a:r>
              <a:rPr lang="ko-KR" altLang="en-US" dirty="0" smtClean="0"/>
              <a:t>공개키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G’ = SGP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1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 설명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i="1" dirty="0" smtClean="0"/>
                  <a:t>Enc.</a:t>
                </a:r>
              </a:p>
              <a:p>
                <a:pPr lvl="1"/>
                <a:r>
                  <a:rPr lang="ko-KR" altLang="en-US" dirty="0" err="1" smtClean="0"/>
                  <a:t>평문</a:t>
                </a:r>
                <a:r>
                  <a:rPr lang="ko-KR" altLang="en-US" dirty="0" smtClean="0"/>
                  <a:t> </a:t>
                </a:r>
                <a:r>
                  <a:rPr lang="en-US" altLang="ko-KR" b="1" dirty="0" smtClean="0"/>
                  <a:t>m</a:t>
                </a:r>
                <a:r>
                  <a:rPr lang="ko-KR" altLang="en-US" dirty="0" smtClean="0"/>
                  <a:t>에 대해 오류 벡터 </a:t>
                </a:r>
                <a:r>
                  <a:rPr lang="en-US" altLang="ko-KR" b="1" dirty="0" smtClean="0"/>
                  <a:t>e</a:t>
                </a:r>
                <a:r>
                  <a:rPr lang="ko-KR" altLang="en-US" dirty="0" smtClean="0"/>
                  <a:t>생성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암호문 </a:t>
                </a:r>
                <a:r>
                  <a:rPr lang="en-US" altLang="ko-KR" dirty="0" smtClean="0"/>
                  <a:t>c = </a:t>
                </a:r>
                <a:r>
                  <a:rPr lang="en-US" altLang="ko-KR" b="1" dirty="0" err="1" smtClean="0"/>
                  <a:t>m</a:t>
                </a:r>
                <a:r>
                  <a:rPr lang="en-US" altLang="ko-KR" dirty="0" err="1" smtClean="0"/>
                  <a:t>G</a:t>
                </a:r>
                <a:r>
                  <a:rPr lang="en-US" altLang="ko-KR" dirty="0" smtClean="0"/>
                  <a:t>’ + </a:t>
                </a:r>
                <a:r>
                  <a:rPr lang="en-US" altLang="ko-KR" b="1" dirty="0" smtClean="0"/>
                  <a:t>e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i="1" dirty="0" smtClean="0"/>
                  <a:t>Dec.</a:t>
                </a:r>
              </a:p>
              <a:p>
                <a:pPr lvl="1"/>
                <a:r>
                  <a:rPr lang="en-US" altLang="ko-KR" dirty="0"/>
                  <a:t> </a:t>
                </a:r>
                <a:r>
                  <a:rPr lang="en-US" altLang="ko-KR" dirty="0" smtClean="0"/>
                  <a:t>c’ = 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 m’ </a:t>
                </a:r>
                <a:r>
                  <a:rPr lang="ko-KR" altLang="en-US" dirty="0" smtClean="0"/>
                  <a:t>계산 </a:t>
                </a:r>
                <a:r>
                  <a:rPr lang="en-US" altLang="ko-KR" dirty="0" smtClean="0"/>
                  <a:t>(c’ = m’ + e’</a:t>
                </a:r>
                <a:r>
                  <a:rPr lang="ko-KR" altLang="en-US" dirty="0" smtClean="0"/>
                  <a:t>를 만족</a:t>
                </a:r>
                <a:r>
                  <a:rPr lang="en-US" altLang="ko-KR" dirty="0" smtClean="0"/>
                  <a:t>) (</a:t>
                </a:r>
                <a:r>
                  <a:rPr lang="ko-KR" altLang="en-US" dirty="0" err="1" smtClean="0"/>
                  <a:t>디코딩</a:t>
                </a:r>
                <a:r>
                  <a:rPr lang="ko-KR" altLang="en-US" dirty="0" smtClean="0"/>
                  <a:t> 알고리즘 사용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en-US" altLang="ko-KR" dirty="0"/>
                  <a:t> </a:t>
                </a:r>
                <a:r>
                  <a:rPr lang="en-US" altLang="ko-KR" dirty="0" smtClean="0"/>
                  <a:t>m = m’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0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623538" y="2614640"/>
            <a:ext cx="5161085" cy="3398594"/>
          </a:xfrm>
          <a:prstGeom prst="ellipse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26024" y="2614640"/>
            <a:ext cx="5161085" cy="3398594"/>
          </a:xfrm>
          <a:prstGeom prst="ellipse">
            <a:avLst/>
          </a:prstGeom>
          <a:solidFill>
            <a:srgbClr val="5B9BD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전자서명이란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전자서명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공개키 암호화 방식을 이용한 메시지 인증 방식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0737"/>
            <a:ext cx="2086403" cy="20864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45" y="3270736"/>
            <a:ext cx="2086403" cy="2086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95" y="3270737"/>
            <a:ext cx="2086403" cy="20864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298" y="3270737"/>
            <a:ext cx="2086403" cy="20864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2857" y="601323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 문서와 개체를 결합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4122" y="601323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디지털 데이터와 개체를 결합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24474" y="4595260"/>
            <a:ext cx="656766" cy="315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서명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04122" y="4419414"/>
            <a:ext cx="1328254" cy="302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전자 서명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42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Cambria Math" panose="02040503050406030204" pitchFamily="18" charset="0"/>
                  </a:rPr>
                  <a:t>설정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⊂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선택한 </a:t>
                </a:r>
                <a:r>
                  <a:rPr lang="en-US" altLang="ko-KR" dirty="0" smtClean="0"/>
                  <a:t>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대해 가능한 모든 </a:t>
                </a:r>
                <a:r>
                  <a:rPr lang="en-US" altLang="ko-KR" dirty="0" smtClean="0"/>
                  <a:t>k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표준 생성 행렬의 집합에서 선택된 하나의 표준 생성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선형 부호 </a:t>
                </a:r>
                <a:r>
                  <a:rPr lang="en-US" altLang="ko-KR" dirty="0" smtClean="0"/>
                  <a:t>C</a:t>
                </a:r>
                <a:r>
                  <a:rPr lang="ko-KR" altLang="en-US" dirty="0" smtClean="0"/>
                  <a:t>에 따른 </a:t>
                </a:r>
                <a:r>
                  <a:rPr lang="en-US" altLang="ko-KR" dirty="0" smtClean="0"/>
                  <a:t>S, G, P</a:t>
                </a:r>
              </a:p>
              <a:p>
                <a:r>
                  <a:rPr lang="ko-KR" altLang="en-US" dirty="0" smtClean="0"/>
                  <a:t>송신자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수신자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감시자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S, G, P </a:t>
                </a:r>
                <a:r>
                  <a:rPr lang="ko-KR" altLang="en-US" dirty="0" smtClean="0"/>
                  <a:t>공유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송신자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수신자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공유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8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 smtClean="0">
                    <a:latin typeface="Cambria Math" panose="02040503050406030204" pitchFamily="18" charset="0"/>
                  </a:rPr>
                  <a:t>송신자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 smtClean="0">
                    <a:latin typeface="Cambria Math" panose="02040503050406030204" pitchFamily="18" charset="0"/>
                  </a:rPr>
                  <a:t>S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에서 </a:t>
                </a:r>
                <a:r>
                  <a:rPr lang="en-US" altLang="ko-KR" b="1" dirty="0" smtClean="0">
                    <a:latin typeface="Cambria Math" panose="02040503050406030204" pitchFamily="18" charset="0"/>
                  </a:rPr>
                  <a:t>s</a:t>
                </a:r>
                <a:r>
                  <a:rPr lang="ko-KR" altLang="en-US" dirty="0" smtClean="0">
                    <a:latin typeface="Cambria Math" panose="02040503050406030204" pitchFamily="18" charset="0"/>
                  </a:rPr>
                  <a:t>선택</a:t>
                </a:r>
                <a:endParaRPr lang="en-US" altLang="ko-K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이용하여 다음과 같이 대응되는 </a:t>
                </a:r>
                <a:r>
                  <a:rPr lang="en-US" altLang="ko-KR" b="1" dirty="0" smtClean="0"/>
                  <a:t>x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계산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  <a:p>
                <a:pPr lvl="1"/>
                <a:r>
                  <a:rPr lang="ko-KR" altLang="en-US" dirty="0">
                    <a:latin typeface="Cambria Math" panose="02040503050406030204" pitchFamily="18" charset="0"/>
                  </a:rPr>
                  <a:t>오류 벡터 </a:t>
                </a:r>
                <a:r>
                  <a:rPr lang="en-US" altLang="ko-KR" b="1" dirty="0">
                    <a:latin typeface="Cambria Math" panose="02040503050406030204" pitchFamily="18" charset="0"/>
                  </a:rPr>
                  <a:t>e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선택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b="1" dirty="0"/>
                  <a:t>x</a:t>
                </a:r>
                <a:r>
                  <a:rPr lang="en-US" altLang="ko-KR" dirty="0"/>
                  <a:t>, </a:t>
                </a:r>
                <a:r>
                  <a:rPr lang="en-US" altLang="ko-KR" b="1" dirty="0"/>
                  <a:t>e</a:t>
                </a:r>
                <a:r>
                  <a:rPr lang="en-US" altLang="ko-KR" dirty="0"/>
                  <a:t>, S, G, P</a:t>
                </a:r>
                <a:r>
                  <a:rPr lang="ko-KR" altLang="en-US" dirty="0"/>
                  <a:t>를 이용하여 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계산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r>
                  <a:rPr lang="en-US" altLang="ko-KR" b="1" dirty="0"/>
                  <a:t>m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전송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8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수신자</a:t>
                </a:r>
                <a:endParaRPr lang="en-US" altLang="ko-KR" dirty="0" smtClean="0"/>
              </a:p>
              <a:p>
                <a:pPr lvl="1"/>
                <a:r>
                  <a:rPr lang="en-US" altLang="ko-KR" b="1" dirty="0" smtClean="0"/>
                  <a:t>x</a:t>
                </a:r>
                <a:r>
                  <a:rPr lang="ko-KR" altLang="en-US" dirty="0" smtClean="0"/>
                  <a:t> 계산 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McEliece</a:t>
                </a:r>
                <a:r>
                  <a:rPr lang="en-US" altLang="ko-KR" dirty="0"/>
                  <a:t>)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처음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개 요소를 갖는 벡터를 상태 </a:t>
                </a:r>
                <a:r>
                  <a:rPr lang="en-US" altLang="ko-KR" b="1" dirty="0" smtClean="0"/>
                  <a:t>s</a:t>
                </a:r>
                <a:r>
                  <a:rPr lang="ko-KR" altLang="en-US" dirty="0" smtClean="0"/>
                  <a:t>로 두고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계산하여 </a:t>
                </a:r>
                <a:r>
                  <a:rPr lang="en-US" altLang="ko-KR" b="1" dirty="0" smtClean="0"/>
                  <a:t>x</a:t>
                </a:r>
                <a:r>
                  <a:rPr lang="ko-KR" altLang="en-US" dirty="0" smtClean="0"/>
                  <a:t>와 비교함으로써 검증 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5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은닉채널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 smtClean="0"/>
                  <a:t>x</a:t>
                </a:r>
                <a:r>
                  <a:rPr lang="en-US" altLang="ko-KR" dirty="0" smtClean="0"/>
                  <a:t> = </a:t>
                </a:r>
                <a:r>
                  <a:rPr lang="en-US" altLang="ko-KR" b="1" dirty="0" smtClean="0"/>
                  <a:t>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endParaRPr lang="en-US" altLang="ko-KR" dirty="0" smtClean="0"/>
              </a:p>
              <a:p>
                <a:r>
                  <a:rPr lang="ko-KR" altLang="en-US" dirty="0" smtClean="0"/>
                  <a:t>송신자는 </a:t>
                </a:r>
                <a:r>
                  <a:rPr lang="en-US" altLang="ko-KR" dirty="0" smtClean="0"/>
                  <a:t>x’ = x + n </a:t>
                </a:r>
                <a:r>
                  <a:rPr lang="ko-KR" altLang="en-US" dirty="0" smtClean="0"/>
                  <a:t>계산 </a:t>
                </a:r>
                <a:r>
                  <a:rPr lang="en-US" altLang="ko-KR" dirty="0" smtClean="0"/>
                  <a:t>( n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k-bit 0 + secret bit )</a:t>
                </a:r>
              </a:p>
              <a:p>
                <a:r>
                  <a:rPr lang="ko-KR" altLang="en-US" dirty="0" smtClean="0">
                    <a:sym typeface="Wingdings" panose="05000000000000000000" pitchFamily="2" charset="2"/>
                  </a:rPr>
                  <a:t>수신자는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x’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를 계산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r>
                  <a:rPr lang="ko-KR" altLang="en-US" dirty="0" smtClean="0"/>
                  <a:t>수신자는 </a:t>
                </a:r>
                <a:r>
                  <a:rPr lang="en-US" altLang="ko-KR" dirty="0" smtClean="0"/>
                  <a:t>x’ </a:t>
                </a:r>
                <a:r>
                  <a:rPr lang="ko-KR" altLang="en-US" dirty="0" smtClean="0"/>
                  <a:t>의 상위 </a:t>
                </a:r>
                <a:r>
                  <a:rPr lang="en-US" altLang="ko-KR" dirty="0" smtClean="0"/>
                  <a:t>k-bit</a:t>
                </a:r>
                <a:r>
                  <a:rPr lang="ko-KR" altLang="en-US" dirty="0" smtClean="0"/>
                  <a:t>로 부터 </a:t>
                </a:r>
                <a:r>
                  <a:rPr lang="en-US" altLang="ko-KR" dirty="0" smtClean="0"/>
                  <a:t>x </a:t>
                </a:r>
                <a:r>
                  <a:rPr lang="ko-KR" altLang="en-US" dirty="0" smtClean="0"/>
                  <a:t>를 계산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수신자는 </a:t>
                </a:r>
                <a:r>
                  <a:rPr lang="en-US" altLang="ko-KR" dirty="0" smtClean="0"/>
                  <a:t>secret bit</a:t>
                </a:r>
                <a:r>
                  <a:rPr lang="ko-KR" altLang="en-US" dirty="0" smtClean="0"/>
                  <a:t>가 포함된 </a:t>
                </a:r>
                <a:r>
                  <a:rPr lang="en-US" altLang="ko-KR" dirty="0" smtClean="0"/>
                  <a:t>n </a:t>
                </a:r>
                <a:r>
                  <a:rPr lang="ko-KR" altLang="en-US" dirty="0" smtClean="0"/>
                  <a:t>을 계산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186354" y="1020568"/>
                <a:ext cx="6096000" cy="6701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354" y="1020568"/>
                <a:ext cx="6096000" cy="670120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1162328" y="5057290"/>
            <a:ext cx="2127738" cy="3077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10101110</a:t>
            </a:r>
            <a:r>
              <a:rPr lang="en-US" altLang="ko-KR" dirty="0" smtClean="0">
                <a:solidFill>
                  <a:srgbClr val="FF0000"/>
                </a:solidFill>
              </a:rPr>
              <a:t>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62328" y="5530730"/>
            <a:ext cx="2127738" cy="3077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00000000</a:t>
            </a:r>
            <a:r>
              <a:rPr lang="en-US" altLang="ko-KR" dirty="0" smtClean="0">
                <a:solidFill>
                  <a:srgbClr val="FF0000"/>
                </a:solidFill>
              </a:rPr>
              <a:t>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2328" y="6004170"/>
            <a:ext cx="2127738" cy="3077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10101110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99568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46336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9425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3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전자서명이란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51" y="1690688"/>
            <a:ext cx="8608298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전자서명이란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메시지 인증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개인키를</a:t>
            </a:r>
            <a:r>
              <a:rPr lang="ko-KR" altLang="en-US" dirty="0" smtClean="0"/>
              <a:t> 가진 서명자가 서명을 했음을 확신</a:t>
            </a:r>
            <a:endParaRPr lang="en-US" altLang="ko-KR" dirty="0" smtClean="0"/>
          </a:p>
          <a:p>
            <a:r>
              <a:rPr lang="ko-KR" altLang="en-US" dirty="0" smtClean="0"/>
              <a:t>데이터 무결성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데이터가 수정될 경우 해시를 통해 탐지할 수 있음</a:t>
            </a:r>
            <a:endParaRPr lang="en-US" altLang="ko-KR" dirty="0" smtClean="0"/>
          </a:p>
          <a:p>
            <a:r>
              <a:rPr lang="ko-KR" altLang="en-US" dirty="0" smtClean="0"/>
              <a:t>부인 방지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개인키는 </a:t>
            </a:r>
            <a:r>
              <a:rPr lang="ko-KR" altLang="en-US" dirty="0" err="1" smtClean="0"/>
              <a:t>유일하므로</a:t>
            </a:r>
            <a:r>
              <a:rPr lang="ko-KR" altLang="en-US" dirty="0" smtClean="0"/>
              <a:t> 서명 또한 유일하게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981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전자서명이란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서명 후 암호화</a:t>
            </a:r>
            <a:r>
              <a:rPr lang="en-US" altLang="ko-KR" dirty="0" smtClean="0"/>
              <a:t>, </a:t>
            </a:r>
            <a:r>
              <a:rPr lang="ko-KR" altLang="en-US" u="sng" dirty="0" smtClean="0"/>
              <a:t>암호화 후 서명</a:t>
            </a:r>
            <a:endParaRPr lang="ko-KR" altLang="en-US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007" y="2166239"/>
            <a:ext cx="7577985" cy="36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0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전자서명 표준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i="1" dirty="0" smtClean="0"/>
              <a:t>DSS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9763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Digital Signature Standard (DSS)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NIST</a:t>
            </a:r>
            <a:r>
              <a:rPr lang="ko-KR" altLang="en-US" dirty="0" smtClean="0"/>
              <a:t>가 공표한 전자서명 표준</a:t>
            </a:r>
            <a:endParaRPr lang="en-US" altLang="ko-KR" dirty="0" smtClean="0"/>
          </a:p>
          <a:p>
            <a:r>
              <a:rPr lang="ko-KR" altLang="en-US" dirty="0" smtClean="0"/>
              <a:t>버전</a:t>
            </a:r>
            <a:endParaRPr lang="en-US" altLang="ko-KR" dirty="0"/>
          </a:p>
          <a:p>
            <a:pPr lvl="1"/>
            <a:r>
              <a:rPr lang="en-US" altLang="ko-KR" dirty="0" smtClean="0"/>
              <a:t>FIPS 186 </a:t>
            </a:r>
            <a:r>
              <a:rPr lang="en-US" altLang="ko-KR" sz="1600" dirty="0" smtClean="0"/>
              <a:t>(May 1994)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FIPS 186-1 </a:t>
            </a:r>
            <a:r>
              <a:rPr lang="en-US" altLang="ko-KR" sz="1600" dirty="0" smtClean="0"/>
              <a:t>(December 1998)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FIPS 186-2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January </a:t>
            </a:r>
            <a:r>
              <a:rPr lang="en-US" altLang="ko-KR" sz="1600" dirty="0" smtClean="0"/>
              <a:t>2000)</a:t>
            </a:r>
          </a:p>
          <a:p>
            <a:pPr lvl="1"/>
            <a:r>
              <a:rPr lang="en-US" altLang="ko-KR" dirty="0" smtClean="0"/>
              <a:t>FIPS 186-3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June </a:t>
            </a:r>
            <a:r>
              <a:rPr lang="en-US" altLang="ko-KR" sz="1600" dirty="0" smtClean="0"/>
              <a:t>2009)</a:t>
            </a:r>
          </a:p>
          <a:p>
            <a:pPr lvl="1"/>
            <a:r>
              <a:rPr lang="en-US" altLang="ko-KR" dirty="0" smtClean="0"/>
              <a:t>FIPS 186-4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July </a:t>
            </a:r>
            <a:r>
              <a:rPr lang="en-US" altLang="ko-KR" sz="1600" dirty="0" smtClean="0"/>
              <a:t>2013)</a:t>
            </a:r>
          </a:p>
          <a:p>
            <a:r>
              <a:rPr lang="ko-KR" altLang="en-US" dirty="0" smtClean="0"/>
              <a:t>차이점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난수발생기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해시함수</a:t>
            </a:r>
            <a:r>
              <a:rPr lang="en-US" altLang="ko-KR" dirty="0" smtClean="0"/>
              <a:t>(FIPS 180), </a:t>
            </a:r>
            <a:r>
              <a:rPr lang="ko-KR" altLang="en-US" dirty="0" smtClean="0"/>
              <a:t>매개변수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05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 : prime modulus.</a:t>
            </a:r>
          </a:p>
          <a:p>
            <a:pPr marL="0" indent="0">
              <a:buNone/>
            </a:pPr>
            <a:r>
              <a:rPr lang="en-US" altLang="ko-KR" dirty="0" smtClean="0"/>
              <a:t>q : prime divisor.</a:t>
            </a:r>
          </a:p>
          <a:p>
            <a:pPr marL="0" indent="0">
              <a:buNone/>
            </a:pPr>
            <a:r>
              <a:rPr lang="en-US" altLang="ko-KR" dirty="0" smtClean="0"/>
              <a:t>g : generator of a subgroup of order q.</a:t>
            </a:r>
          </a:p>
          <a:p>
            <a:pPr marL="0" indent="0">
              <a:buNone/>
            </a:pPr>
            <a:r>
              <a:rPr lang="en-US" altLang="ko-KR" dirty="0" smtClean="0"/>
              <a:t>x : private key</a:t>
            </a:r>
          </a:p>
          <a:p>
            <a:pPr marL="0" indent="0">
              <a:buNone/>
            </a:pPr>
            <a:r>
              <a:rPr lang="en-US" altLang="ko-KR" dirty="0" smtClean="0"/>
              <a:t>y : public key</a:t>
            </a:r>
          </a:p>
          <a:p>
            <a:pPr marL="0" indent="0">
              <a:buNone/>
            </a:pPr>
            <a:r>
              <a:rPr lang="en-US" altLang="ko-KR" dirty="0" smtClean="0"/>
              <a:t>k : secret number (unique)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2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KeyGen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ko-KR" altLang="en-US" sz="2600" dirty="0" smtClean="0"/>
                  <a:t>해시 함수 선택</a:t>
                </a:r>
                <a:endParaRPr lang="en-US" altLang="ko-KR" sz="2600" dirty="0"/>
              </a:p>
              <a:p>
                <a:pPr marL="0" indent="0">
                  <a:buNone/>
                </a:pPr>
                <a:r>
                  <a:rPr lang="en-US" altLang="ko-KR" sz="2600" dirty="0"/>
                  <a:t>L, N </a:t>
                </a:r>
                <a:r>
                  <a:rPr lang="ko-KR" altLang="en-US" sz="2600" dirty="0" smtClean="0"/>
                  <a:t>선택 </a:t>
                </a:r>
                <a:r>
                  <a:rPr lang="en-US" altLang="ko-KR" sz="2600" dirty="0"/>
                  <a:t>(L</a:t>
                </a:r>
                <a:r>
                  <a:rPr lang="ko-KR" altLang="en-US" sz="2600" dirty="0"/>
                  <a:t>은 </a:t>
                </a:r>
                <a:r>
                  <a:rPr lang="en-US" altLang="ko-KR" sz="2600" dirty="0"/>
                  <a:t>p</a:t>
                </a:r>
                <a:r>
                  <a:rPr lang="ko-KR" altLang="en-US" sz="2600" dirty="0"/>
                  <a:t>의 길이</a:t>
                </a:r>
                <a:r>
                  <a:rPr lang="en-US" altLang="ko-KR" sz="2600" dirty="0"/>
                  <a:t>, N</a:t>
                </a:r>
                <a:r>
                  <a:rPr lang="ko-KR" altLang="en-US" sz="2600" dirty="0"/>
                  <a:t>은 </a:t>
                </a:r>
                <a:r>
                  <a:rPr lang="en-US" altLang="ko-KR" sz="2600" dirty="0"/>
                  <a:t>q</a:t>
                </a:r>
                <a:r>
                  <a:rPr lang="ko-KR" altLang="en-US" sz="2600" dirty="0"/>
                  <a:t>의 길이</a:t>
                </a:r>
                <a:r>
                  <a:rPr lang="en-US" altLang="ko-KR" sz="26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N-</a:t>
                </a:r>
                <a:r>
                  <a:rPr lang="ko-KR" altLang="en-US" sz="2600" dirty="0"/>
                  <a:t>비트 소수 </a:t>
                </a:r>
                <a:r>
                  <a:rPr lang="en-US" altLang="ko-KR" sz="2600" dirty="0"/>
                  <a:t>q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L-</a:t>
                </a:r>
                <a:r>
                  <a:rPr lang="ko-KR" altLang="en-US" sz="2600" dirty="0"/>
                  <a:t>비트 소수 </a:t>
                </a:r>
                <a:r>
                  <a:rPr lang="en-US" altLang="ko-KR" sz="2600" dirty="0"/>
                  <a:t>p (p-1</a:t>
                </a:r>
                <a:r>
                  <a:rPr lang="ko-KR" altLang="en-US" sz="2600" dirty="0"/>
                  <a:t>은 </a:t>
                </a:r>
                <a:r>
                  <a:rPr lang="en-US" altLang="ko-KR" sz="2600" dirty="0"/>
                  <a:t>q</a:t>
                </a:r>
                <a:r>
                  <a:rPr lang="ko-KR" altLang="en-US" sz="2600" dirty="0"/>
                  <a:t>의 </a:t>
                </a:r>
                <a:r>
                  <a:rPr lang="ko-KR" altLang="en-US" sz="2600" dirty="0" err="1"/>
                  <a:t>멱승</a:t>
                </a:r>
                <a:r>
                  <a:rPr lang="en-US" altLang="ko-KR" sz="26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h </a:t>
                </a:r>
                <a:r>
                  <a:rPr lang="ko-KR" altLang="en-US" sz="2600" dirty="0"/>
                  <a:t>선택 </a:t>
                </a:r>
                <a:r>
                  <a:rPr lang="en-US" altLang="ko-KR" sz="2600" dirty="0"/>
                  <a:t>{2 ~ p-2}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g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ko-KR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sz="2600" dirty="0"/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altLang="ko-KR" sz="2600" dirty="0" smtClean="0">
                    <a:sym typeface="Wingdings" panose="05000000000000000000" pitchFamily="2" charset="2"/>
                  </a:rPr>
                  <a:t>p</a:t>
                </a:r>
                <a:r>
                  <a:rPr lang="en-US" altLang="ko-KR" sz="2600" dirty="0">
                    <a:sym typeface="Wingdings" panose="05000000000000000000" pitchFamily="2" charset="2"/>
                  </a:rPr>
                  <a:t>, q, g </a:t>
                </a:r>
                <a:r>
                  <a:rPr lang="ko-KR" altLang="en-US" sz="2600" dirty="0" smtClean="0">
                    <a:sym typeface="Wingdings" panose="05000000000000000000" pitchFamily="2" charset="2"/>
                  </a:rPr>
                  <a:t>공유</a:t>
                </a:r>
                <a:endParaRPr lang="en-US" altLang="ko-KR" sz="2600" dirty="0" smtClean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:endParaRPr lang="en-US" altLang="ko-KR" sz="26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2600" dirty="0"/>
                  <a:t>x </a:t>
                </a:r>
                <a:r>
                  <a:rPr lang="ko-KR" altLang="en-US" sz="2600" dirty="0"/>
                  <a:t>선택 </a:t>
                </a:r>
                <a:r>
                  <a:rPr lang="en-US" altLang="ko-KR" sz="2600" dirty="0"/>
                  <a:t>{1 ~ q-1}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ko-KR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6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ko-KR" sz="2600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43" t="-3081" b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2"/>
          <p:cNvSpPr txBox="1">
            <a:spLocks/>
          </p:cNvSpPr>
          <p:nvPr/>
        </p:nvSpPr>
        <p:spPr>
          <a:xfrm>
            <a:off x="1140069" y="20309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2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719</Words>
  <Application>Microsoft Office PowerPoint</Application>
  <PresentationFormat>와이드스크린</PresentationFormat>
  <Paragraphs>211</Paragraphs>
  <Slides>23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Cambria Math</vt:lpstr>
      <vt:lpstr>Wingdings</vt:lpstr>
      <vt:lpstr>Office 테마</vt:lpstr>
      <vt:lpstr>전자서명에서의 은닉채널</vt:lpstr>
      <vt:lpstr>전자서명이란?</vt:lpstr>
      <vt:lpstr>전자서명이란?</vt:lpstr>
      <vt:lpstr>전자서명이란?</vt:lpstr>
      <vt:lpstr>전자서명이란?</vt:lpstr>
      <vt:lpstr>전자서명 표준</vt:lpstr>
      <vt:lpstr>Digital Signature Standard (DSS)</vt:lpstr>
      <vt:lpstr>매개변수</vt:lpstr>
      <vt:lpstr>KeyGen</vt:lpstr>
      <vt:lpstr>Signing</vt:lpstr>
      <vt:lpstr>Verifying</vt:lpstr>
      <vt:lpstr>은닉채널이란?</vt:lpstr>
      <vt:lpstr>DSS 상에서의 은닉채널</vt:lpstr>
      <vt:lpstr>Broadband</vt:lpstr>
      <vt:lpstr>Broadband</vt:lpstr>
      <vt:lpstr>Narrowband</vt:lpstr>
      <vt:lpstr>은닉채널 예제</vt:lpstr>
      <vt:lpstr>구조 설명</vt:lpstr>
      <vt:lpstr>구조 설명</vt:lpstr>
      <vt:lpstr>인증</vt:lpstr>
      <vt:lpstr>인증</vt:lpstr>
      <vt:lpstr>인증</vt:lpstr>
      <vt:lpstr>은닉채널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전자서명에서의 은닉채널</dc:title>
  <dc:creator>user</dc:creator>
  <cp:lastModifiedBy>user</cp:lastModifiedBy>
  <cp:revision>33</cp:revision>
  <dcterms:created xsi:type="dcterms:W3CDTF">2019-09-09T06:15:19Z</dcterms:created>
  <dcterms:modified xsi:type="dcterms:W3CDTF">2019-09-09T15:07:19Z</dcterms:modified>
</cp:coreProperties>
</file>