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0"/>
  </p:notesMasterIdLst>
  <p:handoutMasterIdLst>
    <p:handoutMasterId r:id="rId11"/>
  </p:handoutMasterIdLst>
  <p:sldIdLst>
    <p:sldId id="269" r:id="rId3"/>
    <p:sldId id="275" r:id="rId4"/>
    <p:sldId id="280" r:id="rId5"/>
    <p:sldId id="281" r:id="rId6"/>
    <p:sldId id="282" r:id="rId7"/>
    <p:sldId id="283" r:id="rId8"/>
    <p:sldId id="28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5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2020-11-08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735494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73549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651335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651335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570516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570516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4486357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4486357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SHAKE128 GPU </a:t>
            </a:r>
            <a:r>
              <a:rPr lang="ko-KR" altLang="en-US" dirty="0"/>
              <a:t>구현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정보컴퓨터공학과 </a:t>
            </a:r>
            <a:r>
              <a:rPr lang="ko-KR" altLang="en-US" dirty="0" err="1"/>
              <a:t>권혁동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 GPU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 SHAKE128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구현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 dirty="0"/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GPU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2000</a:t>
            </a:r>
            <a:r>
              <a:rPr lang="ko-KR" altLang="en-US" dirty="0"/>
              <a:t>년대 초반 이후로 </a:t>
            </a:r>
            <a:r>
              <a:rPr lang="en-US" altLang="ko-KR" dirty="0"/>
              <a:t>CPU</a:t>
            </a:r>
            <a:r>
              <a:rPr lang="ko-KR" altLang="en-US" dirty="0"/>
              <a:t>보다 </a:t>
            </a:r>
            <a:r>
              <a:rPr lang="en-US" altLang="ko-KR" dirty="0"/>
              <a:t>GPU</a:t>
            </a:r>
            <a:r>
              <a:rPr lang="ko-KR" altLang="en-US" dirty="0"/>
              <a:t>의 성능이 비약적으로 발전</a:t>
            </a:r>
            <a:endParaRPr lang="en-US" altLang="ko-KR" dirty="0"/>
          </a:p>
          <a:p>
            <a:r>
              <a:rPr lang="en-US" altLang="ko-KR" dirty="0"/>
              <a:t>GPU</a:t>
            </a:r>
            <a:r>
              <a:rPr lang="ko-KR" altLang="en-US" dirty="0"/>
              <a:t>는 </a:t>
            </a:r>
            <a:r>
              <a:rPr lang="ko-KR" altLang="en-US" b="1" dirty="0">
                <a:solidFill>
                  <a:srgbClr val="FF0000"/>
                </a:solidFill>
              </a:rPr>
              <a:t>병렬 처리에 유리</a:t>
            </a:r>
            <a:r>
              <a:rPr lang="ko-KR" altLang="en-US" dirty="0"/>
              <a:t>함</a:t>
            </a:r>
            <a:endParaRPr lang="en-US" altLang="ko-KR" dirty="0"/>
          </a:p>
          <a:p>
            <a:r>
              <a:rPr lang="en-US" altLang="ko-KR" dirty="0"/>
              <a:t>GPU </a:t>
            </a:r>
            <a:r>
              <a:rPr lang="ko-KR" altLang="en-US" dirty="0"/>
              <a:t>상에서 연산을 위해서는 복사가 필요</a:t>
            </a:r>
            <a:endParaRPr lang="en-US" altLang="ko-KR" dirty="0"/>
          </a:p>
          <a:p>
            <a:pPr lvl="1"/>
            <a:r>
              <a:rPr lang="ko-KR" altLang="en-US" dirty="0"/>
              <a:t>연산 전</a:t>
            </a:r>
            <a:r>
              <a:rPr lang="en-US" altLang="ko-KR" dirty="0"/>
              <a:t>: CPU -&gt; GPU</a:t>
            </a:r>
          </a:p>
          <a:p>
            <a:pPr lvl="1"/>
            <a:r>
              <a:rPr lang="ko-KR" altLang="en-US" dirty="0"/>
              <a:t>연산 후</a:t>
            </a:r>
            <a:r>
              <a:rPr lang="en-US" altLang="ko-KR" dirty="0"/>
              <a:t>: GPU -&gt; CPU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795F8AEE-9ECF-461E-8B6A-83987A17FE0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302543" y="1670400"/>
            <a:ext cx="4225680" cy="5187600"/>
          </a:xfrm>
          <a:prstGeom prst="rect">
            <a:avLst/>
          </a:prstGeom>
          <a:ln>
            <a:noFill/>
          </a:ln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7AD050F7-6803-4E28-B2FA-5AABFB58AD4E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725777" y="3681412"/>
            <a:ext cx="3163680" cy="2436480"/>
          </a:xfrm>
          <a:prstGeom prst="rect">
            <a:avLst/>
          </a:prstGeom>
          <a:ln>
            <a:noFill/>
          </a:ln>
        </p:spPr>
      </p:pic>
      <p:sp>
        <p:nvSpPr>
          <p:cNvPr id="9" name="CustomShape 3">
            <a:extLst>
              <a:ext uri="{FF2B5EF4-FFF2-40B4-BE49-F238E27FC236}">
                <a16:creationId xmlns:a16="http://schemas.microsoft.com/office/drawing/2014/main" id="{8329DB8C-B931-4569-81A2-6C4057CF95A7}"/>
              </a:ext>
            </a:extLst>
          </p:cNvPr>
          <p:cNvSpPr/>
          <p:nvPr/>
        </p:nvSpPr>
        <p:spPr>
          <a:xfrm>
            <a:off x="5262780" y="5229555"/>
            <a:ext cx="1666440" cy="475920"/>
          </a:xfrm>
          <a:prstGeom prst="leftRightArrow">
            <a:avLst>
              <a:gd name="adj1" fmla="val 50000"/>
              <a:gd name="adj2" fmla="val 50000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70" b="0" strike="noStrike" spc="-1">
                <a:solidFill>
                  <a:srgbClr val="000000"/>
                </a:solidFill>
                <a:latin typeface="Arial"/>
              </a:rPr>
              <a:t>PCI Bus</a:t>
            </a:r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626E4F-4B71-4DB3-AF7F-3C564FDF7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GPU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F57A8B-A1FD-431E-8CBB-66E94E2E13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Host</a:t>
            </a:r>
            <a:r>
              <a:rPr lang="ko-KR" altLang="en-US" dirty="0"/>
              <a:t>와 </a:t>
            </a:r>
            <a:r>
              <a:rPr lang="en-US" altLang="ko-KR" dirty="0"/>
              <a:t>Device</a:t>
            </a:r>
            <a:r>
              <a:rPr lang="ko-KR" altLang="en-US" dirty="0"/>
              <a:t>로 분류하여 호칭</a:t>
            </a:r>
            <a:endParaRPr lang="en-US" altLang="ko-KR" dirty="0"/>
          </a:p>
          <a:p>
            <a:pPr lvl="1"/>
            <a:r>
              <a:rPr lang="en-US" altLang="ko-KR" dirty="0"/>
              <a:t>CPU: Host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GPU: Device</a:t>
            </a:r>
          </a:p>
          <a:p>
            <a:r>
              <a:rPr lang="ko-KR" altLang="en-US" dirty="0"/>
              <a:t>일반적으로 함수는 </a:t>
            </a:r>
            <a:r>
              <a:rPr lang="en-US" altLang="ko-KR" dirty="0"/>
              <a:t>CPU</a:t>
            </a:r>
            <a:r>
              <a:rPr lang="ko-KR" altLang="en-US" dirty="0"/>
              <a:t>만 실행</a:t>
            </a:r>
            <a:r>
              <a:rPr lang="en-US" altLang="ko-KR" dirty="0"/>
              <a:t>, </a:t>
            </a:r>
            <a:r>
              <a:rPr lang="ko-KR" altLang="en-US" dirty="0"/>
              <a:t>호출 권한을 지님</a:t>
            </a:r>
            <a:endParaRPr lang="en-US" altLang="ko-KR" dirty="0"/>
          </a:p>
          <a:p>
            <a:r>
              <a:rPr lang="en-US" altLang="ko-KR" b="1" dirty="0">
                <a:solidFill>
                  <a:srgbClr val="FF0000"/>
                </a:solidFill>
              </a:rPr>
              <a:t>__global__</a:t>
            </a:r>
            <a:r>
              <a:rPr lang="en-US" altLang="ko-KR" dirty="0"/>
              <a:t> </a:t>
            </a:r>
            <a:r>
              <a:rPr lang="ko-KR" altLang="en-US" dirty="0"/>
              <a:t>키워드가 있는 함수는 </a:t>
            </a:r>
            <a:r>
              <a:rPr lang="en-US" altLang="ko-KR" dirty="0"/>
              <a:t>Device</a:t>
            </a:r>
            <a:r>
              <a:rPr lang="ko-KR" altLang="en-US" dirty="0"/>
              <a:t>의 실행 권한을 제공</a:t>
            </a:r>
            <a:endParaRPr lang="en-US" altLang="ko-KR" dirty="0"/>
          </a:p>
          <a:p>
            <a:r>
              <a:rPr lang="en-US" altLang="ko-KR" dirty="0"/>
              <a:t>Host</a:t>
            </a:r>
            <a:r>
              <a:rPr lang="ko-KR" altLang="en-US" dirty="0"/>
              <a:t>에서 </a:t>
            </a:r>
            <a:r>
              <a:rPr lang="en-US" altLang="ko-KR" dirty="0"/>
              <a:t>Device</a:t>
            </a:r>
            <a:r>
              <a:rPr lang="ko-KR" altLang="en-US" dirty="0"/>
              <a:t>로 매개변수를 이동시켜야 함</a:t>
            </a:r>
            <a:endParaRPr lang="en-US" altLang="ko-KR" dirty="0"/>
          </a:p>
          <a:p>
            <a:pPr lvl="1"/>
            <a:r>
              <a:rPr lang="en-US" altLang="ko-KR" dirty="0" err="1"/>
              <a:t>cudaMalloc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 err="1"/>
              <a:t>cudaMallocHost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 err="1"/>
              <a:t>cudaMemcpy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 err="1"/>
              <a:t>cudaFree</a:t>
            </a:r>
            <a:r>
              <a:rPr lang="en-US" altLang="ko-K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42798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74680-B14D-4A00-98B0-ECDA73219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SHAKE128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6EBA32-F242-42D4-A948-49324065A2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SHA3 </a:t>
            </a:r>
            <a:r>
              <a:rPr lang="ko-KR" altLang="en-US" dirty="0"/>
              <a:t>해시 알고리즘 중 하나</a:t>
            </a:r>
            <a:endParaRPr lang="en-US" altLang="ko-KR" dirty="0"/>
          </a:p>
          <a:p>
            <a:r>
              <a:rPr lang="ko-KR" altLang="en-US" dirty="0"/>
              <a:t>고정 출력길이</a:t>
            </a:r>
            <a:r>
              <a:rPr lang="en-US" altLang="ko-KR" dirty="0"/>
              <a:t>: SHA3-224, SHA3-256, SHA3-384, SHA3-512</a:t>
            </a:r>
          </a:p>
          <a:p>
            <a:r>
              <a:rPr lang="ko-KR" altLang="en-US" dirty="0"/>
              <a:t>가변 출력길이</a:t>
            </a:r>
            <a:r>
              <a:rPr lang="en-US" altLang="ko-KR" dirty="0"/>
              <a:t>: SHAKE-128, SHAKE-256</a:t>
            </a:r>
          </a:p>
          <a:p>
            <a:r>
              <a:rPr lang="en-US" altLang="ko-KR" b="1" dirty="0">
                <a:solidFill>
                  <a:srgbClr val="FF0000"/>
                </a:solidFill>
              </a:rPr>
              <a:t>Keccak </a:t>
            </a:r>
            <a:r>
              <a:rPr lang="ko-KR" altLang="en-US" b="1" dirty="0">
                <a:solidFill>
                  <a:srgbClr val="FF0000"/>
                </a:solidFill>
              </a:rPr>
              <a:t>알고리즘 </a:t>
            </a:r>
            <a:r>
              <a:rPr lang="ko-KR" altLang="en-US" dirty="0"/>
              <a:t>적용</a:t>
            </a:r>
            <a:endParaRPr lang="en-US" altLang="ko-KR" dirty="0"/>
          </a:p>
          <a:p>
            <a:pPr lvl="1"/>
            <a:r>
              <a:rPr lang="en-US" altLang="ko-KR" dirty="0"/>
              <a:t>2012</a:t>
            </a:r>
            <a:r>
              <a:rPr lang="ko-KR" altLang="en-US" dirty="0"/>
              <a:t>년 </a:t>
            </a:r>
            <a:r>
              <a:rPr lang="en-US" altLang="ko-KR" dirty="0"/>
              <a:t>SHA-3 </a:t>
            </a:r>
            <a:r>
              <a:rPr lang="ko-KR" altLang="en-US" dirty="0"/>
              <a:t>경진 우승</a:t>
            </a:r>
            <a:endParaRPr lang="en-US" altLang="ko-KR" dirty="0"/>
          </a:p>
          <a:p>
            <a:pPr lvl="1"/>
            <a:r>
              <a:rPr lang="en-US" altLang="ko-KR" dirty="0"/>
              <a:t>2015</a:t>
            </a:r>
            <a:r>
              <a:rPr lang="ko-KR" altLang="en-US" dirty="0"/>
              <a:t>년 표준 지정</a:t>
            </a:r>
            <a:endParaRPr lang="en-US" altLang="ko-KR" dirty="0"/>
          </a:p>
          <a:p>
            <a:r>
              <a:rPr lang="ko-KR" altLang="en-US" dirty="0"/>
              <a:t>스펀지 구조 사용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CC70C12-04EE-4F46-8DF9-5CB22F3B62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036" y="3974439"/>
            <a:ext cx="5430964" cy="241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464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9C7F4-C0E5-4952-9586-0F7A23927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구현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447234-8436-4277-AF3F-FF93201B2F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코드 및 </a:t>
            </a:r>
            <a:r>
              <a:rPr lang="ko-KR" altLang="en-US"/>
              <a:t>동작은</a:t>
            </a:r>
            <a:r>
              <a:rPr lang="en-US" altLang="ko-KR" dirty="0"/>
              <a:t> </a:t>
            </a:r>
            <a:r>
              <a:rPr lang="ko-KR" altLang="en-US" dirty="0"/>
              <a:t>세미나 영상에서 확인</a:t>
            </a:r>
          </a:p>
        </p:txBody>
      </p:sp>
    </p:spTree>
    <p:extLst>
      <p:ext uri="{BB962C8B-B14F-4D97-AF65-F5344CB8AC3E}">
        <p14:creationId xmlns:p14="http://schemas.microsoft.com/office/powerpoint/2010/main" val="647734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0C161C-A603-4418-BD08-894F27361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결론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66CD20-8AC8-4942-907A-C31C3A35FC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200000"/>
              </a:lnSpc>
            </a:pPr>
            <a:r>
              <a:rPr lang="en-US" altLang="ko-KR" dirty="0"/>
              <a:t>GPU </a:t>
            </a:r>
            <a:r>
              <a:rPr lang="ko-KR" altLang="en-US" dirty="0"/>
              <a:t>프로그래밍을 통해 </a:t>
            </a:r>
            <a:r>
              <a:rPr lang="en-US" altLang="ko-KR" dirty="0"/>
              <a:t>SHAKE128</a:t>
            </a:r>
            <a:r>
              <a:rPr lang="ko-KR" altLang="en-US" dirty="0"/>
              <a:t>을 구현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블록</a:t>
            </a:r>
            <a:r>
              <a:rPr lang="en-US" altLang="ko-KR" dirty="0"/>
              <a:t>, </a:t>
            </a:r>
            <a:r>
              <a:rPr lang="ko-KR" altLang="en-US" dirty="0"/>
              <a:t>스레드 수에 따라 동작 시간이 달라지는 것을 확인 가능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후속 과제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en-US" altLang="ko-KR" dirty="0"/>
              <a:t>PTX </a:t>
            </a:r>
            <a:r>
              <a:rPr lang="ko-KR" altLang="en-US" dirty="0"/>
              <a:t>어셈블리를 통해 추가적인 최적화 구현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en-US" altLang="ko-KR" dirty="0"/>
              <a:t>Coarse grain</a:t>
            </a:r>
            <a:r>
              <a:rPr lang="ko-KR" altLang="en-US" dirty="0"/>
              <a:t>이 아닌</a:t>
            </a:r>
            <a:r>
              <a:rPr lang="en-US" altLang="ko-KR" dirty="0"/>
              <a:t>, Fine grain </a:t>
            </a:r>
            <a:r>
              <a:rPr lang="ko-KR" altLang="en-US" dirty="0"/>
              <a:t>구현 시도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06865657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185</Words>
  <Application>Microsoft Office PowerPoint</Application>
  <PresentationFormat>와이드스크린</PresentationFormat>
  <Paragraphs>40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CryptoCraft 테마</vt:lpstr>
      <vt:lpstr>제목 테마</vt:lpstr>
      <vt:lpstr>SHAKE128 GPU 구현</vt:lpstr>
      <vt:lpstr>PowerPoint 프레젠테이션</vt:lpstr>
      <vt:lpstr> GPU 프로그래밍</vt:lpstr>
      <vt:lpstr> GPU 프로그래밍</vt:lpstr>
      <vt:lpstr> SHAKE128</vt:lpstr>
      <vt:lpstr> 구현</vt:lpstr>
      <vt:lpstr> 결론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HD</cp:lastModifiedBy>
  <cp:revision>44</cp:revision>
  <dcterms:created xsi:type="dcterms:W3CDTF">2019-03-05T04:29:07Z</dcterms:created>
  <dcterms:modified xsi:type="dcterms:W3CDTF">2020-11-08T14:22:53Z</dcterms:modified>
</cp:coreProperties>
</file>