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321" r:id="rId6"/>
    <p:sldId id="322" r:id="rId7"/>
    <p:sldId id="301" r:id="rId8"/>
    <p:sldId id="323" r:id="rId9"/>
    <p:sldId id="324" r:id="rId10"/>
    <p:sldId id="300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경주" initials="송경" lastIdx="1" clrIdx="0">
    <p:extLst>
      <p:ext uri="{19B8F6BF-5375-455C-9EA6-DF929625EA0E}">
        <p15:presenceInfo xmlns:p15="http://schemas.microsoft.com/office/powerpoint/2012/main" userId="7a5779e175351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90" autoAdjust="0"/>
  </p:normalViewPr>
  <p:slideViewPr>
    <p:cSldViewPr snapToGrid="0">
      <p:cViewPr varScale="1">
        <p:scale>
          <a:sx n="67" d="100"/>
          <a:sy n="67" d="100"/>
        </p:scale>
        <p:origin x="91" y="53"/>
      </p:cViewPr>
      <p:guideLst/>
    </p:cSldViewPr>
  </p:slideViewPr>
  <p:outlineViewPr>
    <p:cViewPr>
      <p:scale>
        <a:sx n="33" d="100"/>
        <a:sy n="33" d="100"/>
      </p:scale>
      <p:origin x="0" y="-128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FCF6-7608-4744-BF6D-6E9AD30B8E4D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C88C-8038-4E53-B48E-D38091651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8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4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9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4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8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5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8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8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C88C-8038-4E53-B48E-D38091651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6FF9-868A-4E14-9758-F02137FA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2790B-2FC4-4678-99A1-54F6E2C4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4C00-61A0-473D-AEC3-D5B6FEB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A5811-9648-4798-B421-8BC57B4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B9BD-D1E8-44E3-ACA0-49FC04F9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BC8-BBA4-4EFB-80BB-79C2F4FD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5FB3B-D171-40EF-8FEE-80A88216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BB5C-85CF-473C-90D5-5291C7A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D2B8-7CAC-4A01-BEF2-C84CFFA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BF7D7-4EB1-44B0-864A-A4F2721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B3BE-66DB-4166-AEDC-96FF42F0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5E17E-B823-421D-A423-A883C9FE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4D911-4ACF-41AA-A9FE-6887A27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2FF17-0176-47B6-9800-E5888F1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B56E-75FE-4942-8772-0C5D9C7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FFAC-8996-45EE-99E3-7BC29D2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7A5F-937A-4606-B128-1536EDB3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622F-EC1E-4A81-AF48-FA054BC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C0A27-4CFA-47C3-A276-F5D3245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DF7C-2D80-4824-8905-9B42CAC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99BA5-78BC-4CDC-8189-E9F2DDB9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A10E-4DC2-4CEA-AFC6-FC7950C1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D2740-1CD2-4AA1-8B73-288891F9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6871-6610-43FF-9C1B-BFC2F9D2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FE4E-3AA5-4019-B34F-2288E99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94C3-8DFD-43CE-95F1-AA2B7D1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CA5A-25C7-499D-9395-24F153BA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23BF2-77D2-4B35-AAEA-F7E4DDB0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830BB-F1A5-4680-87EA-7372868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915C-01AC-4861-8CDF-2E9D837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D0BEE-2BB4-449D-99BB-6773F38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654A-0210-444B-943D-5D236AB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8D76-722C-4F46-A863-B7CF32BD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AEA8E-97B5-4F95-9783-DC63B165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A22CA-EBBD-4600-83DA-9286C4E8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CC3F8-3737-419E-9AB9-3711A7309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88E33-E42A-4F83-A58C-A1EE0B26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8398F-2AB0-41E9-B1A8-D2147210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51553-D807-4F92-B86F-8183FDF9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3E8E-6E2C-4B0E-B4AC-D9168A2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D811B-3AD0-4CBB-AA0E-DB40578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3C960B-A54D-4D04-B92C-D045FD9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C54BD-E453-47D8-84BD-81BD714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77F57-2264-4B62-856A-B7EEC0E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E8D00-1EE0-4186-82E8-DED3B47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BF225-B8F0-49C8-855D-F285263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915A-87DB-40AD-BD94-AEC6BFD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634EC-98FA-4D36-AE41-D9AE36B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E14E-6B09-4A57-B489-8E87444F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D223C-010B-41F7-99C3-2E23E80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9C453-6678-4144-BFD2-913E4488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788AA-69AD-473A-A569-98487B2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C58-7966-4BFF-9CAF-D17F590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863FF-0292-4A27-8DD2-A6A42C22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F077A-925E-45BD-B457-3E809CD6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91ECA-D0F8-4CCE-8388-D6A61BEF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49E02-AC40-4981-A2C9-5CBDE82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0E664-B718-4318-B0D9-AEC089D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DC361-0177-4995-9866-61647C9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4233B-65D9-4D1A-937A-79AD4526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38E1-665E-4963-A0EC-6BCEDCA6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55DC-B5ED-440D-8241-971064E8544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6783-D468-48AA-B3B0-DD83829A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70D5-9BFC-4343-9CDD-66C2A2DD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076-0A23-4EC5-9861-6FF963CD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655"/>
            <a:ext cx="9144000" cy="1828016"/>
          </a:xfrm>
        </p:spPr>
        <p:txBody>
          <a:bodyPr>
            <a:normAutofit/>
          </a:bodyPr>
          <a:lstStyle/>
          <a:p>
            <a:r>
              <a:rPr lang="ko-KR" altLang="en-US" dirty="0"/>
              <a:t>자료 구조</a:t>
            </a:r>
            <a:br>
              <a:rPr lang="en-US" altLang="ko-KR" dirty="0"/>
            </a:br>
            <a:r>
              <a:rPr lang="en-US" altLang="ko-KR" sz="2800" dirty="0"/>
              <a:t>(</a:t>
            </a:r>
            <a:r>
              <a:rPr lang="ko-KR" altLang="en-US" sz="2800" dirty="0"/>
              <a:t>우선순위 큐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히프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/>
              <a:t>https://youtu.be/qSUYW2-gx0E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A19CD-3A05-412B-9556-13102BE3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4" y="4772025"/>
            <a:ext cx="1933575" cy="485774"/>
          </a:xfrm>
        </p:spPr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5562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263" y="2656943"/>
            <a:ext cx="4897537" cy="2546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700" b="1" dirty="0" err="1">
                <a:sym typeface="Wingdings" panose="05000000000000000000" pitchFamily="2" charset="2"/>
              </a:rPr>
              <a:t>히프는</a:t>
            </a:r>
            <a:r>
              <a:rPr lang="ko-KR" altLang="en-US" sz="1700" b="1" dirty="0">
                <a:sym typeface="Wingdings" panose="05000000000000000000" pitchFamily="2" charset="2"/>
              </a:rPr>
              <a:t> 완전 이진 트리 이므로 차례대로 번호를 붙일 수 있으며 이 번호를 인덱스로 생각하면 배열에 </a:t>
            </a:r>
            <a:r>
              <a:rPr lang="ko-KR" altLang="en-US" sz="1700" b="1" dirty="0" err="1">
                <a:sym typeface="Wingdings" panose="05000000000000000000" pitchFamily="2" charset="2"/>
              </a:rPr>
              <a:t>히프의</a:t>
            </a:r>
            <a:r>
              <a:rPr lang="ko-KR" altLang="en-US" sz="1700" b="1" dirty="0">
                <a:sym typeface="Wingdings" panose="05000000000000000000" pitchFamily="2" charset="2"/>
              </a:rPr>
              <a:t> 노드들을 저장할 수 있다</a:t>
            </a:r>
            <a:r>
              <a:rPr lang="en-US" altLang="ko-KR" sz="1700" b="1" dirty="0">
                <a:sym typeface="Wingdings" panose="05000000000000000000" pitchFamily="2" charset="2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1200" b="1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7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히프를</a:t>
            </a:r>
            <a:r>
              <a:rPr lang="ko-KR" altLang="en-US" sz="1700" b="1" dirty="0">
                <a:solidFill>
                  <a:schemeClr val="accent1"/>
                </a:solidFill>
                <a:sym typeface="Wingdings" panose="05000000000000000000" pitchFamily="2" charset="2"/>
              </a:rPr>
              <a:t> 저장하는 표준 자료구조 </a:t>
            </a:r>
            <a:r>
              <a:rPr lang="en-US" altLang="ko-KR" sz="1700" b="1" dirty="0">
                <a:solidFill>
                  <a:schemeClr val="accent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700" b="1" dirty="0">
                <a:solidFill>
                  <a:schemeClr val="accent1"/>
                </a:solidFill>
                <a:sym typeface="Wingdings" panose="05000000000000000000" pitchFamily="2" charset="2"/>
              </a:rPr>
              <a:t>배열</a:t>
            </a:r>
            <a:endParaRPr lang="en-US" altLang="ko-KR" sz="1700" b="1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6365779" y="2535810"/>
            <a:ext cx="4988021" cy="2450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3AD7D2FD-2ACC-47B6-BE61-036BA1DEF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12937"/>
              </p:ext>
            </p:extLst>
          </p:nvPr>
        </p:nvGraphicFramePr>
        <p:xfrm>
          <a:off x="735507" y="5496888"/>
          <a:ext cx="526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466">
                  <a:extLst>
                    <a:ext uri="{9D8B030D-6E8A-4147-A177-3AD203B41FA5}">
                      <a16:colId xmlns:a16="http://schemas.microsoft.com/office/drawing/2014/main" val="340019329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73392000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3081381502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407710633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4221288109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14129460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45068122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3024097390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436765234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154393114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26276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96848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E8D8C96-23BF-408C-8471-47DFEA13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92" y="2131949"/>
            <a:ext cx="4005556" cy="29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263" y="2736275"/>
            <a:ext cx="4799341" cy="2464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sym typeface="Wingdings" panose="05000000000000000000" pitchFamily="2" charset="2"/>
              </a:rPr>
              <a:t>자식 노드와 부모 노드의 관계</a:t>
            </a:r>
            <a:endParaRPr lang="en-US" altLang="ko-KR" sz="1700" b="1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600" b="1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700" dirty="0">
                <a:sym typeface="Wingdings" panose="05000000000000000000" pitchFamily="2" charset="2"/>
              </a:rPr>
              <a:t>왼쪽 자식의 인덱스 </a:t>
            </a:r>
            <a:r>
              <a:rPr lang="en-US" altLang="ko-KR" sz="1700" dirty="0">
                <a:sym typeface="Wingdings" panose="05000000000000000000" pitchFamily="2" charset="2"/>
              </a:rPr>
              <a:t>= (</a:t>
            </a:r>
            <a:r>
              <a:rPr lang="ko-KR" altLang="en-US" sz="1700" dirty="0">
                <a:sym typeface="Wingdings" panose="05000000000000000000" pitchFamily="2" charset="2"/>
              </a:rPr>
              <a:t>부모의 인덱스</a:t>
            </a:r>
            <a:r>
              <a:rPr lang="en-US" altLang="ko-KR" sz="1700" dirty="0">
                <a:sym typeface="Wingdings" panose="05000000000000000000" pitchFamily="2" charset="2"/>
              </a:rPr>
              <a:t>)*2</a:t>
            </a:r>
            <a:endParaRPr lang="en-US" altLang="ko-KR" sz="17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700" dirty="0">
                <a:sym typeface="Wingdings" panose="05000000000000000000" pitchFamily="2" charset="2"/>
              </a:rPr>
              <a:t>오른쪽 자식의 인덱스 </a:t>
            </a:r>
            <a:r>
              <a:rPr lang="en-US" altLang="ko-KR" sz="1700" dirty="0">
                <a:sym typeface="Wingdings" panose="05000000000000000000" pitchFamily="2" charset="2"/>
              </a:rPr>
              <a:t>= (</a:t>
            </a:r>
            <a:r>
              <a:rPr lang="ko-KR" altLang="en-US" sz="1700" dirty="0">
                <a:sym typeface="Wingdings" panose="05000000000000000000" pitchFamily="2" charset="2"/>
              </a:rPr>
              <a:t>부모의 인덱스</a:t>
            </a:r>
            <a:r>
              <a:rPr lang="en-US" altLang="ko-KR" sz="1700" dirty="0">
                <a:sym typeface="Wingdings" panose="05000000000000000000" pitchFamily="2" charset="2"/>
              </a:rPr>
              <a:t>)*2 + 1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700" dirty="0">
                <a:sym typeface="Wingdings" panose="05000000000000000000" pitchFamily="2" charset="2"/>
              </a:rPr>
              <a:t>부모의 인덱스 </a:t>
            </a:r>
            <a:r>
              <a:rPr lang="en-US" altLang="ko-KR" sz="1700" dirty="0">
                <a:sym typeface="Wingdings" panose="05000000000000000000" pitchFamily="2" charset="2"/>
              </a:rPr>
              <a:t>= </a:t>
            </a:r>
            <a:r>
              <a:rPr lang="ko-KR" altLang="en-US" sz="1700" dirty="0">
                <a:sym typeface="Wingdings" panose="05000000000000000000" pitchFamily="2" charset="2"/>
              </a:rPr>
              <a:t>자식의 인덱스</a:t>
            </a:r>
            <a:r>
              <a:rPr lang="en-US" altLang="ko-KR" sz="1700" dirty="0">
                <a:sym typeface="Wingdings" panose="05000000000000000000" pitchFamily="2" charset="2"/>
              </a:rPr>
              <a:t>/2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6365779" y="2615142"/>
            <a:ext cx="4988021" cy="2585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3AD7D2FD-2ACC-47B6-BE61-036BA1DEFBAA}"/>
              </a:ext>
            </a:extLst>
          </p:cNvPr>
          <p:cNvGraphicFramePr>
            <a:graphicFrameLocks noGrp="1"/>
          </p:cNvGraphicFramePr>
          <p:nvPr/>
        </p:nvGraphicFramePr>
        <p:xfrm>
          <a:off x="735507" y="5496888"/>
          <a:ext cx="526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466">
                  <a:extLst>
                    <a:ext uri="{9D8B030D-6E8A-4147-A177-3AD203B41FA5}">
                      <a16:colId xmlns:a16="http://schemas.microsoft.com/office/drawing/2014/main" val="340019329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73392000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3081381502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407710633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4221288109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14129460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45068122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3024097390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436765234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1543931143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26276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96848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E8D8C96-23BF-408C-8471-47DFEA13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92" y="2131949"/>
            <a:ext cx="4005556" cy="298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8B9E0-7FE0-4DF4-9857-115457C071F5}"/>
              </a:ext>
            </a:extLst>
          </p:cNvPr>
          <p:cNvSpPr txBox="1"/>
          <p:nvPr/>
        </p:nvSpPr>
        <p:spPr>
          <a:xfrm>
            <a:off x="838200" y="5158334"/>
            <a:ext cx="471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10" dirty="0">
                <a:solidFill>
                  <a:srgbClr val="0070C0"/>
                </a:solidFill>
              </a:rPr>
              <a:t>0     1     2     3     4</a:t>
            </a:r>
            <a:r>
              <a:rPr lang="ko-KR" altLang="en-US" sz="1610" dirty="0">
                <a:solidFill>
                  <a:srgbClr val="0070C0"/>
                </a:solidFill>
              </a:rPr>
              <a:t>     </a:t>
            </a:r>
            <a:r>
              <a:rPr lang="en-US" altLang="ko-KR" sz="1610" dirty="0">
                <a:solidFill>
                  <a:srgbClr val="0070C0"/>
                </a:solidFill>
              </a:rPr>
              <a:t>5</a:t>
            </a:r>
            <a:r>
              <a:rPr lang="ko-KR" altLang="en-US" sz="1610" dirty="0">
                <a:solidFill>
                  <a:srgbClr val="0070C0"/>
                </a:solidFill>
              </a:rPr>
              <a:t>     </a:t>
            </a:r>
            <a:r>
              <a:rPr lang="en-US" altLang="ko-KR" sz="1610" dirty="0">
                <a:solidFill>
                  <a:srgbClr val="0070C0"/>
                </a:solidFill>
              </a:rPr>
              <a:t>6</a:t>
            </a:r>
            <a:r>
              <a:rPr lang="ko-KR" altLang="en-US" sz="1610" dirty="0">
                <a:solidFill>
                  <a:srgbClr val="0070C0"/>
                </a:solidFill>
              </a:rPr>
              <a:t>     </a:t>
            </a:r>
            <a:r>
              <a:rPr lang="en-US" altLang="ko-KR" sz="1610" dirty="0">
                <a:solidFill>
                  <a:srgbClr val="0070C0"/>
                </a:solidFill>
              </a:rPr>
              <a:t>7</a:t>
            </a:r>
            <a:r>
              <a:rPr lang="ko-KR" altLang="en-US" sz="1610" dirty="0">
                <a:solidFill>
                  <a:srgbClr val="0070C0"/>
                </a:solidFill>
              </a:rPr>
              <a:t>      </a:t>
            </a:r>
            <a:r>
              <a:rPr lang="en-US" altLang="ko-KR" sz="1610" dirty="0">
                <a:solidFill>
                  <a:srgbClr val="0070C0"/>
                </a:solidFill>
              </a:rPr>
              <a:t>8</a:t>
            </a:r>
            <a:r>
              <a:rPr lang="ko-KR" altLang="en-US" sz="1610" dirty="0">
                <a:solidFill>
                  <a:srgbClr val="0070C0"/>
                </a:solidFill>
              </a:rPr>
              <a:t>     </a:t>
            </a:r>
            <a:r>
              <a:rPr lang="en-US" altLang="ko-KR" sz="1610" dirty="0">
                <a:solidFill>
                  <a:srgbClr val="0070C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678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77784317-E755-444A-8944-C58EBC6B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91" y="1937486"/>
            <a:ext cx="4858883" cy="441927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C920B4A-45F1-4FCA-A234-1AB61FE9EBCE}"/>
              </a:ext>
            </a:extLst>
          </p:cNvPr>
          <p:cNvSpPr/>
          <p:nvPr/>
        </p:nvSpPr>
        <p:spPr>
          <a:xfrm>
            <a:off x="5998632" y="2300141"/>
            <a:ext cx="2356701" cy="15082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삽입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433DFB-9EA3-4428-813E-E4F57967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09" y="2601238"/>
            <a:ext cx="3925478" cy="218017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새로운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삽입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D6C280-00EF-415F-BD0D-5B00AA03F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291" y="2519160"/>
            <a:ext cx="3876872" cy="230231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5909056" y="3503443"/>
            <a:ext cx="63783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3174279" y="5371882"/>
            <a:ext cx="5843441" cy="37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 err="1"/>
              <a:t>히프의</a:t>
            </a:r>
            <a:r>
              <a:rPr lang="ko-KR" altLang="en-US" sz="1900" dirty="0"/>
              <a:t> 마지막 자리에 </a:t>
            </a:r>
            <a:r>
              <a:rPr lang="en-US" altLang="ko-KR" sz="1900" dirty="0"/>
              <a:t>99 </a:t>
            </a:r>
            <a:r>
              <a:rPr lang="ko-KR" altLang="en-US" sz="1900" dirty="0"/>
              <a:t>노드를 추가한다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1906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삽입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새로운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삽입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D6C280-00EF-415F-BD0D-5B00AA03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47" y="2519160"/>
            <a:ext cx="3876872" cy="230231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5909056" y="3503443"/>
            <a:ext cx="63783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3002731" y="5367867"/>
            <a:ext cx="6186538" cy="8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부모 노드와 대소관계를 비교하여 자식 노드인 </a:t>
            </a:r>
            <a:r>
              <a:rPr lang="en-US" altLang="ko-KR" sz="1900" dirty="0"/>
              <a:t>99</a:t>
            </a:r>
            <a:r>
              <a:rPr lang="ko-KR" altLang="en-US" sz="1900" dirty="0"/>
              <a:t>가 부모 노드인 </a:t>
            </a:r>
            <a:r>
              <a:rPr lang="en-US" altLang="ko-KR" sz="1900" dirty="0"/>
              <a:t>49</a:t>
            </a:r>
            <a:r>
              <a:rPr lang="ko-KR" altLang="en-US" sz="1900" dirty="0"/>
              <a:t>보다 크므로 자리를 바꿔준다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17B67-3304-4BBC-B36F-BAFD888BA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83" y="2538346"/>
            <a:ext cx="4209955" cy="23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2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50D897-BB2A-4763-BDC8-12479A98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40" y="3026448"/>
            <a:ext cx="3205899" cy="17610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C72459-3D98-44FA-BFA6-C8DB1736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257" y="2959886"/>
            <a:ext cx="3219241" cy="17455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삽입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새로운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삽입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3938855" y="3742112"/>
            <a:ext cx="51059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3002731" y="5367867"/>
            <a:ext cx="6186538" cy="8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계속 부모와 대소를 비교해가며 자리를 바꿔준다</a:t>
            </a:r>
            <a:r>
              <a:rPr lang="en-US" altLang="ko-KR" sz="19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최종 대소관계가 올바르므로 최대값 </a:t>
            </a:r>
            <a:r>
              <a:rPr lang="ko-KR" altLang="en-US" sz="1900" dirty="0" err="1"/>
              <a:t>히프</a:t>
            </a:r>
            <a:r>
              <a:rPr lang="ko-KR" altLang="en-US" sz="1900" dirty="0"/>
              <a:t> 완성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17B67-3304-4BBC-B36F-BAFD888BA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16" y="2949461"/>
            <a:ext cx="3205899" cy="175599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37AE141-2AFD-4430-991D-5003E609D6E1}"/>
              </a:ext>
            </a:extLst>
          </p:cNvPr>
          <p:cNvSpPr/>
          <p:nvPr/>
        </p:nvSpPr>
        <p:spPr>
          <a:xfrm>
            <a:off x="7775601" y="3742112"/>
            <a:ext cx="51059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3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삭제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루트 노드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삭제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5909056" y="3503443"/>
            <a:ext cx="63783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2575235" y="5367868"/>
            <a:ext cx="7041529" cy="38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루트 노드와 </a:t>
            </a:r>
            <a:r>
              <a:rPr lang="ko-KR" altLang="en-US" sz="1900" dirty="0" err="1"/>
              <a:t>히프의</a:t>
            </a:r>
            <a:r>
              <a:rPr lang="ko-KR" altLang="en-US" sz="1900" dirty="0"/>
              <a:t> 맨 마지막 자리의 노드 </a:t>
            </a:r>
            <a:r>
              <a:rPr lang="en-US" altLang="ko-KR" sz="1900" dirty="0"/>
              <a:t>45</a:t>
            </a:r>
            <a:r>
              <a:rPr lang="ko-KR" altLang="en-US" sz="1900" dirty="0"/>
              <a:t>의 자리를 바꾼다</a:t>
            </a:r>
            <a:r>
              <a:rPr lang="en-US" altLang="ko-KR" sz="19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1567D-8093-4EB1-BF49-047AC2CA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477" y="2549415"/>
            <a:ext cx="3990233" cy="23023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866EF1-BCFA-4DFF-A89A-2DAC0BE4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292" y="2589199"/>
            <a:ext cx="3990233" cy="22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삭제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루트 노드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삭제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5909056" y="3503443"/>
            <a:ext cx="63783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2575235" y="5367868"/>
            <a:ext cx="7041529" cy="48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노드 </a:t>
            </a:r>
            <a:r>
              <a:rPr lang="en-US" altLang="ko-KR" sz="1900" dirty="0"/>
              <a:t>99</a:t>
            </a:r>
            <a:r>
              <a:rPr lang="ko-KR" altLang="en-US" sz="1900" dirty="0"/>
              <a:t>를 삭제한다</a:t>
            </a:r>
            <a:r>
              <a:rPr lang="en-US" altLang="ko-KR" sz="1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66EF1-BCFA-4DFF-A89A-2DAC0BE4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72" y="2579950"/>
            <a:ext cx="3990233" cy="2222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8D61C0-C306-463E-92C4-65E0A880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95" y="2626737"/>
            <a:ext cx="3886658" cy="22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삭제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루트 노드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삭제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5909056" y="3503443"/>
            <a:ext cx="63783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492623" y="5367867"/>
            <a:ext cx="11206753" cy="112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노드 </a:t>
            </a:r>
            <a:r>
              <a:rPr lang="en-US" altLang="ko-KR" sz="1900" dirty="0"/>
              <a:t>99</a:t>
            </a:r>
            <a:r>
              <a:rPr lang="ko-KR" altLang="en-US" sz="1900" dirty="0"/>
              <a:t>가 삭제 </a:t>
            </a:r>
            <a:r>
              <a:rPr lang="ko-KR" altLang="en-US" sz="1900"/>
              <a:t>되었으므로 히프를 </a:t>
            </a:r>
            <a:r>
              <a:rPr lang="ko-KR" altLang="en-US" sz="1900" dirty="0"/>
              <a:t>재구축 한다</a:t>
            </a:r>
            <a:r>
              <a:rPr lang="en-US" altLang="ko-KR" sz="19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부모 노드 </a:t>
            </a:r>
            <a:r>
              <a:rPr lang="en-US" altLang="ko-KR" sz="1900" dirty="0"/>
              <a:t>45</a:t>
            </a:r>
            <a:r>
              <a:rPr lang="ko-KR" altLang="en-US" sz="1900" dirty="0"/>
              <a:t>가 자식 노드 </a:t>
            </a:r>
            <a:r>
              <a:rPr lang="en-US" altLang="ko-KR" sz="1900" dirty="0"/>
              <a:t>81, 61 </a:t>
            </a:r>
            <a:r>
              <a:rPr lang="ko-KR" altLang="en-US" sz="1900" dirty="0"/>
              <a:t>보다 더 작으므로 자식 노드 중 더 큰 자식 노드와 자리를 바꾼다</a:t>
            </a:r>
            <a:r>
              <a:rPr lang="en-US" altLang="ko-KR" sz="1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D61C0-C306-463E-92C4-65E0A880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66" y="2626737"/>
            <a:ext cx="3886658" cy="22039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68D5B0-03F5-499C-8304-BC088F9F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878" y="2626737"/>
            <a:ext cx="3800984" cy="20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7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삭제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774D8-4839-4732-9194-3A3C925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2"/>
            <a:ext cx="4893297" cy="57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루트 노드 요소 </a:t>
            </a:r>
            <a:r>
              <a:rPr lang="en-US" altLang="ko-KR" sz="2000" dirty="0"/>
              <a:t>99 </a:t>
            </a:r>
            <a:r>
              <a:rPr lang="ko-KR" altLang="en-US" sz="2000" dirty="0"/>
              <a:t>삭제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8B75F2-544A-477F-A515-9B7438949556}"/>
              </a:ext>
            </a:extLst>
          </p:cNvPr>
          <p:cNvSpPr/>
          <p:nvPr/>
        </p:nvSpPr>
        <p:spPr>
          <a:xfrm>
            <a:off x="5909056" y="3503443"/>
            <a:ext cx="637837" cy="375763"/>
          </a:xfrm>
          <a:prstGeom prst="rightArrow">
            <a:avLst>
              <a:gd name="adj1" fmla="val 50000"/>
              <a:gd name="adj2" fmla="val 7006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760557D-4F93-48F8-8A6C-F2DFFA3E94B3}"/>
              </a:ext>
            </a:extLst>
          </p:cNvPr>
          <p:cNvSpPr txBox="1">
            <a:spLocks/>
          </p:cNvSpPr>
          <p:nvPr/>
        </p:nvSpPr>
        <p:spPr>
          <a:xfrm>
            <a:off x="492623" y="5367867"/>
            <a:ext cx="11206753" cy="112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900" dirty="0"/>
              <a:t>45</a:t>
            </a:r>
            <a:r>
              <a:rPr lang="ko-KR" altLang="en-US" sz="1900" dirty="0"/>
              <a:t>와 자식 노드들의 대소 관계를 다시 비교하여 위치를 </a:t>
            </a:r>
            <a:r>
              <a:rPr lang="en-US" altLang="ko-KR" sz="1900" dirty="0"/>
              <a:t>54</a:t>
            </a:r>
            <a:r>
              <a:rPr lang="ko-KR" altLang="en-US" sz="1900" dirty="0"/>
              <a:t>와 바꿔준다</a:t>
            </a:r>
            <a:r>
              <a:rPr lang="en-US" altLang="ko-KR" sz="19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 dirty="0"/>
              <a:t>마지막으로 대소관계를 확인하여 </a:t>
            </a:r>
            <a:r>
              <a:rPr lang="ko-KR" altLang="en-US" sz="1900" dirty="0" err="1"/>
              <a:t>히프</a:t>
            </a:r>
            <a:r>
              <a:rPr lang="ko-KR" altLang="en-US" sz="1900" dirty="0"/>
              <a:t> 규칙에 맞게 배치된 것을 확인한다</a:t>
            </a:r>
            <a:r>
              <a:rPr lang="en-US" altLang="ko-KR" sz="19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8D5B0-03F5-499C-8304-BC088F9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22" y="2626737"/>
            <a:ext cx="3800984" cy="20959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272E0F-D130-44CA-A996-FDB638582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48" y="2696847"/>
            <a:ext cx="3731657" cy="19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AE37-13C5-4FE5-9A9A-BA846660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840A-5F89-4F63-BFD8-48492E69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/>
          </a:bodyPr>
          <a:lstStyle/>
          <a:p>
            <a:r>
              <a:rPr lang="ko-KR" altLang="en-US" dirty="0"/>
              <a:t>우선순위 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히프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60ECCF-84C5-426F-A6BA-C1B5ED9057E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1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80" y="1840388"/>
            <a:ext cx="10302439" cy="41833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1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800" dirty="0" err="1">
                <a:solidFill>
                  <a:schemeClr val="accent1"/>
                </a:solidFill>
                <a:sym typeface="Wingdings" panose="05000000000000000000" pitchFamily="2" charset="2"/>
              </a:rPr>
              <a:t>히프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 정렬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dirty="0" err="1">
                <a:sym typeface="Wingdings" panose="05000000000000000000" pitchFamily="2" charset="2"/>
              </a:rPr>
              <a:t>히프를</a:t>
            </a:r>
            <a:r>
              <a:rPr lang="ko-KR" altLang="en-US" sz="1800" dirty="0">
                <a:sym typeface="Wingdings" panose="05000000000000000000" pitchFamily="2" charset="2"/>
              </a:rPr>
              <a:t> 사용하는 정렬 알고리즘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이산 이벤트 </a:t>
            </a:r>
            <a:r>
              <a:rPr lang="ko-KR" altLang="en-US" sz="1800" dirty="0" err="1">
                <a:solidFill>
                  <a:schemeClr val="accent1"/>
                </a:solidFill>
                <a:sym typeface="Wingdings" panose="05000000000000000000" pitchFamily="2" charset="2"/>
              </a:rPr>
              <a:t>시물레이션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모든 시간의 진행은 이벤트의 발생에 의해서만 이루어지는 </a:t>
            </a:r>
            <a:r>
              <a:rPr lang="ko-KR" altLang="en-US" sz="1800" dirty="0" err="1">
                <a:sym typeface="Wingdings" panose="05000000000000000000" pitchFamily="2" charset="2"/>
              </a:rPr>
              <a:t>시물레이션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        EX) </a:t>
            </a:r>
            <a:r>
              <a:rPr lang="ko-KR" altLang="en-US" sz="1400" dirty="0">
                <a:sym typeface="Wingdings" panose="05000000000000000000" pitchFamily="2" charset="2"/>
              </a:rPr>
              <a:t>아이스크림 가게에서 발생되는 이벤트 </a:t>
            </a:r>
            <a:r>
              <a:rPr lang="en-US" altLang="ko-KR" sz="1400" dirty="0"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sym typeface="Wingdings" panose="05000000000000000000" pitchFamily="2" charset="2"/>
              </a:rPr>
              <a:t>가지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	</a:t>
            </a:r>
            <a:r>
              <a:rPr lang="ko-KR" altLang="en-US" sz="1400" dirty="0">
                <a:sym typeface="Wingdings" panose="05000000000000000000" pitchFamily="2" charset="2"/>
              </a:rPr>
              <a:t>손님이 도착하는 이벤트 </a:t>
            </a:r>
            <a:r>
              <a:rPr lang="en-US" altLang="ko-KR" sz="1400" dirty="0">
                <a:sym typeface="Wingdings" panose="05000000000000000000" pitchFamily="2" charset="2"/>
              </a:rPr>
              <a:t>(ARRIVAL)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	</a:t>
            </a:r>
            <a:r>
              <a:rPr lang="ko-KR" altLang="en-US" sz="1400" dirty="0">
                <a:sym typeface="Wingdings" panose="05000000000000000000" pitchFamily="2" charset="2"/>
              </a:rPr>
              <a:t>손님이 주문하는 이벤트 </a:t>
            </a:r>
            <a:r>
              <a:rPr lang="en-US" altLang="ko-KR" sz="1400" dirty="0">
                <a:sym typeface="Wingdings" panose="05000000000000000000" pitchFamily="2" charset="2"/>
              </a:rPr>
              <a:t>(ORDER)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	</a:t>
            </a:r>
            <a:r>
              <a:rPr lang="ko-KR" altLang="en-US" sz="1400" dirty="0">
                <a:sym typeface="Wingdings" panose="05000000000000000000" pitchFamily="2" charset="2"/>
              </a:rPr>
              <a:t>손님이 가게를 떠나는 이벤트 </a:t>
            </a:r>
            <a:r>
              <a:rPr lang="en-US" altLang="ko-KR" sz="1400" dirty="0">
                <a:sym typeface="Wingdings" panose="05000000000000000000" pitchFamily="2" charset="2"/>
              </a:rPr>
              <a:t>(LEAVE)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3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46FBC4C-A645-46CA-B338-2AC59A1A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284" y="2766218"/>
            <a:ext cx="4557432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 </a:t>
            </a:r>
            <a:r>
              <a:rPr lang="en-US" altLang="ko-KR" sz="5400" dirty="0"/>
              <a:t>:-)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15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8" y="1876657"/>
            <a:ext cx="7812741" cy="3293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우선순위 </a:t>
            </a:r>
            <a:r>
              <a:rPr lang="ko-KR" altLang="en-US" sz="2400" dirty="0" err="1"/>
              <a:t>큐란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ko-KR" altLang="en-US" sz="1800" dirty="0"/>
              <a:t>기존 큐에 우선순위 개념을 도입한 것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데이터들이 우선순위를 가지고 있음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스택이나 큐도 우선순위 큐로 규현이 가능함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D04F6E-A7A0-4DCE-9F45-0885794A45CA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0492B4F-1938-4E5C-8709-70BC729D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60308"/>
              </p:ext>
            </p:extLst>
          </p:nvPr>
        </p:nvGraphicFramePr>
        <p:xfrm>
          <a:off x="960748" y="3936206"/>
          <a:ext cx="7023847" cy="17024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62132">
                  <a:extLst>
                    <a:ext uri="{9D8B030D-6E8A-4147-A177-3AD203B41FA5}">
                      <a16:colId xmlns:a16="http://schemas.microsoft.com/office/drawing/2014/main" val="874852909"/>
                    </a:ext>
                  </a:extLst>
                </a:gridCol>
                <a:gridCol w="4661715">
                  <a:extLst>
                    <a:ext uri="{9D8B030D-6E8A-4147-A177-3AD203B41FA5}">
                      <a16:colId xmlns:a16="http://schemas.microsoft.com/office/drawing/2014/main" val="322819312"/>
                    </a:ext>
                  </a:extLst>
                </a:gridCol>
              </a:tblGrid>
              <a:tr h="4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자료구조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삭제되는 요소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98968"/>
                  </a:ext>
                </a:extLst>
              </a:tr>
              <a:tr h="4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가장 최근에 들어온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98224"/>
                  </a:ext>
                </a:extLst>
              </a:tr>
              <a:tr h="4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가장 먼저 들어온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68097"/>
                  </a:ext>
                </a:extLst>
              </a:tr>
              <a:tr h="4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우선순위 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가장 우선순위가 높은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186325-EE1F-4065-80BF-691BB103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8" y="3453871"/>
            <a:ext cx="4695463" cy="25306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 큐의 구현</a:t>
            </a:r>
            <a:r>
              <a:rPr lang="en-US" altLang="ko-KR" dirty="0"/>
              <a:t> - </a:t>
            </a:r>
            <a:r>
              <a:rPr lang="ko-KR" altLang="en-US" sz="2800" dirty="0"/>
              <a:t>배열사용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292788" cy="4656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배열을 사용하여 우선순위 큐 구현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&gt;</a:t>
            </a:r>
          </a:p>
          <a:p>
            <a:pPr marL="0" indent="0" algn="just">
              <a:buNone/>
            </a:pP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정렬이 안 된 배열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삽입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기존 요소들의 맨 끝에 붙임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O(1)</a:t>
            </a: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처음부터 끝까지 모든 요소 스캔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O(n)</a:t>
            </a:r>
          </a:p>
          <a:p>
            <a:pPr marL="0" indent="0" algn="just">
              <a:buNone/>
            </a:pP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정렬이 되어 있는 배열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삽입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다른 요소와 비교하여 우선순위에 따라 삽입 위치를 결정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일반적으로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O(n)</a:t>
            </a: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이미 정렬 되어 있기 때문에 위치에 있는 요소 삭제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O(1)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5CA68-DA96-48DA-B3A4-F9D44A392DAC}"/>
              </a:ext>
            </a:extLst>
          </p:cNvPr>
          <p:cNvSpPr txBox="1"/>
          <p:nvPr/>
        </p:nvSpPr>
        <p:spPr>
          <a:xfrm>
            <a:off x="7709647" y="6066582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정렬된 배열로 구현된 우선순위 큐</a:t>
            </a:r>
          </a:p>
        </p:txBody>
      </p:sp>
    </p:spTree>
    <p:extLst>
      <p:ext uri="{BB962C8B-B14F-4D97-AF65-F5344CB8AC3E}">
        <p14:creationId xmlns:p14="http://schemas.microsoft.com/office/powerpoint/2010/main" val="682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 큐의 구현</a:t>
            </a:r>
            <a:r>
              <a:rPr lang="en-US" altLang="ko-KR" dirty="0"/>
              <a:t> - </a:t>
            </a:r>
            <a:r>
              <a:rPr lang="ko-KR" altLang="en-US" sz="2800" dirty="0"/>
              <a:t>연결리스트 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292788" cy="4656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연결리스트를 사용하여 우선순위 큐 구현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&gt;</a:t>
            </a:r>
          </a:p>
          <a:p>
            <a:pPr marL="0" indent="0" algn="just">
              <a:buNone/>
            </a:pP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정렬이 안 된 리스트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삽입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첫번째 노드에 삽입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O(1)</a:t>
            </a: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처음부터 끝까지 모든 노드 스캔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O(n)</a:t>
            </a:r>
          </a:p>
          <a:p>
            <a:pPr marL="0" indent="0" algn="just">
              <a:buNone/>
            </a:pP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정렬이 되어 </a:t>
            </a:r>
            <a:r>
              <a:rPr lang="ko-KR" altLang="en-US" sz="1600" b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있는 리스트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삽입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우선순위 값을 기준으로 삽입위치를 찾음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O(n)</a:t>
            </a:r>
          </a:p>
          <a:p>
            <a:pPr marL="0" indent="0" algn="just">
              <a:buNone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첫번째 노드 삭제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O(1)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5CA68-DA96-48DA-B3A4-F9D44A392DAC}"/>
              </a:ext>
            </a:extLst>
          </p:cNvPr>
          <p:cNvSpPr txBox="1"/>
          <p:nvPr/>
        </p:nvSpPr>
        <p:spPr>
          <a:xfrm>
            <a:off x="6578622" y="5802314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정렬된 연결리스트로 구현된 우선순위 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8FA61-972F-4FD3-AED2-EDF0C07D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89" y="4798206"/>
            <a:ext cx="6767461" cy="9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1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 큐의 구현</a:t>
            </a:r>
            <a:r>
              <a:rPr lang="en-US" altLang="ko-KR" dirty="0"/>
              <a:t> - </a:t>
            </a:r>
            <a:r>
              <a:rPr lang="ko-KR" altLang="en-US" sz="2800" dirty="0" err="1"/>
              <a:t>히프</a:t>
            </a:r>
            <a:r>
              <a:rPr lang="ko-KR" altLang="en-US" sz="2800" dirty="0"/>
              <a:t> 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292788" cy="4656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ko-KR" altLang="en-US" sz="1700" b="1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히프를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사용하여 우선순위 큐 구현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&gt;</a:t>
            </a:r>
          </a:p>
          <a:p>
            <a:pPr marL="0" indent="0" algn="just">
              <a:buNone/>
            </a:pP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히프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완전 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이진트리의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일종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우선순위 큐를 위하여 만들어짐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반정렬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상태를 유지하고 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반정렬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상태를 이용하여 우선순위 큐를 구현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자료구조 우선순위 큐(Priority queue) - 더넬">
            <a:extLst>
              <a:ext uri="{FF2B5EF4-FFF2-40B4-BE49-F238E27FC236}">
                <a16:creationId xmlns:a16="http://schemas.microsoft.com/office/drawing/2014/main" id="{6A29D7C6-BDE3-4E9D-80D2-06CF39C7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63" y="3429000"/>
            <a:ext cx="4949637" cy="265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8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D5A5DA4-5DB9-4DDD-BD16-97425687E3A8}"/>
              </a:ext>
            </a:extLst>
          </p:cNvPr>
          <p:cNvSpPr/>
          <p:nvPr/>
        </p:nvSpPr>
        <p:spPr>
          <a:xfrm>
            <a:off x="838199" y="3429000"/>
            <a:ext cx="10515600" cy="306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C0F821-8432-418D-A7FF-C386C37F6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0871"/>
                <a:ext cx="10515600" cy="45296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ko-KR" altLang="en-US" sz="18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히프 </a:t>
                </a:r>
                <a:r>
                  <a:rPr lang="en-US" altLang="ko-KR" sz="18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(heap) </a:t>
                </a:r>
                <a:r>
                  <a:rPr lang="en-US" altLang="ko-KR" sz="1800" b="1" dirty="0">
                    <a:sym typeface="Wingdings" panose="05000000000000000000" pitchFamily="2" charset="2"/>
                  </a:rPr>
                  <a:t>: </a:t>
                </a:r>
                <a:r>
                  <a:rPr lang="ko-KR" altLang="en-US" sz="1800" b="1" dirty="0">
                    <a:sym typeface="Wingdings" panose="05000000000000000000" pitchFamily="2" charset="2"/>
                  </a:rPr>
                  <a:t>부모 노드의 키 값이 자식 노드의 키 값보다 항상 큰</a:t>
                </a:r>
                <a:r>
                  <a:rPr lang="en-US" altLang="ko-KR" sz="1800" b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800" b="1" dirty="0">
                    <a:sym typeface="Wingdings" panose="05000000000000000000" pitchFamily="2" charset="2"/>
                  </a:rPr>
                  <a:t>작은</a:t>
                </a:r>
                <a:r>
                  <a:rPr lang="en-US" altLang="ko-KR" sz="1800" b="1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1800" b="1" dirty="0">
                    <a:sym typeface="Wingdings" panose="05000000000000000000" pitchFamily="2" charset="2"/>
                  </a:rPr>
                  <a:t>이진 트리</a:t>
                </a:r>
                <a:endParaRPr lang="en-US" altLang="ko-KR" sz="1800" b="1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en-US" altLang="ko-KR" sz="1800" b="1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altLang="ko-KR" sz="1700" dirty="0">
                    <a:sym typeface="Wingdings" panose="05000000000000000000" pitchFamily="2" charset="2"/>
                  </a:rPr>
                  <a:t>Ex ) A</a:t>
                </a:r>
                <a:r>
                  <a:rPr lang="ko-KR" altLang="en-US" sz="1700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sz="1700" dirty="0">
                    <a:sym typeface="Wingdings" panose="05000000000000000000" pitchFamily="2" charset="2"/>
                  </a:rPr>
                  <a:t>B</a:t>
                </a:r>
                <a:r>
                  <a:rPr lang="ko-KR" altLang="en-US" sz="1700" dirty="0">
                    <a:sym typeface="Wingdings" panose="05000000000000000000" pitchFamily="2" charset="2"/>
                  </a:rPr>
                  <a:t>의 부모 노드일 때</a:t>
                </a:r>
                <a:r>
                  <a:rPr lang="en-US" altLang="ko-KR" sz="17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700" dirty="0">
                    <a:sym typeface="Wingdings" panose="05000000000000000000" pitchFamily="2" charset="2"/>
                  </a:rPr>
                  <a:t>부모 노드의 키 값이 자식 노드의 키 값보다 항상 크다고 하면</a:t>
                </a:r>
                <a:endParaRPr lang="en-US" altLang="ko-KR" sz="17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altLang="ko-KR" sz="17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key(A)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US" altLang="ko-KR" sz="17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key(B) </a:t>
                </a:r>
                <a:r>
                  <a:rPr lang="ko-KR" altLang="en-US" sz="1700" dirty="0" err="1">
                    <a:sym typeface="Wingdings" panose="05000000000000000000" pitchFamily="2" charset="2"/>
                  </a:rPr>
                  <a:t>히프</a:t>
                </a:r>
                <a:r>
                  <a:rPr lang="ko-KR" altLang="en-US" sz="1700" dirty="0">
                    <a:sym typeface="Wingdings" panose="05000000000000000000" pitchFamily="2" charset="2"/>
                  </a:rPr>
                  <a:t> 조건이 항상 성립하는 트리</a:t>
                </a:r>
                <a:r>
                  <a:rPr lang="en-US" altLang="ko-KR" sz="17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ko-KR" sz="1800" b="1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ko-KR" altLang="en-US" sz="1800" b="1" dirty="0" err="1">
                    <a:sym typeface="Wingdings" panose="05000000000000000000" pitchFamily="2" charset="2"/>
                  </a:rPr>
                  <a:t>히프의</a:t>
                </a:r>
                <a:r>
                  <a:rPr lang="ko-KR" altLang="en-US" sz="1800" b="1" dirty="0">
                    <a:sym typeface="Wingdings" panose="05000000000000000000" pitchFamily="2" charset="2"/>
                  </a:rPr>
                  <a:t> 종류</a:t>
                </a:r>
                <a:endParaRPr lang="en-US" altLang="ko-KR" sz="1800" b="1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1.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최대 </a:t>
                </a:r>
                <a:r>
                  <a:rPr lang="ko-KR" altLang="en-US" sz="1600" dirty="0" err="1">
                    <a:sym typeface="Wingdings" panose="05000000000000000000" pitchFamily="2" charset="2"/>
                  </a:rPr>
                  <a:t>히프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(max heap)</a:t>
                </a:r>
              </a:p>
              <a:p>
                <a:pPr marL="0" indent="0" algn="just">
                  <a:buNone/>
                </a:pPr>
                <a:r>
                  <a:rPr lang="ko-KR" altLang="en-US" sz="1400" dirty="0">
                    <a:sym typeface="Wingdings" panose="05000000000000000000" pitchFamily="2" charset="2"/>
                  </a:rPr>
                  <a:t>부모 노드의 키 값이 자식 노드의 키 값보다 크거나 같은 완전 이진 트리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key(</a:t>
                </a:r>
                <a:r>
                  <a:rPr lang="ko-KR" altLang="en-US" sz="1400" b="1" dirty="0" err="1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부모노드</a:t>
                </a:r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key(</a:t>
                </a:r>
                <a:r>
                  <a:rPr lang="ko-KR" altLang="en-US" sz="1400" b="1" dirty="0" err="1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자식노드</a:t>
                </a:r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0" indent="0" algn="just">
                  <a:buNone/>
                </a:pPr>
                <a:endParaRPr lang="en-US" altLang="ko-KR" sz="1400" b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2.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최소 </a:t>
                </a:r>
                <a:r>
                  <a:rPr lang="ko-KR" altLang="en-US" sz="1600" dirty="0" err="1">
                    <a:sym typeface="Wingdings" panose="05000000000000000000" pitchFamily="2" charset="2"/>
                  </a:rPr>
                  <a:t>히프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(min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heap)</a:t>
                </a:r>
              </a:p>
              <a:p>
                <a:pPr marL="0" indent="0" algn="just">
                  <a:buNone/>
                </a:pPr>
                <a:r>
                  <a:rPr lang="ko-KR" altLang="en-US" sz="1400" dirty="0">
                    <a:sym typeface="Wingdings" panose="05000000000000000000" pitchFamily="2" charset="2"/>
                  </a:rPr>
                  <a:t>부모 노드의 키 값이 자식 노드의 키 값보다 작거나 같은 완전 이진 트리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key(</a:t>
                </a:r>
                <a:r>
                  <a:rPr lang="ko-KR" altLang="en-US" sz="1400" b="1" dirty="0" err="1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부모노드</a:t>
                </a:r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  </m:t>
                    </m:r>
                  </m:oMath>
                </a14:m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key(</a:t>
                </a:r>
                <a:r>
                  <a:rPr lang="ko-KR" altLang="en-US" sz="1400" b="1" dirty="0" err="1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자식노드</a:t>
                </a:r>
                <a:r>
                  <a:rPr lang="en-US" altLang="ko-KR" sz="14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0" indent="0" algn="just">
                  <a:buNone/>
                </a:pPr>
                <a:endParaRPr lang="en-US" altLang="ko-KR" sz="14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C0F821-8432-418D-A7FF-C386C37F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0871"/>
                <a:ext cx="10515600" cy="4529668"/>
              </a:xfrm>
              <a:blipFill>
                <a:blip r:embed="rId2"/>
                <a:stretch>
                  <a:fillRect l="-522" t="-1346" b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7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</a:t>
            </a:r>
            <a:r>
              <a:rPr lang="en-US" altLang="ko-KR" dirty="0"/>
              <a:t>(heap) - </a:t>
            </a:r>
            <a:r>
              <a:rPr lang="ko-KR" altLang="en-US" sz="2800" dirty="0"/>
              <a:t>최대 </a:t>
            </a:r>
            <a:r>
              <a:rPr lang="ko-KR" altLang="en-US" sz="2800" dirty="0" err="1"/>
              <a:t>히프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1"/>
            <a:ext cx="10515600" cy="6037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최대 </a:t>
            </a:r>
            <a:r>
              <a:rPr lang="ko-KR" altLang="en-US" sz="18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히프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(heap) </a:t>
            </a:r>
            <a:r>
              <a:rPr lang="en-US" altLang="ko-KR" sz="1800" b="1" dirty="0"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부모 노드의 키 값이 자식 노드의 키 값보다 크거나 같은 완전 이진 트리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613238D-73F2-4B77-B6BE-B5B28A5DDCC2}"/>
              </a:ext>
            </a:extLst>
          </p:cNvPr>
          <p:cNvSpPr txBox="1">
            <a:spLocks/>
          </p:cNvSpPr>
          <p:nvPr/>
        </p:nvSpPr>
        <p:spPr>
          <a:xfrm>
            <a:off x="5602941" y="2935831"/>
            <a:ext cx="5750859" cy="2620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완전 이진 트리를 만족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부모 노드의 값이 자식 노드 값보다 크거나 같음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최대 </a:t>
            </a:r>
            <a:r>
              <a:rPr lang="ko-KR" altLang="en-US" sz="18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히프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조건을 만족함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CE510C-5F7E-492A-8192-B592E5F0A09F}"/>
              </a:ext>
            </a:extLst>
          </p:cNvPr>
          <p:cNvSpPr/>
          <p:nvPr/>
        </p:nvSpPr>
        <p:spPr>
          <a:xfrm>
            <a:off x="818281" y="2686643"/>
            <a:ext cx="10535520" cy="345963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8AE82-9F65-4AA0-BC7E-37377DD2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86" y="2935831"/>
            <a:ext cx="3829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히프</a:t>
            </a:r>
            <a:r>
              <a:rPr lang="en-US" altLang="ko-KR" dirty="0"/>
              <a:t>(heap) - </a:t>
            </a:r>
            <a:r>
              <a:rPr lang="ko-KR" altLang="en-US" sz="2800" dirty="0"/>
              <a:t>최소 </a:t>
            </a:r>
            <a:r>
              <a:rPr lang="ko-KR" altLang="en-US" sz="2800" dirty="0" err="1"/>
              <a:t>히프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1"/>
            <a:ext cx="10515600" cy="6037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최소 </a:t>
            </a:r>
            <a:r>
              <a:rPr lang="ko-KR" altLang="en-US" sz="18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히프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(heap) </a:t>
            </a:r>
            <a:r>
              <a:rPr lang="en-US" altLang="ko-KR" sz="1800" b="1" dirty="0"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부모 노드의 키 값이 자식 노드의 키 값보다 작거나 같은 완전 이진 트리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613238D-73F2-4B77-B6BE-B5B28A5DDCC2}"/>
              </a:ext>
            </a:extLst>
          </p:cNvPr>
          <p:cNvSpPr txBox="1">
            <a:spLocks/>
          </p:cNvSpPr>
          <p:nvPr/>
        </p:nvSpPr>
        <p:spPr>
          <a:xfrm>
            <a:off x="5602941" y="2935831"/>
            <a:ext cx="5750859" cy="2620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완전 이진 트리를 만족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부모 노드의 값이 자식 노드 값보다 작거나 같음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최소 </a:t>
            </a:r>
            <a:r>
              <a:rPr lang="ko-KR" altLang="en-US" sz="18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히프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조건을 만족함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CE510C-5F7E-492A-8192-B592E5F0A09F}"/>
              </a:ext>
            </a:extLst>
          </p:cNvPr>
          <p:cNvSpPr/>
          <p:nvPr/>
        </p:nvSpPr>
        <p:spPr>
          <a:xfrm>
            <a:off x="818281" y="2686639"/>
            <a:ext cx="10535520" cy="345963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446CB-7990-405F-A82A-5CE870EE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84" y="2997232"/>
            <a:ext cx="3810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788</Words>
  <Application>Microsoft Office PowerPoint</Application>
  <PresentationFormat>와이드스크린</PresentationFormat>
  <Paragraphs>151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Wingdings</vt:lpstr>
      <vt:lpstr>Office 테마</vt:lpstr>
      <vt:lpstr>자료 구조 (우선순위 큐, 히프) https://youtu.be/qSUYW2-gx0E</vt:lpstr>
      <vt:lpstr>목차</vt:lpstr>
      <vt:lpstr>우선순위 큐</vt:lpstr>
      <vt:lpstr>우선순위 큐의 구현 - 배열사용</vt:lpstr>
      <vt:lpstr>우선순위 큐의 구현 - 연결리스트 사용</vt:lpstr>
      <vt:lpstr>우선순위 큐의 구현 - 히프 사용</vt:lpstr>
      <vt:lpstr>히프(heap)</vt:lpstr>
      <vt:lpstr>히프(heap) - 최대 히프</vt:lpstr>
      <vt:lpstr>히프(heap) - 최소 히프</vt:lpstr>
      <vt:lpstr>히프의 구현</vt:lpstr>
      <vt:lpstr>히프의 구현</vt:lpstr>
      <vt:lpstr>히프의 구현</vt:lpstr>
      <vt:lpstr>히프의 삽입</vt:lpstr>
      <vt:lpstr>히프의 삽입</vt:lpstr>
      <vt:lpstr>히프의 삽입</vt:lpstr>
      <vt:lpstr>히프의 삭제</vt:lpstr>
      <vt:lpstr>히프의 삭제</vt:lpstr>
      <vt:lpstr>히프의 삭제</vt:lpstr>
      <vt:lpstr>히프의 삭제</vt:lpstr>
      <vt:lpstr>히프의 응용</vt:lpstr>
      <vt:lpstr>감사합니다 :-)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송 경주</dc:creator>
  <cp:lastModifiedBy>송 경주</cp:lastModifiedBy>
  <cp:revision>43</cp:revision>
  <dcterms:created xsi:type="dcterms:W3CDTF">2020-07-12T07:49:40Z</dcterms:created>
  <dcterms:modified xsi:type="dcterms:W3CDTF">2020-11-08T15:14:11Z</dcterms:modified>
</cp:coreProperties>
</file>