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46"/>
  </p:notesMasterIdLst>
  <p:handoutMasterIdLst>
    <p:handoutMasterId r:id="rId47"/>
  </p:handoutMasterIdLst>
  <p:sldIdLst>
    <p:sldId id="269" r:id="rId3"/>
    <p:sldId id="275" r:id="rId4"/>
    <p:sldId id="291" r:id="rId5"/>
    <p:sldId id="280" r:id="rId6"/>
    <p:sldId id="281" r:id="rId7"/>
    <p:sldId id="285" r:id="rId8"/>
    <p:sldId id="311" r:id="rId9"/>
    <p:sldId id="317" r:id="rId10"/>
    <p:sldId id="315" r:id="rId11"/>
    <p:sldId id="316" r:id="rId12"/>
    <p:sldId id="313" r:id="rId13"/>
    <p:sldId id="297" r:id="rId14"/>
    <p:sldId id="327" r:id="rId15"/>
    <p:sldId id="318" r:id="rId16"/>
    <p:sldId id="324" r:id="rId17"/>
    <p:sldId id="282" r:id="rId18"/>
    <p:sldId id="283" r:id="rId19"/>
    <p:sldId id="328" r:id="rId20"/>
    <p:sldId id="326" r:id="rId21"/>
    <p:sldId id="329" r:id="rId22"/>
    <p:sldId id="307" r:id="rId23"/>
    <p:sldId id="302" r:id="rId24"/>
    <p:sldId id="304" r:id="rId25"/>
    <p:sldId id="306" r:id="rId26"/>
    <p:sldId id="323" r:id="rId27"/>
    <p:sldId id="319" r:id="rId28"/>
    <p:sldId id="309" r:id="rId29"/>
    <p:sldId id="320" r:id="rId30"/>
    <p:sldId id="310" r:id="rId31"/>
    <p:sldId id="322" r:id="rId32"/>
    <p:sldId id="321" r:id="rId33"/>
    <p:sldId id="289" r:id="rId34"/>
    <p:sldId id="287" r:id="rId35"/>
    <p:sldId id="284" r:id="rId36"/>
    <p:sldId id="305" r:id="rId37"/>
    <p:sldId id="286" r:id="rId38"/>
    <p:sldId id="300" r:id="rId39"/>
    <p:sldId id="301" r:id="rId40"/>
    <p:sldId id="294" r:id="rId41"/>
    <p:sldId id="312" r:id="rId42"/>
    <p:sldId id="314" r:id="rId43"/>
    <p:sldId id="330" r:id="rId44"/>
    <p:sldId id="274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FF2F9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66" autoAdjust="0"/>
    <p:restoredTop sz="95674"/>
  </p:normalViewPr>
  <p:slideViewPr>
    <p:cSldViewPr snapToGrid="0">
      <p:cViewPr>
        <p:scale>
          <a:sx n="137" d="100"/>
          <a:sy n="137" d="100"/>
        </p:scale>
        <p:origin x="952" y="-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2020. 2. 29.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2020. 2. 29.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775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13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제로패딩은</a:t>
            </a:r>
            <a:r>
              <a:rPr lang="ko-KR" altLang="en-US" dirty="0"/>
              <a:t> 옵션</a:t>
            </a:r>
            <a:endParaRPr 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03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394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186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969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02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68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126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486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5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892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82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7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ore-KR" dirty="0"/>
              <a:t>Verbose = 2 -&gt; </a:t>
            </a:r>
            <a:r>
              <a:rPr lang="ko-KR" altLang="en-US" dirty="0" err="1"/>
              <a:t>학습단계</a:t>
            </a:r>
            <a:r>
              <a:rPr lang="ko-KR" altLang="en-US" dirty="0"/>
              <a:t> 표시하는 기능</a:t>
            </a:r>
            <a:endParaRPr 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220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425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338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microsoft.com/office/2007/relationships/hdphoto" Target="../media/hdphoto3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33.png"/><Relationship Id="rId4" Type="http://schemas.microsoft.com/office/2007/relationships/hdphoto" Target="../media/hdphoto4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35.png"/><Relationship Id="rId4" Type="http://schemas.microsoft.com/office/2007/relationships/hdphoto" Target="../media/hdphoto6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3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310.png"/><Relationship Id="rId7" Type="http://schemas.openxmlformats.org/officeDocument/2006/relationships/image" Target="../media/image3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0.png"/><Relationship Id="rId5" Type="http://schemas.openxmlformats.org/officeDocument/2006/relationships/image" Target="../media/image280.png"/><Relationship Id="rId4" Type="http://schemas.openxmlformats.org/officeDocument/2006/relationships/image" Target="../media/image3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8.wdp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0.png"/><Relationship Id="rId21" Type="http://schemas.openxmlformats.org/officeDocument/2006/relationships/image" Target="../media/image55.png"/><Relationship Id="rId7" Type="http://schemas.openxmlformats.org/officeDocument/2006/relationships/image" Target="../media/image410.png"/><Relationship Id="rId12" Type="http://schemas.openxmlformats.org/officeDocument/2006/relationships/image" Target="../media/image460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0.png"/><Relationship Id="rId11" Type="http://schemas.openxmlformats.org/officeDocument/2006/relationships/image" Target="../media/image450.png"/><Relationship Id="rId5" Type="http://schemas.openxmlformats.org/officeDocument/2006/relationships/image" Target="../media/image390.png"/><Relationship Id="rId15" Type="http://schemas.openxmlformats.org/officeDocument/2006/relationships/image" Target="../media/image49.png"/><Relationship Id="rId23" Type="http://schemas.microsoft.com/office/2007/relationships/hdphoto" Target="../media/hdphoto9.wdp"/><Relationship Id="rId10" Type="http://schemas.openxmlformats.org/officeDocument/2006/relationships/image" Target="../media/image440.png"/><Relationship Id="rId19" Type="http://schemas.openxmlformats.org/officeDocument/2006/relationships/image" Target="../media/image53.png"/><Relationship Id="rId4" Type="http://schemas.openxmlformats.org/officeDocument/2006/relationships/image" Target="../media/image380.png"/><Relationship Id="rId9" Type="http://schemas.openxmlformats.org/officeDocument/2006/relationships/image" Target="../media/image430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microsoft.com/office/2007/relationships/hdphoto" Target="../media/hdphoto10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1.wdp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dirty="0">
                <a:latin typeface="Eurostile" panose="020B0504020202050204" pitchFamily="34" charset="0"/>
              </a:rPr>
              <a:t>Convolutional </a:t>
            </a:r>
            <a:br>
              <a:rPr lang="en-US" altLang="ko-KR" dirty="0">
                <a:latin typeface="Eurostile" panose="020B0504020202050204" pitchFamily="34" charset="0"/>
              </a:rPr>
            </a:br>
            <a:r>
              <a:rPr lang="en-US" altLang="ko-KR" dirty="0">
                <a:latin typeface="Eurostile" panose="020B0504020202050204" pitchFamily="34" charset="0"/>
              </a:rPr>
              <a:t>Neural Network</a:t>
            </a:r>
            <a:endParaRPr lang="ko-KR" altLang="en-US" dirty="0">
              <a:latin typeface="Eurostile" panose="020B050402020205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ore-KR" altLang="ko-KR" sz="1600" dirty="0"/>
              <a:t>https://youtu.be/HFAHK5orJjg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Eurostile" panose="020B0504020202050204" pitchFamily="34" charset="0"/>
              </a:rPr>
              <a:t>data</a:t>
            </a:r>
            <a:endParaRPr lang="ko-KR" altLang="en-US" b="1" dirty="0">
              <a:latin typeface="Eurostile" panose="020B050402020205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data </a:t>
            </a: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구성</a:t>
            </a:r>
            <a:endParaRPr lang="en-US" altLang="ko-KR" sz="16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350" b="1" dirty="0">
                <a:solidFill>
                  <a:srgbClr val="2E75B6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원본</a:t>
            </a:r>
            <a:r>
              <a:rPr lang="en-US" altLang="ko-KR" sz="1350" b="1" dirty="0">
                <a:solidFill>
                  <a:srgbClr val="2E75B6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en-US" altLang="ko-KR" sz="1350" b="1" dirty="0">
                <a:solidFill>
                  <a:srgbClr val="2E75B6"/>
                </a:solidFill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=</a:t>
            </a:r>
            <a:r>
              <a:rPr lang="ko-KR" altLang="en-US" sz="1350" b="1" dirty="0">
                <a:solidFill>
                  <a:srgbClr val="2E75B6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en-US" altLang="ko-KR" sz="1350" b="1" dirty="0">
                <a:solidFill>
                  <a:srgbClr val="2E75B6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training / test</a:t>
            </a:r>
            <a:r>
              <a:rPr lang="en-US" altLang="ko-KR" sz="135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,</a:t>
            </a:r>
            <a:r>
              <a:rPr lang="ko-KR" altLang="en-US" sz="135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en-US" altLang="ko-KR" sz="1350" b="1" dirty="0">
                <a:solidFill>
                  <a:srgbClr val="2E75B6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training </a:t>
            </a:r>
            <a:r>
              <a:rPr lang="en-US" altLang="ko-KR" sz="1350" b="1" dirty="0">
                <a:solidFill>
                  <a:srgbClr val="2E75B6"/>
                </a:solidFill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</a:t>
            </a:r>
            <a:r>
              <a:rPr lang="ko-KR" altLang="en-US" sz="1350" b="1" dirty="0">
                <a:solidFill>
                  <a:srgbClr val="2E75B6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en-US" altLang="ko-KR" sz="1350" b="1" dirty="0">
                <a:solidFill>
                  <a:srgbClr val="2E75B6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training / validation </a:t>
            </a:r>
            <a:r>
              <a:rPr lang="ko-KR" altLang="en-US" sz="135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으로</a:t>
            </a:r>
            <a:r>
              <a:rPr lang="ko-KR" altLang="en-US" sz="135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나눔</a:t>
            </a:r>
            <a:endParaRPr lang="en-US" altLang="ko-KR" sz="135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35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보통 </a:t>
            </a:r>
            <a:r>
              <a:rPr lang="en-US" altLang="ko-KR" sz="135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60 : 20 : 20 or 50 : 25 : 25 </a:t>
            </a:r>
            <a:r>
              <a:rPr lang="ko-KR" altLang="en-US" sz="135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비율</a:t>
            </a:r>
            <a:endParaRPr lang="en-US" altLang="ko-KR" sz="135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350" b="1" dirty="0" err="1">
                <a:solidFill>
                  <a:srgbClr val="2E75B6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sklearn</a:t>
            </a:r>
            <a:r>
              <a:rPr lang="ko-KR" altLang="en-US" sz="1350" b="1" dirty="0">
                <a:solidFill>
                  <a:srgbClr val="2E75B6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의 </a:t>
            </a:r>
            <a:r>
              <a:rPr lang="en-US" altLang="ko-KR" sz="1350" b="1" dirty="0" err="1">
                <a:solidFill>
                  <a:srgbClr val="2E75B6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train_test_split</a:t>
            </a:r>
            <a:r>
              <a:rPr lang="en-US" altLang="ko-KR" sz="1350" b="1" dirty="0">
                <a:solidFill>
                  <a:srgbClr val="2E75B6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() </a:t>
            </a:r>
            <a:r>
              <a:rPr lang="en-US" altLang="ko-KR" sz="135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method </a:t>
            </a:r>
            <a:r>
              <a:rPr lang="ko-KR" altLang="en-US" sz="135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사용</a:t>
            </a:r>
            <a:endParaRPr lang="en-US" altLang="ko-KR" sz="135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35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Training set</a:t>
            </a:r>
            <a:r>
              <a:rPr lang="ko-KR" altLang="en-US" sz="135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에 대해 한 번 더 수행하면 </a:t>
            </a:r>
            <a:r>
              <a:rPr lang="en-US" altLang="ko-KR" sz="135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validation set</a:t>
            </a:r>
            <a:r>
              <a:rPr lang="ko-KR" altLang="en-US" sz="135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으로도</a:t>
            </a:r>
            <a:r>
              <a:rPr lang="ko-KR" altLang="en-US" sz="135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나눌 수 있음</a:t>
            </a:r>
            <a:endParaRPr lang="en-US" altLang="ko-KR" sz="135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ko-KR" altLang="en-US" sz="14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6D6BFCC-CEE4-6C4D-89C8-EA5870221CED}"/>
              </a:ext>
            </a:extLst>
          </p:cNvPr>
          <p:cNvGrpSpPr/>
          <p:nvPr/>
        </p:nvGrpSpPr>
        <p:grpSpPr>
          <a:xfrm>
            <a:off x="1189609" y="3237355"/>
            <a:ext cx="6491332" cy="2919677"/>
            <a:chOff x="6027938" y="1349406"/>
            <a:chExt cx="6491332" cy="2919677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CB692ED-C7ED-F047-8DA2-70AD3CC09135}"/>
                </a:ext>
              </a:extLst>
            </p:cNvPr>
            <p:cNvGrpSpPr/>
            <p:nvPr/>
          </p:nvGrpSpPr>
          <p:grpSpPr>
            <a:xfrm>
              <a:off x="6027938" y="1349406"/>
              <a:ext cx="5752142" cy="622683"/>
              <a:chOff x="4532137" y="3674795"/>
              <a:chExt cx="7560472" cy="676509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93617FE9-E400-684A-9395-7EEC7B00A1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11238"/>
              <a:stretch/>
            </p:blipFill>
            <p:spPr>
              <a:xfrm>
                <a:off x="4532137" y="3674795"/>
                <a:ext cx="7560472" cy="67650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33" name="액자 32">
                <a:extLst>
                  <a:ext uri="{FF2B5EF4-FFF2-40B4-BE49-F238E27FC236}">
                    <a16:creationId xmlns:a16="http://schemas.microsoft.com/office/drawing/2014/main" id="{C9A5856E-D5DD-FB40-8F69-120667CE24FB}"/>
                  </a:ext>
                </a:extLst>
              </p:cNvPr>
              <p:cNvSpPr/>
              <p:nvPr/>
            </p:nvSpPr>
            <p:spPr>
              <a:xfrm>
                <a:off x="5036193" y="3701428"/>
                <a:ext cx="2199108" cy="284645"/>
              </a:xfrm>
              <a:prstGeom prst="fram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ore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액자 35">
                <a:extLst>
                  <a:ext uri="{FF2B5EF4-FFF2-40B4-BE49-F238E27FC236}">
                    <a16:creationId xmlns:a16="http://schemas.microsoft.com/office/drawing/2014/main" id="{8BD4B4DD-10A8-E248-AF44-D434043E2B34}"/>
                  </a:ext>
                </a:extLst>
              </p:cNvPr>
              <p:cNvSpPr/>
              <p:nvPr/>
            </p:nvSpPr>
            <p:spPr>
              <a:xfrm>
                <a:off x="4590688" y="4041504"/>
                <a:ext cx="1514190" cy="284645"/>
              </a:xfrm>
              <a:prstGeom prst="fram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ore-K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FD269C-7F1F-C341-BFC3-5E7905B3761B}"/>
                </a:ext>
              </a:extLst>
            </p:cNvPr>
            <p:cNvSpPr txBox="1"/>
            <p:nvPr/>
          </p:nvSpPr>
          <p:spPr>
            <a:xfrm>
              <a:off x="7068380" y="2257633"/>
              <a:ext cx="5450890" cy="335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2E75B6"/>
                  </a:solidFill>
                  <a:latin typeface="Nanum Myeongjo" panose="02020603020101020101" pitchFamily="18" charset="-127"/>
                  <a:ea typeface="Nanum Myeongjo" panose="02020603020101020101" pitchFamily="18" charset="-127"/>
                </a:rPr>
                <a:t>전체</a:t>
              </a:r>
              <a:r>
                <a:rPr lang="en-US" altLang="ko-KR" sz="1200" b="1" dirty="0">
                  <a:solidFill>
                    <a:srgbClr val="2E75B6"/>
                  </a:solidFill>
                  <a:latin typeface="Nanum Myeongjo" panose="02020603020101020101" pitchFamily="18" charset="-127"/>
                  <a:ea typeface="Nanum Myeongjo" panose="02020603020101020101" pitchFamily="18" charset="-127"/>
                </a:rPr>
                <a:t> data set</a:t>
              </a:r>
              <a:r>
                <a:rPr lang="ko-KR" altLang="en-US" sz="1200" b="1" dirty="0">
                  <a:solidFill>
                    <a:srgbClr val="2E75B6"/>
                  </a:solidFill>
                  <a:latin typeface="Nanum Myeongjo" panose="02020603020101020101" pitchFamily="18" charset="-127"/>
                  <a:ea typeface="Nanum Myeongjo" panose="02020603020101020101" pitchFamily="18" charset="-127"/>
                </a:rPr>
                <a:t>을 받아 </a:t>
              </a:r>
              <a:r>
                <a:rPr lang="ko-KR" altLang="en-US" sz="1200" b="1" dirty="0" err="1">
                  <a:solidFill>
                    <a:srgbClr val="2E75B6"/>
                  </a:solidFill>
                  <a:latin typeface="Nanum Myeongjo" panose="02020603020101020101" pitchFamily="18" charset="-127"/>
                  <a:ea typeface="Nanum Myeongjo" panose="02020603020101020101" pitchFamily="18" charset="-127"/>
                </a:rPr>
                <a:t>랜덤하게</a:t>
              </a:r>
              <a:r>
                <a:rPr lang="ko-KR" altLang="en-US" sz="1200" b="1" dirty="0">
                  <a:solidFill>
                    <a:srgbClr val="2E75B6"/>
                  </a:solidFill>
                  <a:latin typeface="Nanum Myeongjo" panose="02020603020101020101" pitchFamily="18" charset="-127"/>
                  <a:ea typeface="Nanum Myeongjo" panose="02020603020101020101" pitchFamily="18" charset="-127"/>
                </a:rPr>
                <a:t> </a:t>
              </a:r>
              <a:r>
                <a:rPr lang="en-US" altLang="ko-KR" sz="1200" b="1" dirty="0">
                  <a:solidFill>
                    <a:srgbClr val="2E75B6"/>
                  </a:solidFill>
                  <a:latin typeface="Nanum Myeongjo" panose="02020603020101020101" pitchFamily="18" charset="-127"/>
                  <a:ea typeface="Nanum Myeongjo" panose="02020603020101020101" pitchFamily="18" charset="-127"/>
                </a:rPr>
                <a:t>training/ test set </a:t>
              </a:r>
              <a:r>
                <a:rPr lang="ko-KR" altLang="en-US" sz="1200" b="1" dirty="0" err="1">
                  <a:solidFill>
                    <a:srgbClr val="2E75B6"/>
                  </a:solidFill>
                  <a:latin typeface="Nanum Myeongjo" panose="02020603020101020101" pitchFamily="18" charset="-127"/>
                  <a:ea typeface="Nanum Myeongjo" panose="02020603020101020101" pitchFamily="18" charset="-127"/>
                </a:rPr>
                <a:t>으로</a:t>
              </a:r>
              <a:r>
                <a:rPr lang="ko-KR" altLang="en-US" sz="1200" b="1" dirty="0">
                  <a:solidFill>
                    <a:srgbClr val="2E75B6"/>
                  </a:solidFill>
                  <a:latin typeface="Nanum Myeongjo" panose="02020603020101020101" pitchFamily="18" charset="-127"/>
                  <a:ea typeface="Nanum Myeongjo" panose="02020603020101020101" pitchFamily="18" charset="-127"/>
                </a:rPr>
                <a:t> 분리해주는 함수 </a:t>
              </a:r>
              <a:endParaRPr lang="en-US" altLang="ko-KR" sz="1200" b="1" dirty="0">
                <a:solidFill>
                  <a:srgbClr val="2E75B6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00BB0B6-B1B1-A447-B4D2-80DB6168694F}"/>
                </a:ext>
              </a:extLst>
            </p:cNvPr>
            <p:cNvSpPr txBox="1"/>
            <p:nvPr/>
          </p:nvSpPr>
          <p:spPr>
            <a:xfrm>
              <a:off x="7156569" y="2684354"/>
              <a:ext cx="4623511" cy="15847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ore-KR" sz="11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arrays : </a:t>
              </a:r>
              <a:r>
                <a:rPr lang="ko-KR" altLang="en-US" sz="11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분할 시킬 데이터</a:t>
              </a:r>
              <a:endParaRPr lang="ko-Kore-KR" sz="110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ore-KR" sz="11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test/train_size : </a:t>
              </a:r>
              <a:r>
                <a:rPr lang="ko-KR" altLang="en-US" sz="11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비율</a:t>
              </a:r>
              <a:r>
                <a:rPr lang="en-US" altLang="ko-KR" sz="11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(float) or </a:t>
              </a:r>
              <a:r>
                <a:rPr lang="ko-KR" altLang="en-US" sz="11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개수</a:t>
              </a:r>
              <a:r>
                <a:rPr lang="en-US" altLang="ko-KR" sz="11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(int)</a:t>
              </a:r>
              <a:endParaRPr lang="ko-Kore-KR" sz="110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ore-KR" sz="11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random_state : </a:t>
              </a:r>
              <a:r>
                <a:rPr lang="ko-KR" altLang="en-US" sz="11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데이터 </a:t>
              </a:r>
              <a:r>
                <a:rPr lang="ko-KR" altLang="en-US" sz="1100" b="1" dirty="0" err="1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셔플</a:t>
              </a:r>
              <a:r>
                <a:rPr lang="ko-KR" altLang="en-US" sz="11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 위한 </a:t>
              </a:r>
              <a:r>
                <a:rPr lang="ko-KR" altLang="en-US" sz="1100" b="1" dirty="0" err="1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시드값</a:t>
              </a:r>
              <a:endParaRPr lang="ko-Kore-KR" sz="110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ore-KR" sz="11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shuffle : </a:t>
              </a:r>
              <a:r>
                <a:rPr lang="ko-KR" altLang="en-US" sz="1100" b="1" dirty="0" err="1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셔플</a:t>
              </a:r>
              <a:r>
                <a:rPr lang="ko-KR" altLang="en-US" sz="11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 여부 </a:t>
              </a:r>
              <a:r>
                <a:rPr lang="en-US" altLang="ko-KR" sz="11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(default = True)</a:t>
              </a:r>
              <a:endParaRPr lang="ko-Kore-KR" sz="110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ore-KR" sz="11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stratify : </a:t>
              </a:r>
              <a:r>
                <a:rPr lang="ko-KR" altLang="en-US" sz="11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데이터의 비율 </a:t>
              </a:r>
              <a:endParaRPr lang="en-US" altLang="ko-KR" sz="110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전체 데이터의 </a:t>
              </a:r>
              <a:r>
                <a:rPr lang="en-US" altLang="ko-KR" sz="11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label</a:t>
              </a:r>
              <a:r>
                <a:rPr lang="ko-KR" altLang="en-US" sz="11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의 비율이 </a:t>
              </a:r>
              <a:r>
                <a:rPr lang="en-US" altLang="ko-KR" sz="11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30 : 70</a:t>
              </a:r>
              <a:r>
                <a:rPr lang="ko-KR" altLang="en-US" sz="11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이면 분할한 데이터도 해당 비율 유지</a:t>
              </a:r>
              <a:endParaRPr lang="ko-Kore-KR" sz="110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</p:txBody>
        </p:sp>
        <p:cxnSp>
          <p:nvCxnSpPr>
            <p:cNvPr id="43" name="구부러진 연결선[U] 42">
              <a:extLst>
                <a:ext uri="{FF2B5EF4-FFF2-40B4-BE49-F238E27FC236}">
                  <a16:creationId xmlns:a16="http://schemas.microsoft.com/office/drawing/2014/main" id="{A2085266-B987-8B49-920F-016061EE731D}"/>
                </a:ext>
              </a:extLst>
            </p:cNvPr>
            <p:cNvCxnSpPr>
              <a:cxnSpLocks/>
              <a:stCxn id="36" idx="2"/>
              <a:endCxn id="23" idx="1"/>
            </p:cNvCxnSpPr>
            <p:nvPr/>
          </p:nvCxnSpPr>
          <p:spPr>
            <a:xfrm rot="16200000" flipH="1">
              <a:off x="6620236" y="1977195"/>
              <a:ext cx="476405" cy="419883"/>
            </a:xfrm>
            <a:prstGeom prst="curvedConnector2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56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Eurostile" panose="020B0504020202050204" pitchFamily="34" charset="0"/>
              </a:rPr>
              <a:t>data generation</a:t>
            </a:r>
            <a:endParaRPr lang="ko-KR" altLang="en-US" b="1" dirty="0">
              <a:latin typeface="Eurostile" panose="020B050402020205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Keras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에서 사용 가능한 </a:t>
            </a:r>
            <a:r>
              <a:rPr lang="en-US" altLang="ko-KR" sz="14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ImageDataGenerator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class</a:t>
            </a:r>
            <a:r>
              <a:rPr lang="ko-KR" altLang="en-US" sz="14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를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import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altLang="ko-KR" sz="9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20D92F-B487-3548-AF25-A32A1968C3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89" b="-4044"/>
          <a:stretch/>
        </p:blipFill>
        <p:spPr>
          <a:xfrm>
            <a:off x="723222" y="1573681"/>
            <a:ext cx="6130339" cy="3171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B7C928-8FAD-2843-8035-00B2A12E05D3}"/>
              </a:ext>
            </a:extLst>
          </p:cNvPr>
          <p:cNvSpPr txBox="1"/>
          <p:nvPr/>
        </p:nvSpPr>
        <p:spPr>
          <a:xfrm>
            <a:off x="7084550" y="3126100"/>
            <a:ext cx="4695530" cy="612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효과적</a:t>
            </a:r>
            <a:r>
              <a:rPr lang="ko-KR" altLang="en-US" sz="105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 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학습</a:t>
            </a:r>
            <a:r>
              <a:rPr lang="ko-KR" altLang="en-US" sz="10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 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위해 원본</a:t>
            </a:r>
            <a:r>
              <a:rPr lang="ko-KR" altLang="en-US" sz="10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 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이미지</a:t>
            </a:r>
            <a:r>
              <a:rPr lang="ko-KR" altLang="en-US" sz="8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RGB(0~255)</a:t>
            </a:r>
            <a:r>
              <a:rPr lang="ko-KR" altLang="en-US" sz="12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를</a:t>
            </a:r>
            <a:r>
              <a:rPr lang="ko-KR" altLang="en-US" sz="9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1./255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로</a:t>
            </a:r>
            <a:r>
              <a:rPr lang="ko-KR" altLang="en-US" sz="10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 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스케일링</a:t>
            </a:r>
            <a:b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</a:b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 0~1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범위로 변환</a:t>
            </a:r>
            <a:endParaRPr lang="ko-Kore-KR" sz="12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77E288-2E04-2642-AA1B-26D879EDFF92}"/>
              </a:ext>
            </a:extLst>
          </p:cNvPr>
          <p:cNvSpPr txBox="1"/>
          <p:nvPr/>
        </p:nvSpPr>
        <p:spPr>
          <a:xfrm>
            <a:off x="7084550" y="1570233"/>
            <a:ext cx="4695530" cy="1443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이미지 전처리 위한 클래스</a:t>
            </a:r>
            <a:endParaRPr lang="en-US" altLang="ko-KR" sz="12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이미지를 </a:t>
            </a:r>
            <a:r>
              <a:rPr 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batch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단위로 불러오는 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generator 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생성</a:t>
            </a:r>
            <a:endParaRPr lang="en-US" altLang="ko-KR" sz="12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이미지 변형 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&amp; 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정규화</a:t>
            </a:r>
            <a:endParaRPr lang="en-US" altLang="ko-KR" sz="12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marL="628650" lvl="1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training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data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뿐만 아니라 새로운 데이터도 잘 분류하도록</a:t>
            </a:r>
            <a:endParaRPr lang="en-US" altLang="ko-KR" sz="12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marL="1085850" lvl="2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augmentation 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 overfitting 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방지</a:t>
            </a:r>
            <a:endParaRPr lang="en-US" altLang="ko-KR" sz="12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556CCD-8685-0340-88C8-96007D87F34C}"/>
              </a:ext>
            </a:extLst>
          </p:cNvPr>
          <p:cNvSpPr txBox="1"/>
          <p:nvPr/>
        </p:nvSpPr>
        <p:spPr>
          <a:xfrm>
            <a:off x="7084550" y="3870156"/>
            <a:ext cx="4695530" cy="1166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generator 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생성</a:t>
            </a:r>
            <a:endParaRPr lang="en-US" altLang="ko-KR" sz="12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flow(data, labels)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flow_from_directory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(directory)</a:t>
            </a:r>
          </a:p>
          <a:p>
            <a:pPr marL="628650" lvl="1" indent="-1714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directory 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형태로 데이터 가져와서 사용 가능</a:t>
            </a:r>
            <a:endParaRPr lang="en-US" altLang="ko-KR" sz="12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5DC79A9A-DA27-9B40-98AD-E4ED3C7FE26B}"/>
              </a:ext>
            </a:extLst>
          </p:cNvPr>
          <p:cNvSpPr/>
          <p:nvPr/>
        </p:nvSpPr>
        <p:spPr>
          <a:xfrm>
            <a:off x="4785064" y="1561355"/>
            <a:ext cx="2068497" cy="317126"/>
          </a:xfrm>
          <a:prstGeom prst="fram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>
              <a:solidFill>
                <a:schemeClr val="tx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A036FBD-A8EA-7A49-A7A2-D13BAE94EB1A}"/>
              </a:ext>
            </a:extLst>
          </p:cNvPr>
          <p:cNvGrpSpPr/>
          <p:nvPr/>
        </p:nvGrpSpPr>
        <p:grpSpPr>
          <a:xfrm>
            <a:off x="723222" y="3126100"/>
            <a:ext cx="5380731" cy="648431"/>
            <a:chOff x="723222" y="3378062"/>
            <a:chExt cx="5380731" cy="64843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676BBCC-F4F3-A442-A49C-FFDBD7E8758D}"/>
                </a:ext>
              </a:extLst>
            </p:cNvPr>
            <p:cNvGrpSpPr/>
            <p:nvPr/>
          </p:nvGrpSpPr>
          <p:grpSpPr>
            <a:xfrm>
              <a:off x="723222" y="3378062"/>
              <a:ext cx="5380731" cy="648431"/>
              <a:chOff x="3471168" y="4115423"/>
              <a:chExt cx="5380731" cy="648431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6C9128A7-9BEE-CA4A-8980-8B6D0E7EB6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010"/>
              <a:stretch/>
            </p:blipFill>
            <p:spPr>
              <a:xfrm>
                <a:off x="3471168" y="4115423"/>
                <a:ext cx="5380731" cy="279400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37B90336-5163-624C-84BA-D27C704672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-1184" r="1325" b="8333"/>
              <a:stretch/>
            </p:blipFill>
            <p:spPr>
              <a:xfrm>
                <a:off x="3479121" y="4484454"/>
                <a:ext cx="5372778" cy="279400"/>
              </a:xfrm>
              <a:prstGeom prst="rect">
                <a:avLst/>
              </a:prstGeom>
            </p:spPr>
          </p:pic>
        </p:grpSp>
        <p:sp>
          <p:nvSpPr>
            <p:cNvPr id="18" name="액자 17">
              <a:extLst>
                <a:ext uri="{FF2B5EF4-FFF2-40B4-BE49-F238E27FC236}">
                  <a16:creationId xmlns:a16="http://schemas.microsoft.com/office/drawing/2014/main" id="{A597AD55-3A2A-824C-BD99-64C68F4B2E9E}"/>
                </a:ext>
              </a:extLst>
            </p:cNvPr>
            <p:cNvSpPr/>
            <p:nvPr/>
          </p:nvSpPr>
          <p:spPr>
            <a:xfrm>
              <a:off x="2398451" y="3378062"/>
              <a:ext cx="2059619" cy="279400"/>
            </a:xfrm>
            <a:prstGeom prst="fram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ore-KR">
                <a:solidFill>
                  <a:schemeClr val="tx1"/>
                </a:solidFill>
              </a:endParaRPr>
            </a:p>
          </p:txBody>
        </p:sp>
        <p:sp>
          <p:nvSpPr>
            <p:cNvPr id="19" name="액자 18">
              <a:extLst>
                <a:ext uri="{FF2B5EF4-FFF2-40B4-BE49-F238E27FC236}">
                  <a16:creationId xmlns:a16="http://schemas.microsoft.com/office/drawing/2014/main" id="{5A64B804-02BB-394F-B0BF-7217B17C15A6}"/>
                </a:ext>
              </a:extLst>
            </p:cNvPr>
            <p:cNvSpPr/>
            <p:nvPr/>
          </p:nvSpPr>
          <p:spPr>
            <a:xfrm>
              <a:off x="2398451" y="3747093"/>
              <a:ext cx="2059619" cy="279400"/>
            </a:xfrm>
            <a:prstGeom prst="fram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ore-KR">
                <a:solidFill>
                  <a:schemeClr val="tx1"/>
                </a:solidFill>
              </a:endParaRPr>
            </a:p>
          </p:txBody>
        </p:sp>
        <p:sp>
          <p:nvSpPr>
            <p:cNvPr id="20" name="액자 19">
              <a:extLst>
                <a:ext uri="{FF2B5EF4-FFF2-40B4-BE49-F238E27FC236}">
                  <a16:creationId xmlns:a16="http://schemas.microsoft.com/office/drawing/2014/main" id="{8321ABE6-1E12-9F42-9610-28729F473417}"/>
                </a:ext>
              </a:extLst>
            </p:cNvPr>
            <p:cNvSpPr/>
            <p:nvPr/>
          </p:nvSpPr>
          <p:spPr>
            <a:xfrm>
              <a:off x="4458070" y="3378062"/>
              <a:ext cx="1645883" cy="279400"/>
            </a:xfrm>
            <a:prstGeom prst="fram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ore-KR">
                <a:solidFill>
                  <a:schemeClr val="tx1"/>
                </a:solidFill>
              </a:endParaRPr>
            </a:p>
          </p:txBody>
        </p:sp>
        <p:sp>
          <p:nvSpPr>
            <p:cNvPr id="21" name="액자 20">
              <a:extLst>
                <a:ext uri="{FF2B5EF4-FFF2-40B4-BE49-F238E27FC236}">
                  <a16:creationId xmlns:a16="http://schemas.microsoft.com/office/drawing/2014/main" id="{3D6F61F2-581A-A640-9FC6-E04BB01405C2}"/>
                </a:ext>
              </a:extLst>
            </p:cNvPr>
            <p:cNvSpPr/>
            <p:nvPr/>
          </p:nvSpPr>
          <p:spPr>
            <a:xfrm>
              <a:off x="4458070" y="3747093"/>
              <a:ext cx="1645883" cy="279400"/>
            </a:xfrm>
            <a:prstGeom prst="fram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ore-KR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B6E93095-1DA9-164C-81FF-E1C4BF14A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03508"/>
              </p:ext>
            </p:extLst>
          </p:nvPr>
        </p:nvGraphicFramePr>
        <p:xfrm>
          <a:off x="708596" y="5707719"/>
          <a:ext cx="4911120" cy="37084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982224">
                  <a:extLst>
                    <a:ext uri="{9D8B030D-6E8A-4147-A177-3AD203B41FA5}">
                      <a16:colId xmlns:a16="http://schemas.microsoft.com/office/drawing/2014/main" val="2383143494"/>
                    </a:ext>
                  </a:extLst>
                </a:gridCol>
                <a:gridCol w="982224">
                  <a:extLst>
                    <a:ext uri="{9D8B030D-6E8A-4147-A177-3AD203B41FA5}">
                      <a16:colId xmlns:a16="http://schemas.microsoft.com/office/drawing/2014/main" val="1333816666"/>
                    </a:ext>
                  </a:extLst>
                </a:gridCol>
                <a:gridCol w="982224">
                  <a:extLst>
                    <a:ext uri="{9D8B030D-6E8A-4147-A177-3AD203B41FA5}">
                      <a16:colId xmlns:a16="http://schemas.microsoft.com/office/drawing/2014/main" val="1939372107"/>
                    </a:ext>
                  </a:extLst>
                </a:gridCol>
                <a:gridCol w="982224">
                  <a:extLst>
                    <a:ext uri="{9D8B030D-6E8A-4147-A177-3AD203B41FA5}">
                      <a16:colId xmlns:a16="http://schemas.microsoft.com/office/drawing/2014/main" val="2511211953"/>
                    </a:ext>
                  </a:extLst>
                </a:gridCol>
                <a:gridCol w="982224">
                  <a:extLst>
                    <a:ext uri="{9D8B030D-6E8A-4147-A177-3AD203B41FA5}">
                      <a16:colId xmlns:a16="http://schemas.microsoft.com/office/drawing/2014/main" val="374105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ore-KR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005051"/>
                  </a:ext>
                </a:extLst>
              </a:tr>
            </a:tbl>
          </a:graphicData>
        </a:graphic>
      </p:graphicFrame>
      <p:sp>
        <p:nvSpPr>
          <p:cNvPr id="26" name="액자 25">
            <a:extLst>
              <a:ext uri="{FF2B5EF4-FFF2-40B4-BE49-F238E27FC236}">
                <a16:creationId xmlns:a16="http://schemas.microsoft.com/office/drawing/2014/main" id="{E56F46DF-3DA1-B24D-86C5-1FDA51083429}"/>
              </a:ext>
            </a:extLst>
          </p:cNvPr>
          <p:cNvSpPr/>
          <p:nvPr/>
        </p:nvSpPr>
        <p:spPr>
          <a:xfrm>
            <a:off x="708596" y="5707719"/>
            <a:ext cx="4911117" cy="370840"/>
          </a:xfrm>
          <a:prstGeom prst="fram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8A3949-29AA-8C43-B6FA-667071E89A48}"/>
              </a:ext>
            </a:extLst>
          </p:cNvPr>
          <p:cNvSpPr txBox="1"/>
          <p:nvPr/>
        </p:nvSpPr>
        <p:spPr>
          <a:xfrm>
            <a:off x="726349" y="5403390"/>
            <a:ext cx="101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batch size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73724F-0579-4649-B894-A87F91201E32}"/>
              </a:ext>
            </a:extLst>
          </p:cNvPr>
          <p:cNvSpPr txBox="1"/>
          <p:nvPr/>
        </p:nvSpPr>
        <p:spPr>
          <a:xfrm>
            <a:off x="2777152" y="6106496"/>
            <a:ext cx="101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data set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286205-B374-4245-9402-3AD45442E164}"/>
              </a:ext>
            </a:extLst>
          </p:cNvPr>
          <p:cNvSpPr txBox="1"/>
          <p:nvPr/>
        </p:nvSpPr>
        <p:spPr>
          <a:xfrm>
            <a:off x="7084550" y="5230844"/>
            <a:ext cx="4695530" cy="1166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batch size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전체 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dataset 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중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, 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한번에 넘겨주는 데이터의 수</a:t>
            </a:r>
            <a:endParaRPr lang="en-US" sz="12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1 epoch = batch size x iteration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전체 데이터를 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batch size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로 나누어 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iteration 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 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전체를 한 번 학습</a:t>
            </a:r>
            <a:endParaRPr lang="ko-Kore-KR" sz="12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09C9D72-2B81-AD4D-98D5-A5EBBB7D4250}"/>
              </a:ext>
            </a:extLst>
          </p:cNvPr>
          <p:cNvGrpSpPr/>
          <p:nvPr/>
        </p:nvGrpSpPr>
        <p:grpSpPr>
          <a:xfrm>
            <a:off x="723222" y="3882190"/>
            <a:ext cx="5727700" cy="1336516"/>
            <a:chOff x="723222" y="3901440"/>
            <a:chExt cx="5727700" cy="1336516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141C876B-AB0A-6F48-A2DF-F6D5F06F15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723" b="2729"/>
            <a:stretch/>
          </p:blipFill>
          <p:spPr>
            <a:xfrm>
              <a:off x="723222" y="3901440"/>
              <a:ext cx="5727700" cy="1336516"/>
            </a:xfrm>
            <a:prstGeom prst="rect">
              <a:avLst/>
            </a:prstGeom>
          </p:spPr>
        </p:pic>
        <p:sp>
          <p:nvSpPr>
            <p:cNvPr id="22" name="액자 21">
              <a:extLst>
                <a:ext uri="{FF2B5EF4-FFF2-40B4-BE49-F238E27FC236}">
                  <a16:creationId xmlns:a16="http://schemas.microsoft.com/office/drawing/2014/main" id="{5D92BAEF-24BE-1D48-9F56-98AE6FF8C8A5}"/>
                </a:ext>
              </a:extLst>
            </p:cNvPr>
            <p:cNvSpPr/>
            <p:nvPr/>
          </p:nvSpPr>
          <p:spPr>
            <a:xfrm>
              <a:off x="4177787" y="3902177"/>
              <a:ext cx="2101857" cy="281518"/>
            </a:xfrm>
            <a:prstGeom prst="fram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ore-KR">
                <a:solidFill>
                  <a:schemeClr val="tx1"/>
                </a:solidFill>
              </a:endParaRPr>
            </a:p>
          </p:txBody>
        </p:sp>
        <p:sp>
          <p:nvSpPr>
            <p:cNvPr id="34" name="액자 33">
              <a:extLst>
                <a:ext uri="{FF2B5EF4-FFF2-40B4-BE49-F238E27FC236}">
                  <a16:creationId xmlns:a16="http://schemas.microsoft.com/office/drawing/2014/main" id="{A1AB0A4C-9E50-5941-AC1B-9ED2787710E1}"/>
                </a:ext>
              </a:extLst>
            </p:cNvPr>
            <p:cNvSpPr/>
            <p:nvPr/>
          </p:nvSpPr>
          <p:spPr>
            <a:xfrm>
              <a:off x="1606860" y="4169647"/>
              <a:ext cx="1660124" cy="281518"/>
            </a:xfrm>
            <a:prstGeom prst="fram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ore-KR">
                <a:solidFill>
                  <a:schemeClr val="tx1"/>
                </a:solidFill>
              </a:endParaRPr>
            </a:p>
          </p:txBody>
        </p:sp>
        <p:sp>
          <p:nvSpPr>
            <p:cNvPr id="35" name="액자 34">
              <a:extLst>
                <a:ext uri="{FF2B5EF4-FFF2-40B4-BE49-F238E27FC236}">
                  <a16:creationId xmlns:a16="http://schemas.microsoft.com/office/drawing/2014/main" id="{F3D0E973-A58C-3E4B-99BC-26D1F9AC8E50}"/>
                </a:ext>
              </a:extLst>
            </p:cNvPr>
            <p:cNvSpPr/>
            <p:nvPr/>
          </p:nvSpPr>
          <p:spPr>
            <a:xfrm>
              <a:off x="1609997" y="4708075"/>
              <a:ext cx="1361242" cy="281518"/>
            </a:xfrm>
            <a:prstGeom prst="fram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ore-KR">
                <a:solidFill>
                  <a:schemeClr val="tx1"/>
                </a:solidFill>
              </a:endParaRPr>
            </a:p>
          </p:txBody>
        </p:sp>
        <p:sp>
          <p:nvSpPr>
            <p:cNvPr id="40" name="액자 39">
              <a:extLst>
                <a:ext uri="{FF2B5EF4-FFF2-40B4-BE49-F238E27FC236}">
                  <a16:creationId xmlns:a16="http://schemas.microsoft.com/office/drawing/2014/main" id="{44B9BAF0-9C4E-6847-AA1C-F1AC6238291E}"/>
                </a:ext>
              </a:extLst>
            </p:cNvPr>
            <p:cNvSpPr/>
            <p:nvPr/>
          </p:nvSpPr>
          <p:spPr>
            <a:xfrm>
              <a:off x="2816544" y="4989592"/>
              <a:ext cx="1430715" cy="241437"/>
            </a:xfrm>
            <a:prstGeom prst="fram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ore-K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5885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Eurostile" panose="020B0504020202050204" pitchFamily="34" charset="0"/>
              </a:rPr>
              <a:t>data augmentation</a:t>
            </a:r>
            <a:endParaRPr lang="ko-KR" altLang="en-US" b="1" dirty="0">
              <a:latin typeface="Eurostile" panose="020B050402020205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8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augmentation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다른 데이터로 보이도록 </a:t>
            </a:r>
            <a:r>
              <a:rPr lang="ko-KR" altLang="en-US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변형하여 다양한 데이터로 학습하는 효과</a:t>
            </a:r>
            <a:endParaRPr lang="en-US" altLang="ko-KR" sz="1400" b="1" dirty="0">
              <a:solidFill>
                <a:srgbClr val="0070C0"/>
              </a:solidFill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이미지 </a:t>
            </a:r>
            <a:r>
              <a:rPr lang="ko-KR" altLang="en-US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특징에 대해 더 많은 시나리오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를 생성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training set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에 없는 데이터도 제대로 분류되도록 함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ex)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서있는 사람 이미지를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45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도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, 90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도 등으로 회전시켜 학습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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누워있는 사람 이미지도 사람으로 분류 가능 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overfitting </a:t>
            </a:r>
            <a:r>
              <a:rPr lang="ko-KR" altLang="en-US" sz="160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방지</a:t>
            </a:r>
            <a:endParaRPr lang="en-US" altLang="ko-KR" sz="1600" b="1" dirty="0">
              <a:solidFill>
                <a:srgbClr val="C00000"/>
              </a:solidFill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데이터를 받아와서 전처리 하는 과정에서 변환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tensorflow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가 데이터를 직접 변경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X</a:t>
            </a:r>
          </a:p>
          <a:p>
            <a:pPr lvl="2">
              <a:lnSpc>
                <a:spcPct val="150000"/>
              </a:lnSpc>
            </a:pPr>
            <a:r>
              <a:rPr lang="ko-KR" altLang="en-US" sz="1400" b="1" dirty="0">
                <a:solidFill>
                  <a:srgbClr val="2E75B6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원본은 그대로</a:t>
            </a:r>
            <a:endParaRPr lang="en-US" altLang="ko-KR" sz="900" b="1" dirty="0">
              <a:solidFill>
                <a:srgbClr val="2E75B6"/>
              </a:solidFill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622039B-22AB-5F43-840F-4B25B8DB4F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0"/>
          <a:stretch/>
        </p:blipFill>
        <p:spPr>
          <a:xfrm>
            <a:off x="823952" y="5053375"/>
            <a:ext cx="4740547" cy="246158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0A70B119-A7C9-9D49-87CA-C8F98F559F75}"/>
              </a:ext>
            </a:extLst>
          </p:cNvPr>
          <p:cNvGrpSpPr/>
          <p:nvPr/>
        </p:nvGrpSpPr>
        <p:grpSpPr>
          <a:xfrm>
            <a:off x="1453414" y="5605868"/>
            <a:ext cx="3253096" cy="298097"/>
            <a:chOff x="6756935" y="5885333"/>
            <a:chExt cx="3253096" cy="298097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A2B5AE0-62B6-F241-935F-0674FFE393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1432" t="24415" r="7257" b="24558"/>
            <a:stretch/>
          </p:blipFill>
          <p:spPr>
            <a:xfrm>
              <a:off x="8341613" y="5885334"/>
              <a:ext cx="1668418" cy="2980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AFE422DB-0D09-BA45-97C0-A8937FE349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9186" t="74979" r="1637" b="169"/>
            <a:stretch/>
          </p:blipFill>
          <p:spPr>
            <a:xfrm>
              <a:off x="6756935" y="5885333"/>
              <a:ext cx="1482290" cy="2980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D03D0D12-57B6-3F43-A9CE-D1C1740CC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7288" y="3619813"/>
            <a:ext cx="6068126" cy="2590487"/>
          </a:xfrm>
          <a:prstGeom prst="rect">
            <a:avLst/>
          </a:prstGeom>
        </p:spPr>
      </p:pic>
      <p:sp>
        <p:nvSpPr>
          <p:cNvPr id="27" name="오른쪽 화살표[R] 26">
            <a:extLst>
              <a:ext uri="{FF2B5EF4-FFF2-40B4-BE49-F238E27FC236}">
                <a16:creationId xmlns:a16="http://schemas.microsoft.com/office/drawing/2014/main" id="{06212A77-2363-3F42-BD9E-755FDFE892C7}"/>
              </a:ext>
            </a:extLst>
          </p:cNvPr>
          <p:cNvSpPr/>
          <p:nvPr/>
        </p:nvSpPr>
        <p:spPr>
          <a:xfrm>
            <a:off x="5640952" y="5068526"/>
            <a:ext cx="259882" cy="231007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0ED759-0707-EF40-A551-D0C2FB4E028F}"/>
              </a:ext>
            </a:extLst>
          </p:cNvPr>
          <p:cNvSpPr txBox="1"/>
          <p:nvPr/>
        </p:nvSpPr>
        <p:spPr>
          <a:xfrm>
            <a:off x="1656648" y="5970619"/>
            <a:ext cx="1075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before</a:t>
            </a:r>
            <a:endParaRPr lang="ko-Kore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59CDAF-090C-D741-BE84-BE627D1796C6}"/>
              </a:ext>
            </a:extLst>
          </p:cNvPr>
          <p:cNvSpPr txBox="1"/>
          <p:nvPr/>
        </p:nvSpPr>
        <p:spPr>
          <a:xfrm>
            <a:off x="3295890" y="5970619"/>
            <a:ext cx="1075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after</a:t>
            </a:r>
            <a:endParaRPr lang="ko-Kore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8536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Eurostile" panose="020B0504020202050204" pitchFamily="34" charset="0"/>
              </a:rPr>
              <a:t>data augmentation</a:t>
            </a:r>
            <a:endParaRPr lang="ko-KR" altLang="en-US" b="1" dirty="0">
              <a:latin typeface="Eurostile" panose="020B050402020205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8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augmentation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다른 데이터로 보이도록 </a:t>
            </a:r>
            <a:r>
              <a:rPr lang="ko-KR" altLang="en-US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변형하여 다양한 데이터로 학습하는 효과</a:t>
            </a:r>
            <a:endParaRPr lang="en-US" altLang="ko-KR" sz="1400" b="1" dirty="0">
              <a:solidFill>
                <a:srgbClr val="0070C0"/>
              </a:solidFill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이미지 </a:t>
            </a:r>
            <a:r>
              <a:rPr lang="ko-KR" altLang="en-US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특징에 대해 더 많은 시나리오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를 생성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training set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에 없는 데이터도 제대로 분류되도록 함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ex)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서있는 사람 이미지를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45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도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, 90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도 등으로 회전시켜 학습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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누워있는 사람 이미지도 사람으로 분류 가능 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overfitting </a:t>
            </a:r>
            <a:r>
              <a:rPr lang="ko-KR" altLang="en-US" sz="160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방지</a:t>
            </a:r>
            <a:endParaRPr lang="en-US" altLang="ko-KR" sz="1600" b="1" dirty="0">
              <a:solidFill>
                <a:srgbClr val="C00000"/>
              </a:solidFill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데이터를 받아와서 전처리 하는 과정에서 변환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tensorflow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가 데이터를 직접 변경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X</a:t>
            </a:r>
          </a:p>
          <a:p>
            <a:pPr lvl="2">
              <a:lnSpc>
                <a:spcPct val="150000"/>
              </a:lnSpc>
            </a:pPr>
            <a:r>
              <a:rPr lang="ko-KR" altLang="en-US" sz="1400" b="1" dirty="0">
                <a:solidFill>
                  <a:srgbClr val="2E75B6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원본은 그대로</a:t>
            </a:r>
            <a:endParaRPr lang="en-US" altLang="ko-KR" sz="900" b="1" dirty="0">
              <a:solidFill>
                <a:srgbClr val="2E75B6"/>
              </a:solidFill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622039B-22AB-5F43-840F-4B25B8DB4F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0"/>
          <a:stretch/>
        </p:blipFill>
        <p:spPr>
          <a:xfrm>
            <a:off x="823952" y="5053375"/>
            <a:ext cx="4740547" cy="246158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0A70B119-A7C9-9D49-87CA-C8F98F559F75}"/>
              </a:ext>
            </a:extLst>
          </p:cNvPr>
          <p:cNvGrpSpPr/>
          <p:nvPr/>
        </p:nvGrpSpPr>
        <p:grpSpPr>
          <a:xfrm>
            <a:off x="1453414" y="5605868"/>
            <a:ext cx="3253096" cy="298097"/>
            <a:chOff x="6756935" y="5885333"/>
            <a:chExt cx="3253096" cy="298097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A2B5AE0-62B6-F241-935F-0674FFE393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1432" t="24415" r="7257" b="24558"/>
            <a:stretch/>
          </p:blipFill>
          <p:spPr>
            <a:xfrm>
              <a:off x="8341613" y="5885334"/>
              <a:ext cx="1668418" cy="2980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AFE422DB-0D09-BA45-97C0-A8937FE349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9186" t="74979" r="1637" b="169"/>
            <a:stretch/>
          </p:blipFill>
          <p:spPr>
            <a:xfrm>
              <a:off x="6756935" y="5885333"/>
              <a:ext cx="1482290" cy="2980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D03D0D12-57B6-3F43-A9CE-D1C1740CC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7288" y="3619813"/>
            <a:ext cx="6068126" cy="2590487"/>
          </a:xfrm>
          <a:prstGeom prst="rect">
            <a:avLst/>
          </a:prstGeom>
        </p:spPr>
      </p:pic>
      <p:sp>
        <p:nvSpPr>
          <p:cNvPr id="27" name="오른쪽 화살표[R] 26">
            <a:extLst>
              <a:ext uri="{FF2B5EF4-FFF2-40B4-BE49-F238E27FC236}">
                <a16:creationId xmlns:a16="http://schemas.microsoft.com/office/drawing/2014/main" id="{06212A77-2363-3F42-BD9E-755FDFE892C7}"/>
              </a:ext>
            </a:extLst>
          </p:cNvPr>
          <p:cNvSpPr/>
          <p:nvPr/>
        </p:nvSpPr>
        <p:spPr>
          <a:xfrm>
            <a:off x="5640952" y="5068526"/>
            <a:ext cx="259882" cy="231007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0ED759-0707-EF40-A551-D0C2FB4E028F}"/>
              </a:ext>
            </a:extLst>
          </p:cNvPr>
          <p:cNvSpPr txBox="1"/>
          <p:nvPr/>
        </p:nvSpPr>
        <p:spPr>
          <a:xfrm>
            <a:off x="1656648" y="5970619"/>
            <a:ext cx="1075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before</a:t>
            </a:r>
            <a:endParaRPr lang="ko-Kore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59CDAF-090C-D741-BE84-BE627D1796C6}"/>
              </a:ext>
            </a:extLst>
          </p:cNvPr>
          <p:cNvSpPr txBox="1"/>
          <p:nvPr/>
        </p:nvSpPr>
        <p:spPr>
          <a:xfrm>
            <a:off x="3295890" y="5970619"/>
            <a:ext cx="1075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after</a:t>
            </a:r>
            <a:endParaRPr lang="ko-Kore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5D81712-1BAE-3A49-B05B-CA37BAAF3C5A}"/>
              </a:ext>
            </a:extLst>
          </p:cNvPr>
          <p:cNvGrpSpPr/>
          <p:nvPr/>
        </p:nvGrpSpPr>
        <p:grpSpPr>
          <a:xfrm>
            <a:off x="-38519" y="-26989"/>
            <a:ext cx="12269037" cy="6943411"/>
            <a:chOff x="-38519" y="-299881"/>
            <a:chExt cx="12269037" cy="694341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09D5857-0535-6347-A360-ACA78E2727B4}"/>
                </a:ext>
              </a:extLst>
            </p:cNvPr>
            <p:cNvSpPr/>
            <p:nvPr/>
          </p:nvSpPr>
          <p:spPr>
            <a:xfrm>
              <a:off x="-38519" y="-299881"/>
              <a:ext cx="12269037" cy="6943411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ore-KR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5811599-34B7-2043-BD70-C4DEDCB2A419}"/>
                </a:ext>
              </a:extLst>
            </p:cNvPr>
            <p:cNvSpPr/>
            <p:nvPr/>
          </p:nvSpPr>
          <p:spPr>
            <a:xfrm>
              <a:off x="449147" y="204586"/>
              <a:ext cx="11274418" cy="593899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E75B6"/>
              </a:solidFill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v"/>
              </a:pPr>
              <a:r>
                <a:rPr lang="en-US" altLang="ko-KR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overfitting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Training data</a:t>
              </a:r>
              <a:r>
                <a:rPr lang="ko-KR" altLang="en-US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에 대해 학습이 너무 잘 되어서 해당 데이터들에 대해 높은 정확도 가짐 </a:t>
              </a:r>
              <a:br>
                <a:rPr lang="en-US" altLang="ko-KR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</a:br>
              <a:r>
                <a:rPr lang="en-US" altLang="ko-KR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but test data </a:t>
              </a:r>
              <a:r>
                <a:rPr lang="ko-KR" altLang="en-US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등 실제 모델 사용 시 일반화 성능이 떨어지는 현상</a:t>
              </a:r>
              <a:endPara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50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v"/>
              </a:pPr>
              <a:r>
                <a:rPr lang="en-US" altLang="ko-KR" sz="16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Overfitting </a:t>
              </a:r>
              <a:r>
                <a:rPr lang="ko-KR" altLang="en-US" sz="16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방지 기법</a:t>
              </a:r>
              <a:endPara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b="1" dirty="0">
                  <a:solidFill>
                    <a:srgbClr val="0070C0"/>
                  </a:solidFill>
                  <a:latin typeface="Nanum Myeongjo" panose="02020603020101020101" pitchFamily="18" charset="-127"/>
                  <a:ea typeface="Nanum Myeongjo" panose="02020603020101020101" pitchFamily="18" charset="-127"/>
                </a:rPr>
                <a:t>L2 regularization </a:t>
              </a:r>
            </a:p>
            <a:p>
              <a:pPr lvl="2">
                <a:lnSpc>
                  <a:spcPct val="150000"/>
                </a:lnSpc>
              </a:pPr>
              <a:r>
                <a:rPr lang="ko-KR" altLang="en-US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가중치가 클 수록 큰 </a:t>
              </a:r>
              <a:r>
                <a:rPr lang="ko-KR" altLang="en-US" sz="1400" b="1" dirty="0" err="1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패널티</a:t>
              </a:r>
              <a:r>
                <a:rPr lang="ko-KR" altLang="en-US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 부과</a:t>
              </a:r>
              <a:br>
                <a:rPr lang="en-US" altLang="ko-KR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</a:br>
              <a:r>
                <a:rPr lang="en-US" altLang="ko-KR" sz="1400" b="1" dirty="0">
                  <a:latin typeface="Nanum Myeongjo" panose="02020603020101020101" pitchFamily="18" charset="-127"/>
                  <a:ea typeface="Nanum Myeongjo" panose="02020603020101020101" pitchFamily="18" charset="-127"/>
                  <a:sym typeface="Wingdings" pitchFamily="2" charset="2"/>
                </a:rPr>
                <a:t> </a:t>
              </a:r>
              <a:r>
                <a:rPr lang="ko-KR" altLang="en-US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영향을 크게 미치는 입력데이터에 대해 더 큰 </a:t>
              </a:r>
              <a:r>
                <a:rPr lang="ko-KR" altLang="en-US" sz="1400" b="1" dirty="0" err="1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패널티</a:t>
              </a:r>
              <a:endPara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  <a:p>
              <a:pPr lvl="2">
                <a:lnSpc>
                  <a:spcPct val="150000"/>
                </a:lnSpc>
              </a:pPr>
              <a:endParaRPr lang="en-US" altLang="ko-KR" sz="50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b="1" dirty="0">
                  <a:solidFill>
                    <a:srgbClr val="0070C0"/>
                  </a:solidFill>
                  <a:latin typeface="Nanum Myeongjo" panose="02020603020101020101" pitchFamily="18" charset="-127"/>
                  <a:ea typeface="Nanum Myeongjo" panose="02020603020101020101" pitchFamily="18" charset="-127"/>
                </a:rPr>
                <a:t>dropout</a:t>
              </a:r>
            </a:p>
            <a:p>
              <a:pPr lvl="2">
                <a:lnSpc>
                  <a:spcPct val="150000"/>
                </a:lnSpc>
              </a:pPr>
              <a:r>
                <a:rPr lang="ko-KR" altLang="en-US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각 </a:t>
              </a:r>
              <a:r>
                <a:rPr lang="en-US" altLang="ko-KR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layer</a:t>
              </a:r>
              <a:r>
                <a:rPr lang="ko-KR" altLang="en-US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마다</a:t>
              </a:r>
              <a:r>
                <a:rPr lang="en-US" altLang="ko-KR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 </a:t>
              </a:r>
              <a:r>
                <a:rPr lang="ko-KR" altLang="en-US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뉴런을 일정 비율로 </a:t>
              </a:r>
              <a:r>
                <a:rPr lang="en-US" altLang="ko-KR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drop</a:t>
              </a:r>
              <a:r>
                <a:rPr lang="ko-KR" altLang="en-US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하여 사용하지 않음</a:t>
              </a:r>
              <a:endPara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  <a:p>
              <a:pPr lvl="2">
                <a:lnSpc>
                  <a:spcPct val="150000"/>
                </a:lnSpc>
              </a:pPr>
              <a:endParaRPr lang="en-US" altLang="ko-KR" sz="50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b="1" dirty="0">
                  <a:solidFill>
                    <a:srgbClr val="0070C0"/>
                  </a:solidFill>
                  <a:latin typeface="Nanum Myeongjo" panose="02020603020101020101" pitchFamily="18" charset="-127"/>
                  <a:ea typeface="Nanum Myeongjo" panose="02020603020101020101" pitchFamily="18" charset="-127"/>
                </a:rPr>
                <a:t>hyperparameter optimization</a:t>
              </a:r>
            </a:p>
            <a:p>
              <a:pPr lvl="2">
                <a:lnSpc>
                  <a:spcPct val="150000"/>
                </a:lnSpc>
              </a:pPr>
              <a:r>
                <a:rPr lang="ko-KR" altLang="en-US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손실 함수가 </a:t>
              </a:r>
              <a:r>
                <a:rPr lang="ko-KR" altLang="en-US" sz="1400" b="1" dirty="0" err="1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극소값을</a:t>
              </a:r>
              <a:r>
                <a:rPr lang="ko-KR" altLang="en-US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 갖는 </a:t>
              </a:r>
              <a:r>
                <a:rPr lang="en-US" altLang="ko-KR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hyperparameter </a:t>
              </a:r>
              <a:r>
                <a:rPr lang="ko-KR" altLang="en-US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설정</a:t>
              </a:r>
              <a:endPara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  <a:p>
              <a:pPr lvl="2">
                <a:lnSpc>
                  <a:spcPct val="150000"/>
                </a:lnSpc>
              </a:pPr>
              <a:endParaRPr lang="en-US" altLang="ko-KR" sz="50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b="1" dirty="0">
                  <a:solidFill>
                    <a:srgbClr val="0070C0"/>
                  </a:solidFill>
                  <a:latin typeface="Nanum Myeongjo" panose="02020603020101020101" pitchFamily="18" charset="-127"/>
                  <a:ea typeface="Nanum Myeongjo" panose="02020603020101020101" pitchFamily="18" charset="-127"/>
                </a:rPr>
                <a:t>data augmentation</a:t>
              </a:r>
            </a:p>
            <a:p>
              <a:pPr lvl="2">
                <a:lnSpc>
                  <a:spcPct val="150000"/>
                </a:lnSpc>
              </a:pPr>
              <a:r>
                <a:rPr lang="ko-KR" altLang="en-US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전처리 과정에서 이미지 회전</a:t>
              </a:r>
              <a:r>
                <a:rPr lang="en-US" altLang="ko-KR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, </a:t>
              </a:r>
              <a:r>
                <a:rPr lang="ko-KR" altLang="en-US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뒤집기 등의 변형을 통해 데이터 수 증가</a:t>
              </a:r>
              <a:endPara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  <a:p>
              <a:pPr lvl="2">
                <a:lnSpc>
                  <a:spcPct val="150000"/>
                </a:lnSpc>
              </a:pPr>
              <a:endParaRPr lang="en-US" altLang="ko-KR" sz="50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b="1" dirty="0">
                  <a:solidFill>
                    <a:srgbClr val="0070C0"/>
                  </a:solidFill>
                  <a:latin typeface="Nanum Myeongjo" panose="02020603020101020101" pitchFamily="18" charset="-127"/>
                  <a:ea typeface="Nanum Myeongjo" panose="02020603020101020101" pitchFamily="18" charset="-127"/>
                </a:rPr>
                <a:t>transfer learning</a:t>
              </a:r>
            </a:p>
            <a:p>
              <a:pPr lvl="2">
                <a:lnSpc>
                  <a:spcPct val="150000"/>
                </a:lnSpc>
              </a:pPr>
              <a:r>
                <a:rPr lang="ko-KR" altLang="en-US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미리 학습된 가중치를 초기값으로 설정하여 </a:t>
              </a:r>
              <a:r>
                <a:rPr lang="ko-KR" altLang="en-US" sz="1400" b="1" dirty="0" err="1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재학습</a:t>
              </a:r>
              <a:endPara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  <a:p>
              <a:pPr lvl="2">
                <a:lnSpc>
                  <a:spcPct val="150000"/>
                </a:lnSpc>
              </a:pPr>
              <a:endParaRPr lang="en-US" altLang="ko-KR" sz="80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8153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ED46F6-67A9-2647-A6D4-95CDEEB68AF4}"/>
              </a:ext>
            </a:extLst>
          </p:cNvPr>
          <p:cNvSpPr/>
          <p:nvPr/>
        </p:nvSpPr>
        <p:spPr>
          <a:xfrm>
            <a:off x="3503595" y="1963554"/>
            <a:ext cx="4803006" cy="2175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642922-61DB-0048-8FF8-38B99DD7AEB2}"/>
                  </a:ext>
                </a:extLst>
              </p:cNvPr>
              <p:cNvSpPr txBox="1"/>
              <p:nvPr/>
            </p:nvSpPr>
            <p:spPr>
              <a:xfrm>
                <a:off x="2130391" y="2100319"/>
                <a:ext cx="7931217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0070C0"/>
                    </a:solidFill>
                    <a:latin typeface="Eurostile" panose="020B0504020202050204" pitchFamily="34" charset="0"/>
                  </a:rPr>
                  <a:t>deep learning process </a:t>
                </a:r>
                <a:endParaRPr lang="en-US" sz="3200" dirty="0"/>
              </a:p>
              <a:p>
                <a:r>
                  <a:rPr lang="en-US" altLang="ko-KR" sz="3200" dirty="0"/>
                  <a:t> </a:t>
                </a:r>
              </a:p>
              <a:p>
                <a:endParaRPr lang="en-US" sz="3200" dirty="0"/>
              </a:p>
              <a:p>
                <a:pPr algn="ctr"/>
                <a:r>
                  <a:rPr lang="en-US" sz="2400" dirty="0">
                    <a:latin typeface="Eurostile" panose="020B0504020202050204" pitchFamily="34" charset="0"/>
                  </a:rPr>
                  <a:t>data generation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→</m:t>
                    </m:r>
                  </m:oMath>
                </a14:m>
                <a:r>
                  <a:rPr lang="en-US" sz="2400" dirty="0">
                    <a:latin typeface="Eurostile" panose="020B0504020202050204" pitchFamily="34" charset="0"/>
                    <a:sym typeface="Wingdings" pitchFamily="2" charset="2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Eurostile" panose="020B0504020202050204" pitchFamily="34" charset="0"/>
                    <a:sym typeface="Wingdings" pitchFamily="2" charset="2"/>
                  </a:rPr>
                  <a:t>modeling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sym typeface="Wingdings" pitchFamily="2" charset="2"/>
                      </a:rPr>
                      <m:t>→</m:t>
                    </m:r>
                  </m:oMath>
                </a14:m>
                <a:r>
                  <a:rPr lang="en-US" sz="2400" dirty="0">
                    <a:latin typeface="Eurostile" panose="020B0504020202050204" pitchFamily="34" charset="0"/>
                    <a:sym typeface="Wingdings" pitchFamily="2" charset="2"/>
                  </a:rPr>
                  <a:t> training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sym typeface="Wingdings" pitchFamily="2" charset="2"/>
                      </a:rPr>
                      <m:t>→ </m:t>
                    </m:r>
                  </m:oMath>
                </a14:m>
                <a:r>
                  <a:rPr lang="en-US" sz="2400" dirty="0">
                    <a:latin typeface="Eurostile" panose="020B0504020202050204" pitchFamily="34" charset="0"/>
                    <a:sym typeface="Wingdings" pitchFamily="2" charset="2"/>
                  </a:rPr>
                  <a:t>validation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sym typeface="Wingdings" pitchFamily="2" charset="2"/>
                      </a:rPr>
                      <m:t>→</m:t>
                    </m:r>
                  </m:oMath>
                </a14:m>
                <a:r>
                  <a:rPr lang="en-US" sz="2400" dirty="0">
                    <a:latin typeface="Eurostile" panose="020B0504020202050204" pitchFamily="34" charset="0"/>
                    <a:sym typeface="Wingdings" pitchFamily="2" charset="2"/>
                  </a:rPr>
                  <a:t> test</a:t>
                </a:r>
                <a:endParaRPr lang="en-US" sz="2400" dirty="0">
                  <a:latin typeface="Eurostile" panose="020B050402020205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642922-61DB-0048-8FF8-38B99DD7A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391" y="2100319"/>
                <a:ext cx="7931217" cy="2123658"/>
              </a:xfrm>
              <a:prstGeom prst="rect">
                <a:avLst/>
              </a:prstGeom>
              <a:blipFill>
                <a:blip r:embed="rId2"/>
                <a:stretch>
                  <a:fillRect t="-5325" b="-5325"/>
                </a:stretch>
              </a:blipFill>
            </p:spPr>
            <p:txBody>
              <a:bodyPr/>
              <a:lstStyle/>
              <a:p>
                <a:r>
                  <a:rPr lang="ko-Kore-K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712B3324-2F52-E547-96A2-0FDB74405B5D}"/>
              </a:ext>
            </a:extLst>
          </p:cNvPr>
          <p:cNvGrpSpPr/>
          <p:nvPr/>
        </p:nvGrpSpPr>
        <p:grpSpPr>
          <a:xfrm>
            <a:off x="4658629" y="4256378"/>
            <a:ext cx="2127184" cy="901898"/>
            <a:chOff x="2204187" y="4204727"/>
            <a:chExt cx="2127184" cy="9018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0C11435-E8F5-CB45-B523-A43C4DDF20A3}"/>
                </a:ext>
              </a:extLst>
            </p:cNvPr>
            <p:cNvSpPr txBox="1"/>
            <p:nvPr/>
          </p:nvSpPr>
          <p:spPr>
            <a:xfrm>
              <a:off x="2204187" y="4275628"/>
              <a:ext cx="21271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ore-KR" sz="1600" dirty="0">
                  <a:latin typeface="Eurostile" panose="020B0504020202050204" pitchFamily="34" charset="0"/>
                  <a:ea typeface="Nanum Myeongjo" panose="02020603020101020101" pitchFamily="18" charset="-127"/>
                </a:rPr>
                <a:t>parameter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ore-KR" sz="1600" dirty="0">
                  <a:latin typeface="Eurostile" panose="020B0504020202050204" pitchFamily="34" charset="0"/>
                  <a:ea typeface="Nanum Myeongjo" panose="02020603020101020101" pitchFamily="18" charset="-127"/>
                </a:rPr>
                <a:t>layer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ore-KR" sz="1600" dirty="0">
                  <a:latin typeface="Eurostile" panose="020B0504020202050204" pitchFamily="34" charset="0"/>
                  <a:ea typeface="Nanum Myeongjo" panose="02020603020101020101" pitchFamily="18" charset="-127"/>
                </a:rPr>
                <a:t>activation</a:t>
              </a:r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5BDF4C38-D585-9345-812A-9015CD643A7C}"/>
                </a:ext>
              </a:extLst>
            </p:cNvPr>
            <p:cNvCxnSpPr>
              <a:cxnSpLocks/>
            </p:cNvCxnSpPr>
            <p:nvPr/>
          </p:nvCxnSpPr>
          <p:spPr>
            <a:xfrm>
              <a:off x="2338939" y="4204727"/>
              <a:ext cx="11117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7234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Eurostile" panose="020B0504020202050204" pitchFamily="34" charset="0"/>
              </a:rPr>
              <a:t>layer</a:t>
            </a:r>
            <a:endParaRPr lang="ko-KR" altLang="en-US" b="1" dirty="0">
              <a:latin typeface="Eurostile" panose="020B050402020205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neural network</a:t>
            </a: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는 </a:t>
            </a: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layer</a:t>
            </a:r>
            <a:r>
              <a:rPr lang="ko-KR" altLang="en-US" sz="16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를</a:t>
            </a: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쌓아 구성</a:t>
            </a: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endParaRPr lang="en-US" altLang="ko-KR" sz="1400" b="1" dirty="0">
              <a:solidFill>
                <a:srgbClr val="C00000"/>
              </a:solidFill>
              <a:latin typeface="Nanum Myeongjo ExtraBold" panose="02020603020101020101" pitchFamily="18" charset="-127"/>
              <a:ea typeface="Nanum Myeongjo ExtraBold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dense layer / convolution layer / pooling layer / dropout layer / LSTM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등의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layer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사용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MLP, CNN, DCNN, RNN …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ko-KR" altLang="en-US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BA4BFB-A72C-B846-99C5-7456645F002E}"/>
              </a:ext>
            </a:extLst>
          </p:cNvPr>
          <p:cNvSpPr/>
          <p:nvPr/>
        </p:nvSpPr>
        <p:spPr>
          <a:xfrm>
            <a:off x="485657" y="4611132"/>
            <a:ext cx="2744662" cy="6991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solidFill>
                  <a:srgbClr val="0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keras</a:t>
            </a:r>
            <a:r>
              <a:rPr lang="ko-KR" altLang="en-US" sz="1400" b="1" dirty="0">
                <a:solidFill>
                  <a:srgbClr val="0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의 모델 설계 인터페이스</a:t>
            </a:r>
            <a:endParaRPr lang="en-US" altLang="ko-KR" sz="1400" b="1" dirty="0">
              <a:solidFill>
                <a:srgbClr val="000000"/>
              </a:solidFill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layer</a:t>
            </a:r>
            <a:r>
              <a:rPr lang="ko-KR" altLang="en-US" sz="1400" b="1" dirty="0">
                <a:solidFill>
                  <a:srgbClr val="0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 구성 위해 사용</a:t>
            </a:r>
            <a:endParaRPr lang="en-US" altLang="ko-KR" sz="1400" b="1" dirty="0">
              <a:solidFill>
                <a:srgbClr val="000000"/>
              </a:solidFill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59671D-29D3-814A-AA66-D2DF0EDA13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05"/>
          <a:stretch/>
        </p:blipFill>
        <p:spPr>
          <a:xfrm>
            <a:off x="3380564" y="3335854"/>
            <a:ext cx="3797300" cy="895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A3C6A5-4E17-6B4B-A67C-CF9DD83EC2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51"/>
          <a:stretch/>
        </p:blipFill>
        <p:spPr>
          <a:xfrm>
            <a:off x="7315166" y="3335854"/>
            <a:ext cx="4673600" cy="895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FE48F6-D3EC-FD49-A960-CF9F9F034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62" y="3335854"/>
            <a:ext cx="2832100" cy="50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200EBE1B-2A20-B64C-AAEF-09D78389CB4F}"/>
              </a:ext>
            </a:extLst>
          </p:cNvPr>
          <p:cNvSpPr/>
          <p:nvPr/>
        </p:nvSpPr>
        <p:spPr>
          <a:xfrm>
            <a:off x="411161" y="3325860"/>
            <a:ext cx="1783399" cy="240631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>
              <a:solidFill>
                <a:schemeClr val="tx1"/>
              </a:solidFill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9F41359-BBB5-D141-9B9F-FB2509497E10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H="1" flipV="1">
            <a:off x="411161" y="3446175"/>
            <a:ext cx="936376" cy="1135449"/>
          </a:xfrm>
          <a:prstGeom prst="curvedConnector4">
            <a:avLst>
              <a:gd name="adj1" fmla="val -28525"/>
              <a:gd name="adj2" fmla="val 620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액자 21">
            <a:extLst>
              <a:ext uri="{FF2B5EF4-FFF2-40B4-BE49-F238E27FC236}">
                <a16:creationId xmlns:a16="http://schemas.microsoft.com/office/drawing/2014/main" id="{3245B77E-617E-574E-BFF0-A0FA5AC9086C}"/>
              </a:ext>
            </a:extLst>
          </p:cNvPr>
          <p:cNvSpPr/>
          <p:nvPr/>
        </p:nvSpPr>
        <p:spPr>
          <a:xfrm>
            <a:off x="7315167" y="3541729"/>
            <a:ext cx="914434" cy="689275"/>
          </a:xfrm>
          <a:prstGeom prst="frame">
            <a:avLst>
              <a:gd name="adj1" fmla="val 691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474A9A-D9BB-764F-85B3-0558F3E79FE9}"/>
              </a:ext>
            </a:extLst>
          </p:cNvPr>
          <p:cNvSpPr/>
          <p:nvPr/>
        </p:nvSpPr>
        <p:spPr>
          <a:xfrm>
            <a:off x="7273890" y="4248910"/>
            <a:ext cx="955711" cy="3759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layer </a:t>
            </a:r>
            <a:r>
              <a:rPr lang="ko-KR" altLang="en-US" sz="1400" b="1" dirty="0">
                <a:solidFill>
                  <a:srgbClr val="0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추가</a:t>
            </a:r>
            <a:endParaRPr lang="en-US" altLang="ko-KR" sz="1400" b="1" dirty="0">
              <a:solidFill>
                <a:srgbClr val="000000"/>
              </a:solidFill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150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Eurostile" panose="020B0504020202050204" pitchFamily="34" charset="0"/>
              </a:rPr>
              <a:t>parameter</a:t>
            </a:r>
            <a:endParaRPr lang="ko-KR" altLang="en-US" b="1" dirty="0">
              <a:latin typeface="Eurostile" panose="020B050402020205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parameter</a:t>
            </a: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와 </a:t>
            </a: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hyperparameter</a:t>
            </a: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로 나뉨</a:t>
            </a:r>
            <a:endParaRPr lang="en-US" altLang="ko-KR" sz="16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8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parameter </a:t>
            </a:r>
          </a:p>
          <a:p>
            <a:pPr lvl="2">
              <a:lnSpc>
                <a:spcPct val="150000"/>
              </a:lnSpc>
              <a:buAutoNum type="arabicPeriod"/>
            </a:pPr>
            <a:r>
              <a:rPr lang="ko-KR" altLang="en-US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모델 내부적으로 생성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하는 값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(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사람이 설정하지 않음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,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초기값 신경 안 써도 됨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)</a:t>
            </a:r>
          </a:p>
          <a:p>
            <a:pPr lvl="2">
              <a:lnSpc>
                <a:spcPct val="150000"/>
              </a:lnSpc>
              <a:buAutoNum type="arabicPeriod"/>
            </a:pPr>
            <a:r>
              <a:rPr lang="en-US" altLang="ko-KR" sz="140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weight, bias</a:t>
            </a:r>
          </a:p>
          <a:p>
            <a:pPr lvl="2">
              <a:lnSpc>
                <a:spcPct val="150000"/>
              </a:lnSpc>
              <a:buAutoNum type="arabicPeriod"/>
            </a:pP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각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layer</a:t>
            </a:r>
            <a:r>
              <a:rPr lang="ko-KR" altLang="en-US" sz="14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를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거치면서 계산되는 값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= </a:t>
            </a:r>
            <a:r>
              <a:rPr lang="ko-KR" altLang="en-US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각 </a:t>
            </a:r>
            <a:r>
              <a:rPr lang="en-US" altLang="ko-KR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layer</a:t>
            </a:r>
            <a:r>
              <a:rPr lang="ko-KR" altLang="en-US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의 </a:t>
            </a:r>
            <a:r>
              <a:rPr lang="en-US" altLang="ko-KR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output</a:t>
            </a:r>
            <a:r>
              <a:rPr lang="ko-KR" altLang="en-US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의 수</a:t>
            </a:r>
            <a:endParaRPr lang="en-US" altLang="ko-KR" sz="1400" b="1" dirty="0">
              <a:solidFill>
                <a:srgbClr val="0070C0"/>
              </a:solidFill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2">
              <a:lnSpc>
                <a:spcPct val="150000"/>
              </a:lnSpc>
              <a:buAutoNum type="arabicPeriod"/>
            </a:pP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fitting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과정에서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모델이 알아서 </a:t>
            </a:r>
            <a:r>
              <a:rPr lang="ko-KR" altLang="en-US" sz="14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수정해나감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8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hyperparameter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data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&amp; model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에 맞게 사람이 </a:t>
            </a:r>
            <a:r>
              <a:rPr lang="ko-KR" altLang="en-US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직접 설정</a:t>
            </a:r>
            <a:endParaRPr lang="en-US" altLang="ko-KR" sz="1400" b="1" dirty="0">
              <a:solidFill>
                <a:srgbClr val="0070C0"/>
              </a:solidFill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neuron </a:t>
            </a:r>
            <a:r>
              <a:rPr lang="ko-KR" altLang="en-US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개수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, </a:t>
            </a:r>
            <a:r>
              <a:rPr lang="en-US" altLang="ko-KR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activation function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, </a:t>
            </a:r>
            <a:r>
              <a:rPr lang="en-US" altLang="ko-KR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metric </a:t>
            </a:r>
            <a:r>
              <a:rPr lang="ko-KR" altLang="en-US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종류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등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ore-KR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model.summary()</a:t>
            </a:r>
            <a:r>
              <a:rPr lang="ko-KR" altLang="en-US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: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각 </a:t>
            </a:r>
            <a:r>
              <a:rPr lang="ko-Kore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layer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의 </a:t>
            </a:r>
            <a:r>
              <a:rPr lang="ko-Kore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output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의 변화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(hyperparameter)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볼 수 있음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튜닝 통해 모델의 </a:t>
            </a:r>
            <a:r>
              <a:rPr lang="ko-KR" altLang="en-US" sz="140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일반화 성능 개선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가능</a:t>
            </a:r>
            <a:br>
              <a:rPr lang="en-US" altLang="ko-KR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</a:br>
            <a:endParaRPr lang="en-US" altLang="ko-KR" sz="1400" b="1" dirty="0">
              <a:solidFill>
                <a:srgbClr val="0070C0"/>
              </a:solidFill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8C95F-8D02-6844-9C20-2D92D9B7F703}"/>
              </a:ext>
            </a:extLst>
          </p:cNvPr>
          <p:cNvSpPr txBox="1"/>
          <p:nvPr/>
        </p:nvSpPr>
        <p:spPr>
          <a:xfrm>
            <a:off x="7958850" y="1809550"/>
            <a:ext cx="3821230" cy="2274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j-ea"/>
                <a:ea typeface="+mj-ea"/>
              </a:rPr>
              <a:t>* </a:t>
            </a:r>
            <a:r>
              <a:rPr 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weight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  각 뉴런에 대한 가중치</a:t>
            </a:r>
            <a:endParaRPr lang="en-US" altLang="ko-KR" sz="12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  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가중치 높음 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: 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입력 뉴런이 출력에 미치는 영향이 큼</a:t>
            </a:r>
            <a:endParaRPr lang="en-US" altLang="ko-KR" sz="12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  가중치 낮음 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: 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입력 뉴런이 출력에 미치는 영향이 적음</a:t>
            </a:r>
            <a:endParaRPr lang="en-US" sz="12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j-ea"/>
              </a:rPr>
              <a:t>* </a:t>
            </a:r>
            <a:r>
              <a:rPr 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bias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  activation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function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을 좌우로 이동 가능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(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절편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    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결과값 조절 역할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  보통 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1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로 고정</a:t>
            </a:r>
            <a:endParaRPr lang="en-US" altLang="ko-KR" sz="12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3301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Eurostile" panose="020B0504020202050204" pitchFamily="34" charset="0"/>
              </a:rPr>
              <a:t>parameter</a:t>
            </a:r>
            <a:endParaRPr lang="ko-KR" altLang="en-US" b="1" dirty="0">
              <a:latin typeface="Eurostile" panose="020B050402020205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8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parameter </a:t>
            </a:r>
            <a:r>
              <a:rPr lang="ko-KR" altLang="en-US" sz="18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계산 방법</a:t>
            </a:r>
            <a:endParaRPr lang="en-US" altLang="ko-KR" sz="18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8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convolution layer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처음 </a:t>
            </a: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filter</a:t>
            </a: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개수 </a:t>
            </a: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x (input channel </a:t>
            </a: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개수 </a:t>
            </a: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x filter matrix</a:t>
            </a: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의 성분 개수 </a:t>
            </a: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+1)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Channel</a:t>
            </a: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개수 </a:t>
            </a: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: </a:t>
            </a:r>
            <a:r>
              <a:rPr lang="ko-KR" altLang="en-US" sz="16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흑백</a:t>
            </a:r>
            <a:r>
              <a:rPr lang="en-US" altLang="ko-KR" sz="16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(1), RGB(3) 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Bias : +1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8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dense layer 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neuron </a:t>
            </a: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개수 </a:t>
            </a: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x (input </a:t>
            </a: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개수 </a:t>
            </a: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+1)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8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dense</a:t>
            </a:r>
            <a:r>
              <a:rPr lang="ko-KR" altLang="en-US" sz="18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에 </a:t>
            </a:r>
            <a:r>
              <a:rPr lang="en-US" altLang="ko-KR" sz="18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convolution layer</a:t>
            </a:r>
            <a:r>
              <a:rPr lang="ko-KR" altLang="en-US" sz="18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를</a:t>
            </a:r>
            <a:r>
              <a:rPr lang="ko-KR" altLang="en-US" sz="18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함께 사용할 때 </a:t>
            </a:r>
            <a:r>
              <a:rPr lang="ko-KR" altLang="en-US" sz="18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계산할 </a:t>
            </a:r>
            <a:r>
              <a:rPr lang="en-US" altLang="ko-KR" sz="18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parameter</a:t>
            </a:r>
            <a:r>
              <a:rPr lang="ko-KR" altLang="en-US" sz="18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가 줄어듦</a:t>
            </a:r>
            <a:endParaRPr lang="en-US" altLang="ko-KR" sz="1800" b="1" dirty="0">
              <a:solidFill>
                <a:srgbClr val="0070C0"/>
              </a:solidFill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b="1" dirty="0">
                <a:solidFill>
                  <a:srgbClr val="C00000"/>
                </a:solidFill>
                <a:latin typeface="Nanum Myeongjo ExtraBold" panose="02020603020101020101" pitchFamily="18" charset="-127"/>
                <a:ea typeface="Nanum Myeongjo ExtraBold" panose="02020603020101020101" pitchFamily="18" charset="-127"/>
              </a:rPr>
              <a:t>CNN</a:t>
            </a:r>
            <a:r>
              <a:rPr lang="ko-KR" altLang="en-US" sz="1600" b="1" dirty="0">
                <a:solidFill>
                  <a:srgbClr val="C00000"/>
                </a:solidFill>
                <a:latin typeface="Nanum Myeongjo ExtraBold" panose="02020603020101020101" pitchFamily="18" charset="-127"/>
                <a:ea typeface="Nanum Myeongjo ExtraBold" panose="02020603020101020101" pitchFamily="18" charset="-127"/>
              </a:rPr>
              <a:t>은 </a:t>
            </a:r>
            <a:r>
              <a:rPr lang="en-US" altLang="ko-KR" sz="1600" b="1" dirty="0">
                <a:solidFill>
                  <a:srgbClr val="C00000"/>
                </a:solidFill>
                <a:latin typeface="Nanum Myeongjo ExtraBold" panose="02020603020101020101" pitchFamily="18" charset="-127"/>
                <a:ea typeface="Nanum Myeongjo ExtraBold" panose="02020603020101020101" pitchFamily="18" charset="-127"/>
              </a:rPr>
              <a:t>parameter</a:t>
            </a:r>
            <a:r>
              <a:rPr lang="ko-KR" altLang="en-US" sz="1600" b="1" dirty="0">
                <a:solidFill>
                  <a:srgbClr val="C00000"/>
                </a:solidFill>
                <a:latin typeface="Nanum Myeongjo ExtraBold" panose="02020603020101020101" pitchFamily="18" charset="-127"/>
                <a:ea typeface="Nanum Myeongjo ExtraBold" panose="02020603020101020101" pitchFamily="18" charset="-127"/>
              </a:rPr>
              <a:t>수가 매우 적음</a:t>
            </a:r>
            <a:endParaRPr lang="en-US" altLang="ko-KR" sz="1600" b="1" dirty="0">
              <a:solidFill>
                <a:srgbClr val="C00000"/>
              </a:solidFill>
              <a:latin typeface="Nanum Myeongjo ExtraBold" panose="02020603020101020101" pitchFamily="18" charset="-127"/>
              <a:ea typeface="Nanum Myeongjo ExtraBold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ko-KR" altLang="en-US" sz="16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2651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Eurostile" panose="020B0504020202050204" pitchFamily="34" charset="0"/>
              </a:rPr>
              <a:t>hyperparameter optimization</a:t>
            </a:r>
            <a:endParaRPr lang="ko-KR" altLang="en-US" b="1" dirty="0">
              <a:latin typeface="Eurostile" panose="020B050402020205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loss function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예측값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(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학습 결과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)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과 실제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label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의 </a:t>
            </a:r>
            <a:r>
              <a:rPr lang="ko-KR" altLang="en-US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오차를 수치화 해주는 함수</a:t>
            </a:r>
            <a:endParaRPr lang="en-US" altLang="ko-KR" sz="1400" b="1" dirty="0">
              <a:solidFill>
                <a:srgbClr val="0070C0"/>
              </a:solidFill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모델 성능의 나쁨의 지표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(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낮을수록 좋음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loss</a:t>
            </a:r>
            <a:r>
              <a:rPr lang="ko-KR" altLang="en-US" sz="140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가 최소화되는 </a:t>
            </a:r>
            <a:r>
              <a:rPr lang="en-US" altLang="ko-KR" sz="140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weight, bias</a:t>
            </a:r>
            <a:r>
              <a:rPr lang="ko-KR" altLang="en-US" sz="1400" b="1" dirty="0" err="1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를</a:t>
            </a:r>
            <a:r>
              <a:rPr lang="ko-KR" altLang="en-US" sz="140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 찾는 것이 중요 </a:t>
            </a:r>
            <a:r>
              <a:rPr lang="en-US" altLang="ko-KR" sz="140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 loss function</a:t>
            </a:r>
            <a:r>
              <a:rPr lang="ko-KR" altLang="en-US" sz="140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 선택 중요</a:t>
            </a:r>
            <a:endParaRPr lang="en-US" altLang="ko-KR" sz="1400" b="1" dirty="0">
              <a:solidFill>
                <a:srgbClr val="C00000"/>
              </a:solidFill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낮은 확률로 예측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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정답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&amp;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높은 확률로 예측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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오답인 경우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loss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가 더 큼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일반적으로 </a:t>
            </a:r>
            <a:r>
              <a:rPr lang="ko-KR" altLang="en-US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평균 제곱 오차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(Mean Squared Error), </a:t>
            </a:r>
            <a:r>
              <a:rPr lang="ko-KR" altLang="en-US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교차 엔트로피 오차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(Cross Entropy Error)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사용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MSE : </a:t>
            </a:r>
            <a:r>
              <a:rPr lang="ko-KR" altLang="en-US" sz="12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연속형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데이터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, 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회귀 문제</a:t>
            </a:r>
            <a:endParaRPr lang="en-US" altLang="ko-KR" sz="12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CEE : 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범주형 데이터 분류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, one-hot encoding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에서 유효한 계산법</a:t>
            </a:r>
            <a:endParaRPr lang="en-US" altLang="ko-KR" sz="12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이진 분류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(</a:t>
            </a:r>
            <a:r>
              <a:rPr lang="en-US" altLang="ko-KR" sz="1400" b="1" dirty="0" err="1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binary_crossentropy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),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다중 클래스 분류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(</a:t>
            </a:r>
            <a:r>
              <a:rPr lang="en-US" altLang="ko-KR" sz="1400" b="1" dirty="0" err="1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categorical_crossentropy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)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사용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ko-KR" altLang="en-US" sz="16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2AC07B1-406B-114B-BA0F-672090927559}"/>
              </a:ext>
            </a:extLst>
          </p:cNvPr>
          <p:cNvGrpSpPr/>
          <p:nvPr/>
        </p:nvGrpSpPr>
        <p:grpSpPr>
          <a:xfrm>
            <a:off x="905911" y="5327550"/>
            <a:ext cx="9359900" cy="377925"/>
            <a:chOff x="905911" y="5327550"/>
            <a:chExt cx="9359900" cy="37792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E6998AE-67D3-EA44-BB1F-7B3F969DA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911" y="5337175"/>
              <a:ext cx="9359900" cy="368300"/>
            </a:xfrm>
            <a:prstGeom prst="rect">
              <a:avLst/>
            </a:prstGeom>
          </p:spPr>
        </p:pic>
        <p:sp>
          <p:nvSpPr>
            <p:cNvPr id="22" name="액자 21">
              <a:extLst>
                <a:ext uri="{FF2B5EF4-FFF2-40B4-BE49-F238E27FC236}">
                  <a16:creationId xmlns:a16="http://schemas.microsoft.com/office/drawing/2014/main" id="{44F068BF-16B3-7B4D-BA47-A900B72E1D22}"/>
                </a:ext>
              </a:extLst>
            </p:cNvPr>
            <p:cNvSpPr/>
            <p:nvPr/>
          </p:nvSpPr>
          <p:spPr>
            <a:xfrm>
              <a:off x="2483319" y="5327550"/>
              <a:ext cx="3388092" cy="368300"/>
            </a:xfrm>
            <a:prstGeom prst="fram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ore-K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1252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Eurostile" panose="020B0504020202050204" pitchFamily="34" charset="0"/>
              </a:rPr>
              <a:t>hyperparameter optimization</a:t>
            </a:r>
            <a:endParaRPr lang="ko-KR" altLang="en-US" b="1" dirty="0">
              <a:latin typeface="Eurostile" panose="020B050402020205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optimizer :  </a:t>
            </a:r>
            <a:r>
              <a:rPr lang="en-US" altLang="ko-KR" sz="140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loss function</a:t>
            </a:r>
            <a:r>
              <a:rPr lang="ko-KR" altLang="en-US" sz="140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의 </a:t>
            </a:r>
            <a:r>
              <a:rPr lang="ko-KR" altLang="en-US" sz="1400" b="1" dirty="0" err="1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극소값</a:t>
            </a:r>
            <a:r>
              <a:rPr lang="ko-KR" altLang="en-US" sz="14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을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찾는 알고리즘</a:t>
            </a:r>
            <a:endParaRPr lang="en-US" altLang="ko-KR" sz="16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gradient descent (</a:t>
            </a:r>
            <a:r>
              <a:rPr lang="ko-KR" altLang="en-US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경사 </a:t>
            </a:r>
            <a:r>
              <a:rPr lang="ko-KR" altLang="en-US" sz="1400" b="1" dirty="0" err="1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하강법</a:t>
            </a:r>
            <a:r>
              <a:rPr lang="en-US" altLang="ko-KR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)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batch / stochastic / mini-batch gradient descent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momentum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ko-KR" altLang="en-US" sz="12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경사하강법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+ 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관성 </a:t>
            </a:r>
            <a:b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</a:b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 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기울기 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= 0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이 되더라도 관성이 더해져서 해당 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local minimum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을 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global min</a:t>
            </a:r>
            <a:r>
              <a:rPr lang="ko-KR" altLang="en-US" sz="1200" b="1" dirty="0" err="1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으로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 인식 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x</a:t>
            </a:r>
            <a:endParaRPr lang="en-US" altLang="ko-KR" sz="12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b="1" dirty="0" err="1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adagrad</a:t>
            </a:r>
            <a:endParaRPr lang="en-US" altLang="ko-KR" sz="1400" b="1" dirty="0">
              <a:solidFill>
                <a:srgbClr val="0070C0"/>
              </a:solidFill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Parameter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별로 다른 </a:t>
            </a:r>
            <a:r>
              <a:rPr lang="ko-KR" altLang="en-US" sz="12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학습률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적용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but </a:t>
            </a:r>
            <a:r>
              <a:rPr lang="ko-KR" altLang="en-US" sz="12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극소값에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도달하기 전에 </a:t>
            </a:r>
            <a:r>
              <a:rPr lang="ko-KR" altLang="en-US" sz="12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학습률이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0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이 되는 문제 발생 가능</a:t>
            </a:r>
            <a:b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</a:b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 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변화가 큰 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param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은 적은 </a:t>
            </a:r>
            <a:r>
              <a:rPr lang="ko-KR" altLang="en-US" sz="1200" b="1" dirty="0" err="1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학습률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,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 그 반대는 높게 설정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 </a:t>
            </a:r>
            <a:endParaRPr lang="en-US" altLang="ko-KR" sz="12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b="1" dirty="0" err="1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RMSprop</a:t>
            </a:r>
            <a:endParaRPr lang="en-US" altLang="ko-KR" sz="1400" b="1" dirty="0">
              <a:solidFill>
                <a:srgbClr val="0070C0"/>
              </a:solidFill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2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adagrad</a:t>
            </a:r>
            <a:r>
              <a:rPr lang="ko-KR" altLang="en-US" sz="12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를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보완하기 위해 기울기의 단순 누적이 아닌 최신 기울기를 더 크게 반영</a:t>
            </a:r>
            <a:endParaRPr lang="en-US" altLang="ko-KR" sz="12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b="1" dirty="0" err="1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adam</a:t>
            </a:r>
            <a:endParaRPr lang="en-US" altLang="ko-KR" sz="1400" b="1" dirty="0">
              <a:solidFill>
                <a:srgbClr val="C00000"/>
              </a:solidFill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momentum + </a:t>
            </a:r>
            <a:r>
              <a:rPr lang="en-US" altLang="ko-KR" sz="12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RMSprop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가장 많이 사용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18FD7A9-4BC6-7A4A-B933-13882F2179AE}"/>
              </a:ext>
            </a:extLst>
          </p:cNvPr>
          <p:cNvSpPr/>
          <p:nvPr/>
        </p:nvSpPr>
        <p:spPr>
          <a:xfrm>
            <a:off x="7098994" y="1287904"/>
            <a:ext cx="4681086" cy="8894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222222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gradient descent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222222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함수의 기울기가 낮은 쪽으로 계속 이동</a:t>
            </a:r>
            <a:r>
              <a:rPr lang="en-US" altLang="ko-KR" sz="1200" b="1" dirty="0">
                <a:solidFill>
                  <a:srgbClr val="222222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, </a:t>
            </a:r>
            <a:r>
              <a:rPr lang="ko-KR" altLang="en-US" sz="1200" b="1" dirty="0" err="1">
                <a:solidFill>
                  <a:srgbClr val="222222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극값에</a:t>
            </a:r>
            <a:r>
              <a:rPr lang="ko-KR" altLang="en-US" sz="1200" b="1" dirty="0">
                <a:solidFill>
                  <a:srgbClr val="222222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 이를 때까지 반복</a:t>
            </a:r>
            <a:endParaRPr lang="en-US" altLang="ko-KR" sz="1200" b="1" dirty="0">
              <a:solidFill>
                <a:srgbClr val="222222"/>
              </a:solidFill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à"/>
            </a:pPr>
            <a:r>
              <a:rPr lang="ko-KR" altLang="en-US" sz="1200" b="1" dirty="0">
                <a:solidFill>
                  <a:srgbClr val="222222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기울기를 통해 </a:t>
            </a:r>
            <a:r>
              <a:rPr lang="en-US" altLang="ko-KR" sz="1200" b="1" dirty="0">
                <a:solidFill>
                  <a:srgbClr val="222222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loss </a:t>
            </a:r>
            <a:r>
              <a:rPr lang="ko-KR" altLang="en-US" sz="1200" b="1" dirty="0">
                <a:solidFill>
                  <a:srgbClr val="222222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최솟값을 찾는 방법</a:t>
            </a:r>
            <a:endParaRPr lang="ko-Kore-KR" sz="12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EC72FFE-2E7B-AE41-9CD9-D4A6088A9821}"/>
              </a:ext>
            </a:extLst>
          </p:cNvPr>
          <p:cNvGrpSpPr/>
          <p:nvPr/>
        </p:nvGrpSpPr>
        <p:grpSpPr>
          <a:xfrm>
            <a:off x="3243714" y="5521325"/>
            <a:ext cx="8677642" cy="368300"/>
            <a:chOff x="905911" y="5337175"/>
            <a:chExt cx="9359900" cy="36830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49BB3827-A97C-A642-AD4B-4F1E36C1F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911" y="5337175"/>
              <a:ext cx="9359900" cy="368300"/>
            </a:xfrm>
            <a:prstGeom prst="rect">
              <a:avLst/>
            </a:prstGeom>
          </p:spPr>
        </p:pic>
        <p:sp>
          <p:nvSpPr>
            <p:cNvPr id="18" name="액자 17">
              <a:extLst>
                <a:ext uri="{FF2B5EF4-FFF2-40B4-BE49-F238E27FC236}">
                  <a16:creationId xmlns:a16="http://schemas.microsoft.com/office/drawing/2014/main" id="{5CB58040-F00C-3D49-BB4D-7643B0952589}"/>
                </a:ext>
              </a:extLst>
            </p:cNvPr>
            <p:cNvSpPr/>
            <p:nvPr/>
          </p:nvSpPr>
          <p:spPr>
            <a:xfrm>
              <a:off x="5996539" y="5337175"/>
              <a:ext cx="1799924" cy="368300"/>
            </a:xfrm>
            <a:prstGeom prst="fram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ore-K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818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Eurostile" panose="020B0504020202050204" pitchFamily="34" charset="0"/>
              </a:rPr>
              <a:t>deep learning</a:t>
            </a:r>
            <a:endParaRPr lang="ko-KR" altLang="en-US" dirty="0">
              <a:latin typeface="Eurostile" panose="020B050402020205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Eurostile" panose="020B0504020202050204" pitchFamily="34" charset="0"/>
              </a:rPr>
              <a:t>layer / data / parameter / activation</a:t>
            </a:r>
            <a:endParaRPr lang="ko-KR" altLang="en-US" dirty="0">
              <a:solidFill>
                <a:schemeClr val="tx1"/>
              </a:solidFill>
              <a:latin typeface="Eurostile" panose="020B0504020202050204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>
                <a:latin typeface="Eurostile" panose="020B0504020202050204" pitchFamily="34" charset="0"/>
              </a:rPr>
              <a:t>process</a:t>
            </a:r>
            <a:endParaRPr lang="ko-KR" altLang="en-US" dirty="0">
              <a:latin typeface="Eurostile" panose="020B0504020202050204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>
                <a:latin typeface="Eurostile" panose="020B0504020202050204" pitchFamily="34" charset="0"/>
              </a:rPr>
              <a:t>Convolution Neural Network</a:t>
            </a:r>
            <a:endParaRPr lang="ko-KR" altLang="en-US" dirty="0">
              <a:latin typeface="Eurostile" panose="020B0504020202050204" pitchFamily="34" charset="0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B52CDD-2898-BB4A-8F9D-2A04274B244D}"/>
              </a:ext>
            </a:extLst>
          </p:cNvPr>
          <p:cNvSpPr/>
          <p:nvPr/>
        </p:nvSpPr>
        <p:spPr>
          <a:xfrm>
            <a:off x="3636438" y="4783764"/>
            <a:ext cx="7702826" cy="1908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Eurostile" panose="020B0504020202050204" pitchFamily="34" charset="0"/>
              </a:rPr>
              <a:t>hyperparameter optimization</a:t>
            </a:r>
            <a:endParaRPr lang="ko-KR" altLang="en-US" b="1" dirty="0">
              <a:latin typeface="Eurostile" panose="020B050402020205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search algorithm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manual search / grid search / random search / b</a:t>
            </a:r>
            <a:r>
              <a:rPr lang="ko-Kore-KR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ayesian optimization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등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최적의 </a:t>
            </a:r>
            <a:r>
              <a:rPr lang="en-US" altLang="ko-KR" sz="140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hyperparameter</a:t>
            </a:r>
            <a:r>
              <a:rPr lang="ko-KR" altLang="en-US" sz="140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 값을 찾아내는 알고리즘 </a:t>
            </a:r>
            <a:endParaRPr lang="en-US" altLang="ko-KR" sz="1400" b="1" dirty="0">
              <a:solidFill>
                <a:srgbClr val="C00000"/>
              </a:solidFill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grid search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일종의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brute-force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방식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특정 구간 내에서 가능한 </a:t>
            </a:r>
            <a:r>
              <a:rPr lang="ko-KR" altLang="en-US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모든 조합의 </a:t>
            </a:r>
            <a:r>
              <a:rPr lang="en-US" altLang="ko-KR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hyperparameter</a:t>
            </a:r>
            <a:r>
              <a:rPr lang="ko-KR" altLang="en-US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들을 탐색하여 에러 계산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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정확함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  <a:sym typeface="Wingdings" pitchFamily="2" charset="2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cross-validation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과 함께 사용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4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hyperparam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수가 늘어남에 따라 </a:t>
            </a:r>
            <a:r>
              <a:rPr lang="ko-KR" altLang="en-US" sz="14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연산량이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과도하게 증가할 수 있음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random search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grid search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와 </a:t>
            </a:r>
            <a:r>
              <a:rPr lang="ko-KR" altLang="en-US" sz="14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비슷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탐색 대상을 랜덤 샘플링 통해 선정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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정확도는 약간 떨어짐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불필요한 반복 수행 줄임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  grid search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에 비해 빠름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2039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Eurostile" panose="020B0504020202050204" pitchFamily="34" charset="0"/>
              </a:rPr>
              <a:t>activation function</a:t>
            </a:r>
            <a:endParaRPr lang="ko-KR" altLang="en-US" b="1" dirty="0">
              <a:latin typeface="Eurostile" panose="020B050402020205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buFont typeface="Wingdings" pitchFamily="2" charset="2"/>
                  <a:buChar char="v"/>
                </a:pPr>
                <a:r>
                  <a:rPr lang="ko-Kore-KR" sz="1800" dirty="0">
                    <a:solidFill>
                      <a:srgbClr val="0070C0"/>
                    </a:solidFill>
                    <a:latin typeface="STIXGeneral-Italic" pitchFamily="2" charset="2"/>
                    <a:ea typeface="Malgun Gothic" panose="020B0503020000020004" pitchFamily="34" charset="-127"/>
                  </a:rPr>
                  <a:t> f </a:t>
                </a:r>
                <a:r>
                  <a:rPr lang="ko-Kore-KR" sz="1800" dirty="0">
                    <a:solidFill>
                      <a:srgbClr val="0070C0"/>
                    </a:solidFill>
                    <a:latin typeface="STIXGeneral-Regular" pitchFamily="2" charset="2"/>
                    <a:ea typeface="Malgun Gothic" panose="020B0503020000020004" pitchFamily="34" charset="-127"/>
                  </a:rPr>
                  <a:t>(</a:t>
                </a:r>
                <a:r>
                  <a:rPr lang="ko-Kore-KR" sz="1800" dirty="0">
                    <a:solidFill>
                      <a:srgbClr val="0070C0"/>
                    </a:solidFill>
                    <a:latin typeface="STIXGeneral-Italic" pitchFamily="2" charset="2"/>
                    <a:ea typeface="Malgun Gothic" panose="020B0503020000020004" pitchFamily="34" charset="-127"/>
                  </a:rPr>
                  <a:t>x</a:t>
                </a:r>
                <a:r>
                  <a:rPr lang="ko-Kore-KR" sz="1800" dirty="0">
                    <a:solidFill>
                      <a:srgbClr val="0070C0"/>
                    </a:solidFill>
                    <a:latin typeface="STIXGeneral-Regular" pitchFamily="2" charset="2"/>
                    <a:ea typeface="Malgun Gothic" panose="020B0503020000020004" pitchFamily="34" charset="-127"/>
                  </a:rPr>
                  <a:t>) = </a:t>
                </a:r>
                <a:r>
                  <a:rPr lang="ko-Kore-KR" sz="1800" dirty="0">
                    <a:solidFill>
                      <a:srgbClr val="0070C0"/>
                    </a:solidFill>
                    <a:latin typeface="STIXGeneral-Italic" pitchFamily="2" charset="2"/>
                    <a:ea typeface="Malgun Gothic" panose="020B0503020000020004" pitchFamily="34" charset="-127"/>
                  </a:rPr>
                  <a:t>Wx </a:t>
                </a:r>
                <a:r>
                  <a:rPr lang="ko-Kore-KR" sz="1800" dirty="0">
                    <a:solidFill>
                      <a:srgbClr val="0070C0"/>
                    </a:solidFill>
                    <a:latin typeface="STIXGeneral-Regular" pitchFamily="2" charset="2"/>
                    <a:ea typeface="Malgun Gothic" panose="020B0503020000020004" pitchFamily="34" charset="-127"/>
                  </a:rPr>
                  <a:t>+ </a:t>
                </a:r>
                <a:r>
                  <a:rPr lang="ko-Kore-KR" sz="1800" dirty="0">
                    <a:solidFill>
                      <a:srgbClr val="0070C0"/>
                    </a:solidFill>
                    <a:latin typeface="STIXGeneral-Italic" pitchFamily="2" charset="2"/>
                    <a:ea typeface="Malgun Gothic" panose="020B0503020000020004" pitchFamily="34" charset="-127"/>
                  </a:rPr>
                  <a:t>b  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STIXGeneral-Italic" pitchFamily="2" charset="2"/>
                    <a:ea typeface="Malgun Gothic" panose="020B0503020000020004" pitchFamily="34" charset="-127"/>
                  </a:rPr>
                  <a:t>(</a:t>
                </a:r>
                <a:r>
                  <a:rPr lang="ko-Kore-KR" sz="1200" dirty="0">
                    <a:solidFill>
                      <a:srgbClr val="000000"/>
                    </a:solidFill>
                    <a:latin typeface="STIXGeneral-Italic" pitchFamily="2" charset="2"/>
                    <a:ea typeface="Malgun Gothic" panose="020B0503020000020004" pitchFamily="34" charset="-127"/>
                  </a:rPr>
                  <a:t>W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STIXGeneral-Italic" pitchFamily="2" charset="2"/>
                    <a:ea typeface="Malgun Gothic" panose="020B0503020000020004" pitchFamily="34" charset="-127"/>
                  </a:rPr>
                  <a:t>= weight, b = bias, x = input)</a:t>
                </a:r>
                <a:endParaRPr lang="en-US" altLang="ko-KR" sz="1200" b="1" dirty="0">
                  <a:latin typeface="Nanum Myeongjo" panose="02020603020101020101" pitchFamily="18" charset="-127"/>
                  <a:ea typeface="Nanum Myeongjo" panose="02020603020101020101" pitchFamily="18" charset="-127"/>
                </a:endParaRPr>
              </a:p>
              <a:p>
                <a:pPr lvl="1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ko-KR" altLang="en-US" sz="16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뉴런에 입력된 </a:t>
                </a:r>
                <a:r>
                  <a:rPr lang="en-US" altLang="ko-KR" sz="16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input data</a:t>
                </a:r>
                <a:r>
                  <a:rPr lang="ko-KR" altLang="en-US" sz="16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에</a:t>
                </a:r>
                <a:r>
                  <a:rPr lang="en-US" altLang="ko-KR" sz="16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 weight</a:t>
                </a:r>
                <a:r>
                  <a:rPr lang="ko-KR" altLang="en-US" sz="1600" b="1" dirty="0" err="1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를</a:t>
                </a:r>
                <a:r>
                  <a:rPr lang="ko-KR" altLang="en-US" sz="16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 곱한 후 </a:t>
                </a:r>
                <a:r>
                  <a:rPr lang="en-US" altLang="ko-KR" sz="16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bias</a:t>
                </a:r>
                <a:r>
                  <a:rPr lang="ko-KR" altLang="en-US" sz="1600" b="1" dirty="0" err="1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를</a:t>
                </a:r>
                <a:r>
                  <a:rPr lang="ko-KR" altLang="en-US" sz="16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 더함</a:t>
                </a:r>
                <a:endParaRPr lang="en-US" altLang="ko-KR" sz="1600" b="1" dirty="0">
                  <a:latin typeface="Nanum Myeongjo" panose="02020603020101020101" pitchFamily="18" charset="-127"/>
                  <a:ea typeface="Nanum Myeongjo" panose="02020603020101020101" pitchFamily="18" charset="-127"/>
                </a:endParaRPr>
              </a:p>
              <a:p>
                <a:pPr lvl="1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ko-KR" altLang="en-US" sz="1600" b="1" dirty="0">
                    <a:solidFill>
                      <a:srgbClr val="0070C0"/>
                    </a:solidFill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비선형 함수</a:t>
                </a:r>
                <a:r>
                  <a:rPr lang="ko-KR" altLang="en-US" sz="16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에 입력 값을 넣어 연산한 후 다음 </a:t>
                </a:r>
                <a:r>
                  <a:rPr lang="en-US" altLang="ko-KR" sz="16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layer</a:t>
                </a:r>
                <a:r>
                  <a:rPr lang="ko-KR" altLang="en-US" sz="16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로 전달</a:t>
                </a:r>
                <a:br>
                  <a:rPr lang="en-US" altLang="ko-KR" sz="16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</a:br>
                <a:r>
                  <a:rPr lang="en-US" altLang="ko-KR" sz="1600" b="1" dirty="0">
                    <a:latin typeface="Nanum Myeongjo" panose="02020603020101020101" pitchFamily="18" charset="-127"/>
                    <a:ea typeface="Nanum Myeongjo" panose="02020603020101020101" pitchFamily="18" charset="-127"/>
                    <a:sym typeface="Wingdings" pitchFamily="2" charset="2"/>
                  </a:rPr>
                  <a:t> </a:t>
                </a:r>
                <a:r>
                  <a:rPr lang="ko-KR" altLang="en-US" sz="1600" b="1" dirty="0">
                    <a:latin typeface="Nanum Myeongjo" panose="02020603020101020101" pitchFamily="18" charset="-127"/>
                    <a:ea typeface="Nanum Myeongjo" panose="02020603020101020101" pitchFamily="18" charset="-127"/>
                    <a:sym typeface="Wingdings" pitchFamily="2" charset="2"/>
                  </a:rPr>
                  <a:t>선형 함수는 여러 </a:t>
                </a:r>
                <a:r>
                  <a:rPr lang="en-US" altLang="ko-KR" sz="1600" b="1" dirty="0">
                    <a:latin typeface="Nanum Myeongjo" panose="02020603020101020101" pitchFamily="18" charset="-127"/>
                    <a:ea typeface="Nanum Myeongjo" panose="02020603020101020101" pitchFamily="18" charset="-127"/>
                    <a:sym typeface="Wingdings" pitchFamily="2" charset="2"/>
                  </a:rPr>
                  <a:t>layer</a:t>
                </a:r>
                <a:r>
                  <a:rPr lang="ko-KR" altLang="en-US" sz="1600" b="1" dirty="0" err="1">
                    <a:latin typeface="Nanum Myeongjo" panose="02020603020101020101" pitchFamily="18" charset="-127"/>
                    <a:ea typeface="Nanum Myeongjo" panose="02020603020101020101" pitchFamily="18" charset="-127"/>
                    <a:sym typeface="Wingdings" pitchFamily="2" charset="2"/>
                  </a:rPr>
                  <a:t>를</a:t>
                </a:r>
                <a:r>
                  <a:rPr lang="ko-KR" altLang="en-US" sz="1600" b="1" dirty="0">
                    <a:latin typeface="Nanum Myeongjo" panose="02020603020101020101" pitchFamily="18" charset="-127"/>
                    <a:ea typeface="Nanum Myeongjo" panose="02020603020101020101" pitchFamily="18" charset="-127"/>
                    <a:sym typeface="Wingdings" pitchFamily="2" charset="2"/>
                  </a:rPr>
                  <a:t> 거쳐도 큰 의미가 없어 주로 비선형 함수 사용</a:t>
                </a:r>
                <a:endParaRPr lang="en-US" altLang="ko-KR" sz="1600" b="1" dirty="0">
                  <a:latin typeface="Nanum Myeongjo" panose="02020603020101020101" pitchFamily="18" charset="-127"/>
                  <a:ea typeface="Nanum Myeongjo" panose="02020603020101020101" pitchFamily="18" charset="-127"/>
                  <a:sym typeface="Wingdings" pitchFamily="2" charset="2"/>
                </a:endParaRPr>
              </a:p>
              <a:p>
                <a:pPr marL="1371600" lvl="3" indent="0">
                  <a:lnSpc>
                    <a:spcPct val="150000"/>
                  </a:lnSpc>
                  <a:buNone/>
                </a:pPr>
                <a:r>
                  <a:rPr lang="ko-Kore-KR" sz="1400" dirty="0">
                    <a:solidFill>
                      <a:srgbClr val="000000"/>
                    </a:solidFill>
                    <a:latin typeface="STIXGeneral-Italic" pitchFamily="2" charset="2"/>
                    <a:ea typeface="Malgun Gothic" panose="020B0503020000020004" pitchFamily="34" charset="-127"/>
                  </a:rPr>
                  <a:t>f </a:t>
                </a:r>
                <a:r>
                  <a:rPr lang="ko-Kore-KR" sz="1400" dirty="0">
                    <a:solidFill>
                      <a:srgbClr val="000000"/>
                    </a:solidFill>
                    <a:latin typeface="STIXGeneral-Regular" pitchFamily="2" charset="2"/>
                    <a:ea typeface="Malgun Gothic" panose="020B0503020000020004" pitchFamily="34" charset="-127"/>
                  </a:rPr>
                  <a:t>(</a:t>
                </a:r>
                <a:r>
                  <a:rPr lang="ko-Kore-KR" sz="1400" dirty="0">
                    <a:solidFill>
                      <a:srgbClr val="000000"/>
                    </a:solidFill>
                    <a:latin typeface="STIXGeneral-Italic" pitchFamily="2" charset="2"/>
                    <a:ea typeface="Malgun Gothic" panose="020B0503020000020004" pitchFamily="34" charset="-127"/>
                  </a:rPr>
                  <a:t>x</a:t>
                </a:r>
                <a:r>
                  <a:rPr lang="ko-Kore-KR" sz="1400" dirty="0">
                    <a:solidFill>
                      <a:srgbClr val="000000"/>
                    </a:solidFill>
                    <a:latin typeface="STIXGeneral-Regular" pitchFamily="2" charset="2"/>
                    <a:ea typeface="Malgun Gothic" panose="020B0503020000020004" pitchFamily="34" charset="-127"/>
                  </a:rPr>
                  <a:t>) =</a:t>
                </a:r>
                <a:r>
                  <a:rPr lang="ko-Kore-KR" sz="1400" dirty="0">
                    <a:solidFill>
                      <a:srgbClr val="000000"/>
                    </a:solidFill>
                    <a:latin typeface="STIXGeneral-Italic" pitchFamily="2" charset="2"/>
                    <a:ea typeface="Malgun Gothic" panose="020B0503020000020004" pitchFamily="34" charset="-127"/>
                  </a:rPr>
                  <a:t>Cx</a:t>
                </a:r>
              </a:p>
              <a:p>
                <a:pPr marL="1371600" lvl="3" indent="0">
                  <a:lnSpc>
                    <a:spcPct val="150000"/>
                  </a:lnSpc>
                  <a:buNone/>
                </a:pPr>
                <a:r>
                  <a:rPr lang="en-US" sz="1400" dirty="0">
                    <a:solidFill>
                      <a:srgbClr val="000000"/>
                    </a:solidFill>
                    <a:latin typeface="STIXGeneral-Italic" pitchFamily="2" charset="2"/>
                    <a:ea typeface="Malgun Gothic" panose="020B0503020000020004" pitchFamily="34" charset="-127"/>
                  </a:rPr>
                  <a:t>y</a:t>
                </a:r>
                <a:r>
                  <a:rPr lang="ko-Kore-KR" sz="1400" dirty="0">
                    <a:solidFill>
                      <a:srgbClr val="000000"/>
                    </a:solidFill>
                    <a:latin typeface="STIXGeneral-Italic" pitchFamily="2" charset="2"/>
                    <a:ea typeface="Malgun Gothic" panose="020B0503020000020004" pitchFamily="34" charset="-127"/>
                  </a:rPr>
                  <a:t> </a:t>
                </a:r>
                <a:r>
                  <a:rPr lang="ko-Kore-KR" sz="1400" dirty="0">
                    <a:solidFill>
                      <a:srgbClr val="000000"/>
                    </a:solidFill>
                    <a:latin typeface="STIXGeneral-Regular" pitchFamily="2" charset="2"/>
                    <a:ea typeface="Malgun Gothic" panose="020B0503020000020004" pitchFamily="34" charset="-127"/>
                  </a:rPr>
                  <a:t>(</a:t>
                </a:r>
                <a:r>
                  <a:rPr lang="ko-Kore-KR" sz="1400" dirty="0">
                    <a:solidFill>
                      <a:srgbClr val="000000"/>
                    </a:solidFill>
                    <a:latin typeface="STIXGeneral-Italic" pitchFamily="2" charset="2"/>
                    <a:ea typeface="Malgun Gothic" panose="020B0503020000020004" pitchFamily="34" charset="-127"/>
                  </a:rPr>
                  <a:t>x</a:t>
                </a:r>
                <a:r>
                  <a:rPr lang="ko-Kore-KR" sz="1400" dirty="0">
                    <a:solidFill>
                      <a:srgbClr val="000000"/>
                    </a:solidFill>
                    <a:latin typeface="STIXGeneral-Regular" pitchFamily="2" charset="2"/>
                    <a:ea typeface="Malgun Gothic" panose="020B0503020000020004" pitchFamily="34" charset="-127"/>
                  </a:rPr>
                  <a:t>) =</a:t>
                </a:r>
                <a:r>
                  <a:rPr lang="en-US" sz="1400" dirty="0">
                    <a:solidFill>
                      <a:srgbClr val="000000"/>
                    </a:solidFill>
                    <a:latin typeface="STIXGeneral-Regular" pitchFamily="2" charset="2"/>
                    <a:ea typeface="Malgun Gothic" panose="020B0503020000020004" pitchFamily="34" charset="-127"/>
                  </a:rPr>
                  <a:t>  </a:t>
                </a:r>
                <a:r>
                  <a:rPr lang="ko-Kore-KR" sz="1400" dirty="0">
                    <a:solidFill>
                      <a:srgbClr val="000000"/>
                    </a:solidFill>
                    <a:latin typeface="STIXGeneral-Italic" pitchFamily="2" charset="2"/>
                    <a:ea typeface="Malgun Gothic" panose="020B0503020000020004" pitchFamily="34" charset="-127"/>
                  </a:rPr>
                  <a:t>f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STIXGeneral-Italic" pitchFamily="2" charset="2"/>
                    <a:ea typeface="Malgun Gothic" panose="020B0503020000020004" pitchFamily="34" charset="-127"/>
                  </a:rPr>
                  <a:t>( </a:t>
                </a:r>
                <a:r>
                  <a:rPr lang="ko-Kore-KR" sz="1400" dirty="0">
                    <a:solidFill>
                      <a:srgbClr val="000000"/>
                    </a:solidFill>
                    <a:latin typeface="STIXGeneral-Italic" pitchFamily="2" charset="2"/>
                    <a:ea typeface="Malgun Gothic" panose="020B0503020000020004" pitchFamily="34" charset="-127"/>
                  </a:rPr>
                  <a:t>f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STIXGeneral-Regular" pitchFamily="2" charset="2"/>
                    <a:ea typeface="Malgun Gothic" panose="020B0503020000020004" pitchFamily="34" charset="-127"/>
                  </a:rPr>
                  <a:t>(</a:t>
                </a:r>
                <a:r>
                  <a:rPr lang="ko-Kore-KR" sz="1400" dirty="0">
                    <a:solidFill>
                      <a:srgbClr val="000000"/>
                    </a:solidFill>
                    <a:latin typeface="STIXGeneral-Italic" pitchFamily="2" charset="2"/>
                    <a:ea typeface="Malgun Gothic" panose="020B0503020000020004" pitchFamily="34" charset="-127"/>
                  </a:rPr>
                  <a:t>x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STIXGeneral-Italic" pitchFamily="2" charset="2"/>
                    <a:ea typeface="Malgun Gothic" panose="020B0503020000020004" pitchFamily="34" charset="-127"/>
                  </a:rPr>
                  <a:t>))</a:t>
                </a:r>
              </a:p>
              <a:p>
                <a:pPr marL="1371600" lvl="3" indent="0">
                  <a:lnSpc>
                    <a:spcPct val="150000"/>
                  </a:lnSpc>
                  <a:buNone/>
                </a:pPr>
                <a:r>
                  <a:rPr lang="ko-Kore-KR" sz="1400" dirty="0">
                    <a:solidFill>
                      <a:srgbClr val="000000"/>
                    </a:solidFill>
                    <a:latin typeface="STIXGeneral-Italic" pitchFamily="2" charset="2"/>
                    <a:ea typeface="Malgun Gothic" panose="020B0503020000020004" pitchFamily="34" charset="-127"/>
                  </a:rPr>
                  <a:t>y </a:t>
                </a:r>
                <a:r>
                  <a:rPr lang="ko-Kore-KR" sz="1400" dirty="0">
                    <a:solidFill>
                      <a:srgbClr val="000000"/>
                    </a:solidFill>
                    <a:latin typeface="STIXGeneral-Regular" pitchFamily="2" charset="2"/>
                    <a:ea typeface="Malgun Gothic" panose="020B0503020000020004" pitchFamily="34" charset="-127"/>
                  </a:rPr>
                  <a:t>(</a:t>
                </a:r>
                <a:r>
                  <a:rPr lang="ko-Kore-KR" sz="1400" dirty="0">
                    <a:solidFill>
                      <a:srgbClr val="000000"/>
                    </a:solidFill>
                    <a:latin typeface="STIXGeneral-Italic" pitchFamily="2" charset="2"/>
                    <a:ea typeface="Malgun Gothic" panose="020B0503020000020004" pitchFamily="34" charset="-127"/>
                  </a:rPr>
                  <a:t>x</a:t>
                </a:r>
                <a:r>
                  <a:rPr lang="ko-Kore-KR" sz="1400" dirty="0">
                    <a:solidFill>
                      <a:srgbClr val="000000"/>
                    </a:solidFill>
                    <a:latin typeface="STIXGeneral-Regular" pitchFamily="2" charset="2"/>
                    <a:ea typeface="Malgun Gothic" panose="020B0503020000020004" pitchFamily="34" charset="-127"/>
                  </a:rPr>
                  <a:t>) = </a:t>
                </a:r>
                <a:r>
                  <a:rPr lang="en-US" sz="1400" dirty="0">
                    <a:solidFill>
                      <a:srgbClr val="000000"/>
                    </a:solidFill>
                    <a:latin typeface="STIXGeneral-Regular" pitchFamily="2" charset="2"/>
                    <a:ea typeface="Malgun Gothic" panose="020B0503020000020004" pitchFamily="34" charset="-127"/>
                  </a:rPr>
                  <a:t> </a:t>
                </a:r>
                <a:r>
                  <a:rPr lang="ko-Kore-KR" sz="1400" dirty="0">
                    <a:solidFill>
                      <a:srgbClr val="000000"/>
                    </a:solidFill>
                    <a:latin typeface="STIXGeneral-Italic" pitchFamily="2" charset="2"/>
                    <a:ea typeface="Malgun Gothic" panose="020B0503020000020004" pitchFamily="34" charset="-127"/>
                  </a:rPr>
                  <a:t>f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STIXGeneral-Italic" pitchFamily="2" charset="2"/>
                    <a:ea typeface="Malgun Gothic" panose="020B0503020000020004" pitchFamily="34" charset="-127"/>
                  </a:rPr>
                  <a:t>(</a:t>
                </a:r>
                <a:r>
                  <a:rPr lang="en-US" sz="1400" dirty="0">
                    <a:solidFill>
                      <a:srgbClr val="000000"/>
                    </a:solidFill>
                    <a:latin typeface="STIXGeneral-Regular" pitchFamily="2" charset="2"/>
                    <a:ea typeface="Malgun Gothic" panose="020B0503020000020004" pitchFamily="34" charset="-127"/>
                  </a:rPr>
                  <a:t> </a:t>
                </a:r>
                <a:r>
                  <a:rPr lang="ko-Kore-KR" sz="1400" dirty="0">
                    <a:solidFill>
                      <a:srgbClr val="000000"/>
                    </a:solidFill>
                    <a:latin typeface="STIXGeneral-Italic" pitchFamily="2" charset="2"/>
                    <a:ea typeface="Malgun Gothic" panose="020B0503020000020004" pitchFamily="34" charset="-127"/>
                  </a:rPr>
                  <a:t>f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STIXGeneral-Italic" pitchFamily="2" charset="2"/>
                    <a:ea typeface="Malgun Gothic" panose="020B0503020000020004" pitchFamily="34" charset="-127"/>
                  </a:rPr>
                  <a:t>( </a:t>
                </a:r>
                <a:r>
                  <a:rPr lang="ko-Kore-KR" sz="1400" dirty="0">
                    <a:solidFill>
                      <a:srgbClr val="000000"/>
                    </a:solidFill>
                    <a:latin typeface="STIXGeneral-Italic" pitchFamily="2" charset="2"/>
                    <a:ea typeface="Malgun Gothic" panose="020B0503020000020004" pitchFamily="34" charset="-127"/>
                  </a:rPr>
                  <a:t>f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STIXGeneral-Regular" pitchFamily="2" charset="2"/>
                    <a:ea typeface="Malgun Gothic" panose="020B0503020000020004" pitchFamily="34" charset="-127"/>
                  </a:rPr>
                  <a:t>(</a:t>
                </a:r>
                <a:r>
                  <a:rPr lang="ko-Kore-KR" sz="1400" dirty="0">
                    <a:solidFill>
                      <a:srgbClr val="000000"/>
                    </a:solidFill>
                    <a:latin typeface="STIXGeneral-Italic" pitchFamily="2" charset="2"/>
                    <a:ea typeface="Malgun Gothic" panose="020B0503020000020004" pitchFamily="34" charset="-127"/>
                  </a:rPr>
                  <a:t>x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STIXGeneral-Italic" pitchFamily="2" charset="2"/>
                    <a:ea typeface="Malgun Gothic" panose="020B0503020000020004" pitchFamily="34" charset="-127"/>
                  </a:rPr>
                  <a:t>))) = C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sz="1400" dirty="0">
                    <a:solidFill>
                      <a:srgbClr val="000000"/>
                    </a:solidFill>
                    <a:latin typeface="STIXGeneral-Italic" pitchFamily="2" charset="2"/>
                    <a:ea typeface="Malgun Gothic" panose="020B0503020000020004" pitchFamily="34" charset="-127"/>
                  </a:rPr>
                  <a:t>C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sz="1400" dirty="0" err="1">
                    <a:solidFill>
                      <a:srgbClr val="000000"/>
                    </a:solidFill>
                    <a:latin typeface="STIXGeneral-Italic" pitchFamily="2" charset="2"/>
                    <a:ea typeface="Malgun Gothic" panose="020B0503020000020004" pitchFamily="34" charset="-127"/>
                  </a:rPr>
                  <a:t>Cx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STIXGeneral-Italic" pitchFamily="2" charset="2"/>
                    <a:ea typeface="Malgun Gothic" panose="020B0503020000020004" pitchFamily="34" charset="-127"/>
                  </a:rPr>
                  <a:t> = Ax</a:t>
                </a:r>
              </a:p>
              <a:p>
                <a:pPr marL="1371600" lvl="3" indent="0">
                  <a:lnSpc>
                    <a:spcPct val="150000"/>
                  </a:lnSpc>
                  <a:buNone/>
                </a:pPr>
                <a:r>
                  <a:rPr lang="ko-KR" altLang="en-US" sz="14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학습 가능한 가중치는 생기지만 층을 쌓는 의미가 없음</a:t>
                </a:r>
                <a:endParaRPr lang="en-US" altLang="ko-KR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endParaRPr>
              </a:p>
              <a:p>
                <a:pPr marL="1371600" lvl="3" indent="0">
                  <a:lnSpc>
                    <a:spcPct val="150000"/>
                  </a:lnSpc>
                  <a:buNone/>
                </a:pPr>
                <a:endParaRPr lang="en-US" altLang="ko-KR" sz="500" b="1" dirty="0">
                  <a:latin typeface="Nanum Myeongjo" panose="02020603020101020101" pitchFamily="18" charset="-127"/>
                  <a:ea typeface="Nanum Myeongjo" panose="02020603020101020101" pitchFamily="18" charset="-127"/>
                  <a:sym typeface="Wingdings" pitchFamily="2" charset="2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ko-KR" sz="1600" b="1" dirty="0">
                    <a:latin typeface="Nanum Myeongjo" panose="02020603020101020101" pitchFamily="18" charset="-127"/>
                    <a:ea typeface="Nanum Myeongjo" panose="02020603020101020101" pitchFamily="18" charset="-127"/>
                    <a:sym typeface="Wingdings" pitchFamily="2" charset="2"/>
                  </a:rPr>
                  <a:t>     </a:t>
                </a:r>
                <a:r>
                  <a:rPr lang="ko-KR" altLang="en-US" sz="1600" b="1" dirty="0">
                    <a:latin typeface="Nanum Myeongjo" panose="02020603020101020101" pitchFamily="18" charset="-127"/>
                    <a:ea typeface="Nanum Myeongjo" panose="02020603020101020101" pitchFamily="18" charset="-127"/>
                    <a:sym typeface="Wingdings" pitchFamily="2" charset="2"/>
                  </a:rPr>
                  <a:t>이 때 사용하는 함수 </a:t>
                </a:r>
                <a:r>
                  <a:rPr lang="en-US" altLang="ko-KR" sz="1600" b="1" dirty="0">
                    <a:latin typeface="Nanum Myeongjo" panose="02020603020101020101" pitchFamily="18" charset="-127"/>
                    <a:ea typeface="Nanum Myeongjo" panose="02020603020101020101" pitchFamily="18" charset="-127"/>
                    <a:sym typeface="Wingdings" pitchFamily="2" charset="2"/>
                  </a:rPr>
                  <a:t>= </a:t>
                </a:r>
                <a:r>
                  <a:rPr lang="ko-KR" altLang="en-US" sz="1600" b="1" dirty="0">
                    <a:latin typeface="Nanum Myeongjo" panose="02020603020101020101" pitchFamily="18" charset="-127"/>
                    <a:ea typeface="Nanum Myeongjo" panose="02020603020101020101" pitchFamily="18" charset="-127"/>
                    <a:sym typeface="Wingdings" pitchFamily="2" charset="2"/>
                  </a:rPr>
                  <a:t>활성화 함수</a:t>
                </a:r>
                <a:endParaRPr lang="en-US" altLang="ko-KR" sz="500" b="1" dirty="0">
                  <a:latin typeface="Nanum Myeongjo" panose="02020603020101020101" pitchFamily="18" charset="-127"/>
                  <a:ea typeface="Nanum Myeongjo" panose="02020603020101020101" pitchFamily="18" charset="-127"/>
                  <a:sym typeface="Wingdings" pitchFamily="2" charset="2"/>
                </a:endParaRPr>
              </a:p>
              <a:p>
                <a:pPr lvl="1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ko-KR" altLang="en-US" sz="16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종류</a:t>
                </a:r>
                <a:endParaRPr lang="en-US" altLang="ko-KR" sz="1600" b="1" dirty="0">
                  <a:latin typeface="Nanum Myeongjo" panose="02020603020101020101" pitchFamily="18" charset="-127"/>
                  <a:ea typeface="Nanum Myeongjo" panose="02020603020101020101" pitchFamily="18" charset="-127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ko-KR" sz="16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Linear / </a:t>
                </a:r>
                <a:r>
                  <a:rPr lang="en-US" altLang="ko-KR" sz="1600" b="1" dirty="0" err="1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ReLu</a:t>
                </a:r>
                <a:r>
                  <a:rPr lang="en-US" altLang="ko-KR" sz="16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 / Leak </a:t>
                </a:r>
                <a:r>
                  <a:rPr lang="en-US" altLang="ko-KR" sz="1600" b="1" dirty="0" err="1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ReLu</a:t>
                </a:r>
                <a:r>
                  <a:rPr lang="en-US" altLang="ko-KR" sz="16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 / sigmoid / </a:t>
                </a:r>
                <a:r>
                  <a:rPr lang="en-US" altLang="ko-KR" sz="1600" b="1" dirty="0" err="1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softmax</a:t>
                </a:r>
                <a:r>
                  <a:rPr lang="en-US" altLang="ko-KR" sz="16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 </a:t>
                </a:r>
                <a:r>
                  <a:rPr lang="ko-KR" altLang="en-US" sz="16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등 다양</a:t>
                </a:r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3"/>
                </a:stretch>
              </a:blipFill>
            </p:spPr>
            <p:txBody>
              <a:bodyPr/>
              <a:lstStyle/>
              <a:p>
                <a:r>
                  <a:rPr lang="ko-Kore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102633C0-BC8B-9742-A6B1-47E8246543BF}"/>
              </a:ext>
            </a:extLst>
          </p:cNvPr>
          <p:cNvSpPr/>
          <p:nvPr/>
        </p:nvSpPr>
        <p:spPr>
          <a:xfrm>
            <a:off x="579319" y="521474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ko-Kore-KR" dirty="0"/>
            </a:br>
            <a:endParaRPr lang="ko-Kore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DF30B0-05A6-E646-9836-EDBA818DEA7E}"/>
              </a:ext>
            </a:extLst>
          </p:cNvPr>
          <p:cNvSpPr txBox="1"/>
          <p:nvPr/>
        </p:nvSpPr>
        <p:spPr>
          <a:xfrm>
            <a:off x="8065971" y="4213191"/>
            <a:ext cx="3327132" cy="1647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3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d</a:t>
            </a:r>
            <a:r>
              <a:rPr 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efault 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: </a:t>
            </a:r>
            <a:r>
              <a:rPr 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linear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hidden layer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: 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주로 </a:t>
            </a:r>
            <a:r>
              <a:rPr lang="en-US" altLang="ko-KR" sz="12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ReLu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output layer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: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sigmoid &amp; </a:t>
            </a:r>
            <a:r>
              <a:rPr lang="en-US" altLang="ko-KR" sz="12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softmax</a:t>
            </a:r>
            <a:endParaRPr lang="en-US" altLang="ko-KR" sz="12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이진 분류 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: sigmoid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다중 클래스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 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분류 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: </a:t>
            </a:r>
            <a:r>
              <a:rPr lang="en-US" altLang="ko-KR" sz="1200" b="1" dirty="0" err="1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softmax</a:t>
            </a:r>
            <a:endParaRPr lang="en-US" altLang="ko-KR" sz="1200" b="1" dirty="0">
              <a:latin typeface="Nanum Myeongjo" panose="02020603020101020101" pitchFamily="18" charset="-127"/>
              <a:ea typeface="Nanum Myeongjo" panose="02020603020101020101" pitchFamily="18" charset="-127"/>
              <a:sym typeface="Wingdings" pitchFamily="2" charset="2"/>
            </a:endParaRPr>
          </a:p>
          <a:p>
            <a:pPr algn="ctr">
              <a:lnSpc>
                <a:spcPct val="150000"/>
              </a:lnSpc>
            </a:pPr>
            <a:endParaRPr lang="en-US" altLang="ko-KR" sz="500" b="1" dirty="0">
              <a:latin typeface="Nanum Myeongjo" panose="02020603020101020101" pitchFamily="18" charset="-127"/>
              <a:ea typeface="Nanum Myeongjo" panose="02020603020101020101" pitchFamily="18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19962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Eurostile" panose="020B0504020202050204" pitchFamily="34" charset="0"/>
              </a:rPr>
              <a:t>activation function</a:t>
            </a:r>
            <a:endParaRPr lang="ko-KR" altLang="en-US" b="1" dirty="0">
              <a:latin typeface="Eurostile" panose="020B050402020205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linear </a:t>
            </a:r>
          </a:p>
          <a:p>
            <a:pPr lvl="2">
              <a:lnSpc>
                <a:spcPct val="150000"/>
              </a:lnSpc>
            </a:pP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입력 뉴런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&amp;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가중치 계산 결과를 </a:t>
            </a:r>
            <a:r>
              <a:rPr lang="ko-KR" altLang="en-US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그대로 출력</a:t>
            </a:r>
            <a:r>
              <a:rPr lang="en-US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(default)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8658505-06F0-9644-B83F-C96B6A8743A6}"/>
              </a:ext>
            </a:extLst>
          </p:cNvPr>
          <p:cNvGrpSpPr/>
          <p:nvPr/>
        </p:nvGrpSpPr>
        <p:grpSpPr>
          <a:xfrm>
            <a:off x="6901947" y="3871079"/>
            <a:ext cx="3017054" cy="2058624"/>
            <a:chOff x="1366783" y="1113136"/>
            <a:chExt cx="8407400" cy="549186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D5B61FF-7871-5C43-BA79-974DB34B90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88"/>
            <a:stretch/>
          </p:blipFill>
          <p:spPr>
            <a:xfrm>
              <a:off x="1366783" y="1547225"/>
              <a:ext cx="8407400" cy="5057776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343FF19-7049-E84B-8DA5-7A3DDFC8C06E}"/>
                </a:ext>
              </a:extLst>
            </p:cNvPr>
            <p:cNvSpPr/>
            <p:nvPr/>
          </p:nvSpPr>
          <p:spPr>
            <a:xfrm>
              <a:off x="3899337" y="1113136"/>
              <a:ext cx="3699640" cy="510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ore-K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485CC97-6457-6542-A33B-D39FF624334B}"/>
                  </a:ext>
                </a:extLst>
              </p:cNvPr>
              <p:cNvSpPr/>
              <p:nvPr/>
            </p:nvSpPr>
            <p:spPr>
              <a:xfrm>
                <a:off x="5588603" y="1236643"/>
                <a:ext cx="6096000" cy="273042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en-US" altLang="ko-KR" b="1" dirty="0" err="1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R</a:t>
                </a:r>
                <a:r>
                  <a:rPr lang="en-US" b="1" dirty="0" err="1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eLu</a:t>
                </a:r>
                <a:r>
                  <a:rPr lang="en-US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 (</a:t>
                </a:r>
                <a:r>
                  <a:rPr lang="ko-Kore-KR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Rectified Linear Unit</a:t>
                </a:r>
                <a:r>
                  <a:rPr lang="en-US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)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주로 </a:t>
                </a:r>
                <a:r>
                  <a:rPr lang="en-US" altLang="ko-KR" sz="1400" b="1" dirty="0">
                    <a:solidFill>
                      <a:srgbClr val="0070C0"/>
                    </a:solidFill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hidden layer</a:t>
                </a:r>
                <a:r>
                  <a:rPr lang="ko-KR" altLang="en-US" sz="14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에 적용</a:t>
                </a:r>
                <a:endParaRPr lang="ko-Kore-KR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ore-KR" sz="1400" dirty="0">
                    <a:latin typeface="STIXGeneral-Italic" pitchFamily="2" charset="2"/>
                  </a:rPr>
                  <a:t>f</a:t>
                </a:r>
                <a:r>
                  <a:rPr lang="ko-Kore-KR" sz="1400" dirty="0">
                    <a:latin typeface="STIXGeneral-Regular" pitchFamily="2" charset="2"/>
                  </a:rPr>
                  <a:t>(</a:t>
                </a:r>
                <a:r>
                  <a:rPr lang="ko-Kore-KR" sz="1400" dirty="0">
                    <a:latin typeface="STIXGeneral-Italic" pitchFamily="2" charset="2"/>
                  </a:rPr>
                  <a:t>x</a:t>
                </a:r>
                <a:r>
                  <a:rPr lang="ko-Kore-KR" sz="1400" dirty="0">
                    <a:latin typeface="STIXGeneral-Regular" pitchFamily="2" charset="2"/>
                  </a:rPr>
                  <a:t>) = </a:t>
                </a:r>
                <a:r>
                  <a:rPr lang="ko-Kore-KR" sz="1400" dirty="0">
                    <a:latin typeface="STIXGeneral-Italic" pitchFamily="2" charset="2"/>
                  </a:rPr>
                  <a:t>max </a:t>
                </a:r>
                <a:r>
                  <a:rPr lang="ko-Kore-KR" sz="1400" dirty="0">
                    <a:latin typeface="STIXGeneral-Regular" pitchFamily="2" charset="2"/>
                  </a:rPr>
                  <a:t>(0, </a:t>
                </a:r>
                <a:r>
                  <a:rPr lang="ko-Kore-KR" sz="1400" dirty="0">
                    <a:latin typeface="STIXGeneral-Italic" pitchFamily="2" charset="2"/>
                  </a:rPr>
                  <a:t>x</a:t>
                </a:r>
                <a:r>
                  <a:rPr lang="ko-Kore-KR" sz="1400" dirty="0">
                    <a:latin typeface="STIXGeneral-Regular" pitchFamily="2" charset="2"/>
                  </a:rPr>
                  <a:t>) </a:t>
                </a:r>
              </a:p>
              <a:p>
                <a:pPr marL="1657350" lvl="3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&lt;0,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b="0" dirty="0"/>
                  <a:t> </a:t>
                </a:r>
                <a:r>
                  <a:rPr lang="en-US" sz="1400" b="1" dirty="0" err="1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뉴런</a:t>
                </a:r>
                <a:r>
                  <a:rPr lang="en-US" sz="14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 </a:t>
                </a:r>
                <a:r>
                  <a:rPr lang="en-US" sz="1400" b="1" dirty="0" err="1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죽음</a:t>
                </a:r>
                <a:endParaRPr lang="en-US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endParaRPr>
              </a:p>
              <a:p>
                <a:pPr lvl="3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𝑙𝑖𝑛𝑒𝑎𝑟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ore-KR" sz="1400" dirty="0"/>
                  <a:t> </a:t>
                </a:r>
                <a:r>
                  <a:rPr lang="ko-Kore-KR" sz="14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입력값 출력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b="1" dirty="0">
                    <a:solidFill>
                      <a:srgbClr val="C00000"/>
                    </a:solidFill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학습</a:t>
                </a:r>
                <a:r>
                  <a:rPr lang="en-US" altLang="ko-KR" sz="1400" b="1" dirty="0">
                    <a:solidFill>
                      <a:srgbClr val="C00000"/>
                    </a:solidFill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 </a:t>
                </a:r>
                <a:r>
                  <a:rPr lang="ko-KR" altLang="en-US" sz="1400" b="1" dirty="0">
                    <a:solidFill>
                      <a:srgbClr val="C00000"/>
                    </a:solidFill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속도가 빠름 </a:t>
                </a:r>
                <a:r>
                  <a:rPr lang="en-US" altLang="ko-KR" sz="14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(linear </a:t>
                </a:r>
                <a:r>
                  <a:rPr lang="en-US" altLang="ko-KR" sz="1400" b="1" dirty="0">
                    <a:latin typeface="Nanum Myeongjo" panose="02020603020101020101" pitchFamily="18" charset="-127"/>
                    <a:ea typeface="Nanum Myeongjo" panose="02020603020101020101" pitchFamily="18" charset="-127"/>
                    <a:sym typeface="Wingdings" pitchFamily="2" charset="2"/>
                  </a:rPr>
                  <a:t> </a:t>
                </a:r>
                <a:r>
                  <a:rPr lang="ko-KR" altLang="en-US" sz="1400" b="1" dirty="0">
                    <a:latin typeface="Nanum Myeongjo" panose="02020603020101020101" pitchFamily="18" charset="-127"/>
                    <a:ea typeface="Nanum Myeongjo" panose="02020603020101020101" pitchFamily="18" charset="-127"/>
                    <a:sym typeface="Wingdings" pitchFamily="2" charset="2"/>
                  </a:rPr>
                  <a:t>미분 연산 간단</a:t>
                </a:r>
                <a:r>
                  <a:rPr lang="en-US" altLang="ko-KR" sz="14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)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부분적 활성화</a:t>
                </a:r>
                <a:r>
                  <a:rPr lang="en-US" altLang="ko-KR" sz="14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(</a:t>
                </a:r>
                <a:r>
                  <a:rPr lang="ko-Kore-KR" sz="14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Sparse activation</a:t>
                </a:r>
                <a:r>
                  <a:rPr lang="en-US" altLang="ko-KR" sz="14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) :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ko-KR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에러가 전파되지 않아 더 정교하게 학습 가능</a:t>
                </a:r>
                <a:endParaRPr lang="ko-Kore-KR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endParaRP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485CC97-6457-6542-A33B-D39FF62433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603" y="1236643"/>
                <a:ext cx="6096000" cy="2730427"/>
              </a:xfrm>
              <a:prstGeom prst="rect">
                <a:avLst/>
              </a:prstGeom>
              <a:blipFill>
                <a:blip r:embed="rId4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ko-Kore-K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8965B71A-EBFD-A94D-89D5-1B3FA55C9B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2666" y="2211402"/>
            <a:ext cx="2577350" cy="231961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E20F6D-C986-D746-A02D-6F1AD2B7D00D}"/>
                  </a:ext>
                </a:extLst>
              </p:cNvPr>
              <p:cNvSpPr txBox="1"/>
              <p:nvPr/>
            </p:nvSpPr>
            <p:spPr>
              <a:xfrm>
                <a:off x="449619" y="5227904"/>
                <a:ext cx="4248649" cy="10768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latin typeface="+mj-ea"/>
                    <a:ea typeface="+mj-ea"/>
                  </a:rPr>
                  <a:t>*</a:t>
                </a:r>
                <a:r>
                  <a:rPr lang="en-US" sz="11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Leak </a:t>
                </a:r>
                <a:r>
                  <a:rPr lang="en-US" sz="1100" b="1" dirty="0" err="1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ReLu</a:t>
                </a:r>
                <a:endParaRPr lang="en-US" sz="1100" b="1" dirty="0">
                  <a:latin typeface="Nanum Myeongjo" panose="02020603020101020101" pitchFamily="18" charset="-127"/>
                  <a:ea typeface="Nanum Myeongjo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100" b="1" dirty="0" err="1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ReLu</a:t>
                </a:r>
                <a:r>
                  <a:rPr lang="ko-KR" altLang="en-US" sz="11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에서 </a:t>
                </a:r>
                <a14:m>
                  <m:oMath xmlns:m="http://schemas.openxmlformats.org/officeDocument/2006/math">
                    <m:r>
                      <a:rPr lang="en-US" altLang="ko-KR" sz="1100" b="0" i="1" dirty="0" smtClean="0">
                        <a:latin typeface="Cambria Math" panose="02040503050406030204" pitchFamily="18" charset="0"/>
                        <a:ea typeface="Nanum Myeongjo" panose="02020603020101020101" pitchFamily="18" charset="-127"/>
                      </a:rPr>
                      <m:t>𝑥</m:t>
                    </m:r>
                    <m:r>
                      <a:rPr lang="en-US" altLang="ko-KR" sz="1100" b="0" i="1" dirty="0" smtClean="0">
                        <a:latin typeface="Cambria Math" panose="02040503050406030204" pitchFamily="18" charset="0"/>
                        <a:ea typeface="Nanum Myeongjo" panose="02020603020101020101" pitchFamily="18" charset="-127"/>
                      </a:rPr>
                      <m:t>&lt;0</m:t>
                    </m:r>
                  </m:oMath>
                </a14:m>
                <a:r>
                  <a:rPr lang="ko-KR" altLang="en-US" sz="11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인 경우</a:t>
                </a:r>
                <a:r>
                  <a:rPr lang="en-US" altLang="ko-KR" sz="11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,</a:t>
                </a:r>
                <a:r>
                  <a:rPr lang="ko-KR" altLang="en-US" sz="11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 </a:t>
                </a:r>
                <a:r>
                  <a:rPr lang="ko-KR" altLang="en-US" sz="1100" b="1" dirty="0">
                    <a:solidFill>
                      <a:srgbClr val="0070C0"/>
                    </a:solidFill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뉴런이 죽는 현상을 해결</a:t>
                </a:r>
                <a:r>
                  <a:rPr lang="ko-KR" altLang="en-US" sz="11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하기 위함</a:t>
                </a:r>
                <a:endParaRPr lang="en-US" altLang="ko-KR" sz="1100" b="1" dirty="0">
                  <a:latin typeface="Nanum Myeongjo" panose="02020603020101020101" pitchFamily="18" charset="-127"/>
                  <a:ea typeface="Nanum Myeongjo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1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ore-KR" sz="1100" b="0" i="1" dirty="0" smtClean="0">
                        <a:latin typeface="Cambria Math" panose="02040503050406030204" pitchFamily="18" charset="0"/>
                        <a:ea typeface="Nanum Myeongjo" panose="02020603020101020101" pitchFamily="18" charset="-127"/>
                      </a:rPr>
                      <m:t>𝑓</m:t>
                    </m:r>
                    <m:r>
                      <a:rPr lang="ko-Kore-KR" sz="1100" b="0" i="1" dirty="0" smtClean="0">
                        <a:latin typeface="Cambria Math" panose="02040503050406030204" pitchFamily="18" charset="0"/>
                        <a:ea typeface="Nanum Myeongjo" panose="02020603020101020101" pitchFamily="18" charset="-127"/>
                      </a:rPr>
                      <m:t>(</m:t>
                    </m:r>
                    <m:r>
                      <a:rPr lang="ko-Kore-KR" sz="1100" b="0" i="1" dirty="0" smtClean="0">
                        <a:latin typeface="Cambria Math" panose="02040503050406030204" pitchFamily="18" charset="0"/>
                        <a:ea typeface="Nanum Myeongjo" panose="02020603020101020101" pitchFamily="18" charset="-127"/>
                      </a:rPr>
                      <m:t>𝑥</m:t>
                    </m:r>
                    <m:r>
                      <a:rPr lang="ko-Kore-KR" sz="1100" b="0" i="1" dirty="0" smtClean="0">
                        <a:latin typeface="Cambria Math" panose="02040503050406030204" pitchFamily="18" charset="0"/>
                        <a:ea typeface="Nanum Myeongjo" panose="02020603020101020101" pitchFamily="18" charset="-127"/>
                      </a:rPr>
                      <m:t>) = </m:t>
                    </m:r>
                    <m:r>
                      <a:rPr lang="ko-Kore-KR" sz="1100" b="0" i="1" dirty="0" smtClean="0">
                        <a:latin typeface="Cambria Math" panose="02040503050406030204" pitchFamily="18" charset="0"/>
                        <a:ea typeface="Nanum Myeongjo" panose="02020603020101020101" pitchFamily="18" charset="-127"/>
                      </a:rPr>
                      <m:t>𝑚𝑎𝑥</m:t>
                    </m:r>
                    <m:r>
                      <a:rPr lang="ko-Kore-KR" sz="1100" b="0" i="1" dirty="0" smtClean="0">
                        <a:latin typeface="Cambria Math" panose="02040503050406030204" pitchFamily="18" charset="0"/>
                        <a:ea typeface="Nanum Myeongjo" panose="02020603020101020101" pitchFamily="18" charset="-127"/>
                      </a:rPr>
                      <m:t>⁡(0</m:t>
                    </m:r>
                    <m:r>
                      <a:rPr lang="en-US" altLang="ko-KR" sz="1100" b="0" i="1" dirty="0" smtClean="0">
                        <a:latin typeface="Cambria Math" panose="02040503050406030204" pitchFamily="18" charset="0"/>
                        <a:ea typeface="Nanum Myeongjo" panose="02020603020101020101" pitchFamily="18" charset="-127"/>
                      </a:rPr>
                      <m:t>.01</m:t>
                    </m:r>
                    <m:r>
                      <a:rPr lang="ko-Kore-KR" sz="1100" b="0" i="1" dirty="0">
                        <a:latin typeface="Cambria Math" panose="02040503050406030204" pitchFamily="18" charset="0"/>
                        <a:ea typeface="Nanum Myeongjo" panose="02020603020101020101" pitchFamily="18" charset="-127"/>
                      </a:rPr>
                      <m:t> </m:t>
                    </m:r>
                    <m:r>
                      <a:rPr lang="ko-Kore-KR" sz="1100" b="0" i="1" dirty="0">
                        <a:latin typeface="Cambria Math" panose="02040503050406030204" pitchFamily="18" charset="0"/>
                        <a:ea typeface="Nanum Myeongjo" panose="02020603020101020101" pitchFamily="18" charset="-127"/>
                      </a:rPr>
                      <m:t>𝑥</m:t>
                    </m:r>
                    <m:r>
                      <a:rPr lang="ko-Kore-KR" sz="1100" b="0" i="1" dirty="0" smtClean="0">
                        <a:latin typeface="Cambria Math" panose="02040503050406030204" pitchFamily="18" charset="0"/>
                        <a:ea typeface="Nanum Myeongjo" panose="02020603020101020101" pitchFamily="18" charset="-127"/>
                      </a:rPr>
                      <m:t>, </m:t>
                    </m:r>
                    <m:r>
                      <a:rPr lang="ko-Kore-KR" sz="1100" b="0" i="1" dirty="0">
                        <a:latin typeface="Cambria Math" panose="02040503050406030204" pitchFamily="18" charset="0"/>
                        <a:ea typeface="Nanum Myeongjo" panose="02020603020101020101" pitchFamily="18" charset="-127"/>
                      </a:rPr>
                      <m:t>𝑥</m:t>
                    </m:r>
                    <m:r>
                      <a:rPr lang="ko-Kore-KR" sz="1100" b="0" i="1" dirty="0" smtClean="0">
                        <a:latin typeface="Cambria Math" panose="02040503050406030204" pitchFamily="18" charset="0"/>
                        <a:ea typeface="Nanum Myeongjo" panose="02020603020101020101" pitchFamily="18" charset="-127"/>
                      </a:rPr>
                      <m:t>) </m:t>
                    </m:r>
                  </m:oMath>
                </a14:m>
                <a:r>
                  <a:rPr lang="ko-Kore-KR" sz="1100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 </a:t>
                </a:r>
                <a:r>
                  <a:rPr lang="en-US" altLang="ko-KR" sz="11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: 0.01 </a:t>
                </a:r>
                <a:r>
                  <a:rPr lang="ko-KR" altLang="en-US" sz="11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등 매우 작은 값 사용</a:t>
                </a:r>
                <a:endParaRPr lang="ko-Kore-KR" sz="1100" b="1" dirty="0">
                  <a:latin typeface="Nanum Myeongjo" panose="02020603020101020101" pitchFamily="18" charset="-127"/>
                  <a:ea typeface="Nanum Myeongjo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ore-KR" sz="1100" b="0" i="1" dirty="0" smtClean="0">
                        <a:latin typeface="Cambria Math" panose="02040503050406030204" pitchFamily="18" charset="0"/>
                        <a:ea typeface="Nanum Myeongjo" panose="02020603020101020101" pitchFamily="18" charset="-127"/>
                      </a:rPr>
                      <m:t>𝑥</m:t>
                    </m:r>
                    <m:r>
                      <a:rPr lang="ko-Kore-KR" sz="1100" b="0" i="1" dirty="0" smtClean="0">
                        <a:latin typeface="Cambria Math" panose="02040503050406030204" pitchFamily="18" charset="0"/>
                        <a:ea typeface="Nanum Myeongjo" panose="02020603020101020101" pitchFamily="18" charset="-127"/>
                      </a:rPr>
                      <m:t>&lt;0 </m:t>
                    </m:r>
                  </m:oMath>
                </a14:m>
                <a:r>
                  <a:rPr lang="ko-KR" altLang="en-US" sz="11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에서 </a:t>
                </a:r>
                <a:r>
                  <a:rPr lang="en-US" altLang="ko-KR" sz="11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0</a:t>
                </a:r>
                <a:r>
                  <a:rPr lang="ko-KR" altLang="en-US" sz="11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이 되지 않음</a:t>
                </a:r>
                <a:r>
                  <a:rPr lang="ko-Kore-KR" sz="11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 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E20F6D-C986-D746-A02D-6F1AD2B7D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19" y="5227904"/>
                <a:ext cx="4248649" cy="1076898"/>
              </a:xfrm>
              <a:prstGeom prst="rect">
                <a:avLst/>
              </a:prstGeom>
              <a:blipFill>
                <a:blip r:embed="rId7"/>
                <a:stretch>
                  <a:fillRect b="-23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798BDD07-1C40-6248-B3C9-E3FA034D4CF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62924" y="2512193"/>
            <a:ext cx="4015395" cy="2714206"/>
          </a:xfrm>
          <a:prstGeom prst="curvedConnector3">
            <a:avLst>
              <a:gd name="adj1" fmla="val 356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>
            <a:extLst>
              <a:ext uri="{FF2B5EF4-FFF2-40B4-BE49-F238E27FC236}">
                <a16:creationId xmlns:a16="http://schemas.microsoft.com/office/drawing/2014/main" id="{E1998C3F-499F-6940-B75C-D10E86EBE3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56169" y="5952813"/>
            <a:ext cx="6428434" cy="35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86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Eurostile" panose="020B0504020202050204" pitchFamily="34" charset="0"/>
              </a:rPr>
              <a:t>activation function</a:t>
            </a:r>
            <a:endParaRPr lang="ko-KR" altLang="en-US" b="1" dirty="0">
              <a:latin typeface="Eurostile" panose="020B050402020205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8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s</a:t>
            </a:r>
            <a:r>
              <a:rPr lang="en-US" sz="18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igmoid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F92A777-73A1-ED4C-BC36-D5C172103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58402" y="1128145"/>
            <a:ext cx="3807711" cy="29449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8002BE5-D10D-0548-BD11-98EA914E6028}"/>
              </a:ext>
            </a:extLst>
          </p:cNvPr>
          <p:cNvSpPr txBox="1"/>
          <p:nvPr/>
        </p:nvSpPr>
        <p:spPr>
          <a:xfrm>
            <a:off x="1314431" y="1632290"/>
            <a:ext cx="7839194" cy="3122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양극화 된 형태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 </a:t>
            </a:r>
            <a:r>
              <a:rPr lang="en-US" altLang="ko-KR" sz="160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binary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에 주로 쓰임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 (0 or 1)</a:t>
            </a:r>
            <a:endParaRPr lang="en-US" altLang="ko-KR" sz="500" b="1" dirty="0">
              <a:latin typeface="Nanum Myeongjo" panose="02020603020101020101" pitchFamily="18" charset="-127"/>
              <a:ea typeface="Nanum Myeongjo" panose="02020603020101020101" pitchFamily="18" charset="-127"/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layer</a:t>
            </a:r>
            <a:r>
              <a:rPr lang="ko-KR" altLang="en-US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가 많을 경우</a:t>
            </a:r>
            <a:r>
              <a:rPr lang="en-US" altLang="ko-KR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, vanishing gradient </a:t>
            </a:r>
            <a:r>
              <a:rPr lang="ko-KR" altLang="en-US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발생</a:t>
            </a:r>
            <a:endParaRPr lang="en-US" altLang="ko-KR" sz="1100" b="1" dirty="0">
              <a:latin typeface="Nanum Myeongjo" panose="02020603020101020101" pitchFamily="18" charset="-127"/>
              <a:ea typeface="Nanum Myeongjo" panose="02020603020101020101" pitchFamily="18" charset="-127"/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각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layer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의 값을 미분하여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input layer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까지 값을 전달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(</a:t>
            </a:r>
            <a:r>
              <a:rPr lang="ko-KR" altLang="en-US" sz="1400" b="1" dirty="0" err="1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역전파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)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 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à"/>
            </a:pP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0~1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사이의 값을 계속 곱하므로 최종 기울기는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0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에 수렴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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기울기 사라짐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(vanishing gradient) 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최초 입력 값이 결과에 별 영향을 끼치지 않음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  <a:sym typeface="Wingdings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최근에는 해당 취약점으로 인해 </a:t>
            </a:r>
            <a:r>
              <a:rPr lang="ko-KR" altLang="en-US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사용 </a:t>
            </a:r>
            <a:r>
              <a:rPr lang="ko-KR" altLang="en-US" sz="1400" b="1" dirty="0" err="1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비추천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  <a:sym typeface="Wingdings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endParaRPr lang="en-US" altLang="ko-KR" sz="5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이러한 문제 해결 위해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hidden layer</a:t>
            </a:r>
            <a:r>
              <a:rPr lang="ko-KR" altLang="en-US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에는 </a:t>
            </a:r>
            <a:r>
              <a:rPr lang="en-US" altLang="ko-KR" sz="1400" b="1" dirty="0" err="1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ReLu</a:t>
            </a:r>
            <a:r>
              <a:rPr lang="en-US" altLang="ko-KR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 &amp;</a:t>
            </a:r>
            <a:r>
              <a:rPr lang="ko-KR" altLang="en-US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output</a:t>
            </a:r>
            <a:r>
              <a:rPr lang="ko-KR" altLang="en-US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layer</a:t>
            </a:r>
            <a:r>
              <a:rPr lang="ko-KR" altLang="en-US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에는 </a:t>
            </a:r>
            <a:r>
              <a:rPr lang="en-US" altLang="ko-KR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sigmoid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적용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정확도 향상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  <a:sym typeface="Wingdings" pitchFamily="2" charset="2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A5F78C2-DBAA-3D4A-B418-EB23B8D26E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8000"/>
                    </a14:imgEffect>
                  </a14:imgLayer>
                </a14:imgProps>
              </a:ext>
            </a:extLst>
          </a:blip>
          <a:srcRect t="12134"/>
          <a:stretch/>
        </p:blipFill>
        <p:spPr>
          <a:xfrm>
            <a:off x="1386038" y="4887648"/>
            <a:ext cx="6647278" cy="37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36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Eurostile" panose="020B0504020202050204" pitchFamily="34" charset="0"/>
              </a:rPr>
              <a:t>activation function</a:t>
            </a:r>
            <a:endParaRPr lang="ko-KR" altLang="en-US" b="1" dirty="0">
              <a:latin typeface="Eurostile" panose="020B050402020205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Autofit/>
          </a:bodyPr>
          <a:lstStyle/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softmax</a:t>
            </a:r>
            <a:endParaRPr lang="en-US" sz="18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sz="18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sz="18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sz="18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sz="18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2378C18-68EF-9A4B-84A3-89F240AF2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9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33000" y="1320982"/>
            <a:ext cx="4092766" cy="27837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8002BE5-D10D-0548-BD11-98EA914E6028}"/>
              </a:ext>
            </a:extLst>
          </p:cNvPr>
          <p:cNvSpPr txBox="1"/>
          <p:nvPr/>
        </p:nvSpPr>
        <p:spPr>
          <a:xfrm>
            <a:off x="1314434" y="1629270"/>
            <a:ext cx="7261678" cy="346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output layer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에서 </a:t>
            </a:r>
            <a:r>
              <a:rPr lang="ko-KR" altLang="en-US" sz="140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다중 클래스 분류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위해 사용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0~1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사이 값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&amp;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각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label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의 값의 합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= 1</a:t>
            </a:r>
            <a:b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</a:b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 </a:t>
            </a:r>
            <a:r>
              <a:rPr lang="en-US" altLang="ko-KR" sz="140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input data</a:t>
            </a:r>
            <a:r>
              <a:rPr lang="ko-KR" altLang="en-US" sz="140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의 </a:t>
            </a:r>
            <a:r>
              <a:rPr lang="en-US" altLang="ko-KR" sz="140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class</a:t>
            </a:r>
            <a:r>
              <a:rPr lang="ko-KR" altLang="en-US" sz="140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별 확률 값 통해 분류</a:t>
            </a:r>
            <a:endParaRPr lang="en-US" altLang="ko-KR" sz="1400" b="1" dirty="0">
              <a:solidFill>
                <a:srgbClr val="C00000"/>
              </a:solidFill>
              <a:latin typeface="Nanum Myeongjo" panose="02020603020101020101" pitchFamily="18" charset="-127"/>
              <a:ea typeface="Nanum Myeongjo" panose="02020603020101020101" pitchFamily="18" charset="-127"/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Normalization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효과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1 neuron per class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400" b="1" dirty="0">
                <a:solidFill>
                  <a:srgbClr val="2E75B6"/>
                </a:solidFill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neuron</a:t>
            </a:r>
            <a:r>
              <a:rPr lang="ko-KR" altLang="en-US" sz="1400" b="1" dirty="0">
                <a:solidFill>
                  <a:srgbClr val="2E75B6"/>
                </a:solidFill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의 수 </a:t>
            </a:r>
            <a:r>
              <a:rPr lang="en-US" altLang="ko-KR" sz="1400" b="1" dirty="0">
                <a:solidFill>
                  <a:srgbClr val="2E75B6"/>
                </a:solidFill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= </a:t>
            </a:r>
            <a:r>
              <a:rPr lang="ko-KR" altLang="en-US" sz="1400" b="1" dirty="0">
                <a:solidFill>
                  <a:srgbClr val="2E75B6"/>
                </a:solidFill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분류할 </a:t>
            </a:r>
            <a:r>
              <a:rPr lang="en-US" altLang="ko-KR" sz="1400" b="1" dirty="0">
                <a:solidFill>
                  <a:srgbClr val="2E75B6"/>
                </a:solidFill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class</a:t>
            </a:r>
            <a:r>
              <a:rPr lang="ko-KR" altLang="en-US" sz="1400" b="1" dirty="0">
                <a:solidFill>
                  <a:srgbClr val="2E75B6"/>
                </a:solidFill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의 수</a:t>
            </a:r>
            <a:r>
              <a:rPr lang="en-US" altLang="ko-KR" sz="1400" b="1" dirty="0">
                <a:solidFill>
                  <a:srgbClr val="2E75B6"/>
                </a:solidFill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one-hot encoding </a:t>
            </a:r>
            <a:r>
              <a:rPr lang="ko-KR" altLang="en-US" sz="1400" b="1" dirty="0" err="1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으로</a:t>
            </a:r>
            <a:r>
              <a:rPr lang="ko-KR" altLang="en-US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 표현 가능</a:t>
            </a:r>
            <a:endParaRPr lang="en-US" altLang="ko-KR" sz="1400" b="1" dirty="0">
              <a:solidFill>
                <a:srgbClr val="0070C0"/>
              </a:solidFill>
              <a:latin typeface="Nanum Myeongjo" panose="02020603020101020101" pitchFamily="18" charset="-127"/>
              <a:ea typeface="Nanum Myeongjo" panose="02020603020101020101" pitchFamily="18" charset="-127"/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categorical  binary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로 표현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       ex) </a:t>
            </a:r>
            <a:r>
              <a:rPr lang="ko-KR" altLang="en-US" sz="11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원 </a:t>
            </a:r>
            <a:r>
              <a:rPr lang="en-US" altLang="ko-KR" sz="11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= 0, </a:t>
            </a:r>
            <a:r>
              <a:rPr lang="ko-KR" altLang="en-US" sz="11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세로 </a:t>
            </a:r>
            <a:r>
              <a:rPr lang="en-US" altLang="ko-KR" sz="11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= 1, </a:t>
            </a:r>
            <a:r>
              <a:rPr lang="ko-KR" altLang="en-US" sz="11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가로 </a:t>
            </a:r>
            <a:r>
              <a:rPr lang="en-US" altLang="ko-KR" sz="11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= 2</a:t>
            </a:r>
            <a:endParaRPr lang="ko-Kore-KR" sz="11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1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 0</a:t>
            </a:r>
            <a:r>
              <a:rPr lang="ko-Kore-KR" altLang="ko-KR" sz="11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en-US" altLang="ko-KR" sz="11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= [1, 0, 0],   1 = [0, 1, 0],    2 = [0, 0, 1]</a:t>
            </a:r>
            <a:endParaRPr lang="ko-Kore-KR" sz="11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  <a:sym typeface="Wingdings" pitchFamily="2" charset="2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A5E5045-2365-4B48-B568-F032D9BC5125}"/>
              </a:ext>
            </a:extLst>
          </p:cNvPr>
          <p:cNvGrpSpPr/>
          <p:nvPr/>
        </p:nvGrpSpPr>
        <p:grpSpPr>
          <a:xfrm>
            <a:off x="6098929" y="4887643"/>
            <a:ext cx="5826797" cy="1089520"/>
            <a:chOff x="1374009" y="4767720"/>
            <a:chExt cx="6959516" cy="122862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BC3D8F4-245F-074A-AD8C-613FB15361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t="-1" b="21442"/>
            <a:stretch/>
          </p:blipFill>
          <p:spPr>
            <a:xfrm>
              <a:off x="1374009" y="4767721"/>
              <a:ext cx="6959516" cy="381795"/>
            </a:xfrm>
            <a:prstGeom prst="rect">
              <a:avLst/>
            </a:prstGeom>
          </p:spPr>
        </p:pic>
        <p:sp>
          <p:nvSpPr>
            <p:cNvPr id="6" name="액자 5">
              <a:extLst>
                <a:ext uri="{FF2B5EF4-FFF2-40B4-BE49-F238E27FC236}">
                  <a16:creationId xmlns:a16="http://schemas.microsoft.com/office/drawing/2014/main" id="{8FEB332C-2EE4-6C46-82E5-B57D8D001983}"/>
                </a:ext>
              </a:extLst>
            </p:cNvPr>
            <p:cNvSpPr/>
            <p:nvPr/>
          </p:nvSpPr>
          <p:spPr>
            <a:xfrm>
              <a:off x="4023360" y="4767720"/>
              <a:ext cx="327258" cy="381795"/>
            </a:xfrm>
            <a:prstGeom prst="frame">
              <a:avLst>
                <a:gd name="adj1" fmla="val 16323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ore-KR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B1343A-7AE5-AD4E-B183-CC8254E1A3AC}"/>
                </a:ext>
              </a:extLst>
            </p:cNvPr>
            <p:cNvSpPr txBox="1"/>
            <p:nvPr/>
          </p:nvSpPr>
          <p:spPr>
            <a:xfrm>
              <a:off x="2107931" y="5383932"/>
              <a:ext cx="4158116" cy="612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neuron </a:t>
              </a:r>
              <a:r>
                <a:rPr lang="ko-KR" altLang="en-US" sz="12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수</a:t>
              </a:r>
              <a:endPara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3</a:t>
              </a:r>
              <a:r>
                <a:rPr lang="ko-KR" altLang="en-US" sz="12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개의 </a:t>
              </a:r>
              <a:r>
                <a:rPr lang="en-US" altLang="ko-KR" sz="12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class</a:t>
              </a:r>
              <a:r>
                <a:rPr lang="ko-KR" altLang="en-US" sz="12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로 분류하는 경우</a:t>
              </a:r>
              <a:endParaRPr lang="ko-Kore-KR" sz="120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3E84B876-B806-D445-A980-7CB0D59CC57E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4186989" y="5149515"/>
              <a:ext cx="0" cy="23441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E4A92C2-B109-4C42-A436-AB66C48F3F37}"/>
              </a:ext>
            </a:extLst>
          </p:cNvPr>
          <p:cNvGrpSpPr/>
          <p:nvPr/>
        </p:nvGrpSpPr>
        <p:grpSpPr>
          <a:xfrm>
            <a:off x="2159247" y="4881934"/>
            <a:ext cx="3775909" cy="912251"/>
            <a:chOff x="5290958" y="5411500"/>
            <a:chExt cx="3822700" cy="825669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DC59806A-6DAE-3149-A92E-DC490571B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90958" y="5411669"/>
              <a:ext cx="3822700" cy="825500"/>
            </a:xfrm>
            <a:prstGeom prst="rect">
              <a:avLst/>
            </a:prstGeom>
          </p:spPr>
        </p:pic>
        <p:sp>
          <p:nvSpPr>
            <p:cNvPr id="23" name="액자 22">
              <a:extLst>
                <a:ext uri="{FF2B5EF4-FFF2-40B4-BE49-F238E27FC236}">
                  <a16:creationId xmlns:a16="http://schemas.microsoft.com/office/drawing/2014/main" id="{4E067DD0-E534-8B4E-BAC1-6370F3A79252}"/>
                </a:ext>
              </a:extLst>
            </p:cNvPr>
            <p:cNvSpPr/>
            <p:nvPr/>
          </p:nvSpPr>
          <p:spPr>
            <a:xfrm>
              <a:off x="6470574" y="5411500"/>
              <a:ext cx="1631080" cy="275258"/>
            </a:xfrm>
            <a:prstGeom prst="frame">
              <a:avLst>
                <a:gd name="adj1" fmla="val 13701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ore-K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6652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Eurostile" panose="020B0504020202050204" pitchFamily="34" charset="0"/>
              </a:rPr>
              <a:t>compile</a:t>
            </a:r>
            <a:endParaRPr lang="ko-KR" altLang="en-US" b="1" dirty="0">
              <a:latin typeface="Eurostile" panose="020B050402020205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손실 함수</a:t>
            </a: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(loss function), </a:t>
            </a: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최적화 함수</a:t>
            </a: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(optimizer), </a:t>
            </a: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평가 기준</a:t>
            </a: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(metrics)</a:t>
            </a: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을 설정</a:t>
            </a:r>
            <a:endParaRPr lang="en-US" altLang="ko-KR" sz="16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ko-KR" altLang="en-US" sz="16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38E86D3-A95B-244F-AA3C-2A9C16568983}"/>
              </a:ext>
            </a:extLst>
          </p:cNvPr>
          <p:cNvGrpSpPr/>
          <p:nvPr/>
        </p:nvGrpSpPr>
        <p:grpSpPr>
          <a:xfrm>
            <a:off x="749133" y="2231144"/>
            <a:ext cx="10693733" cy="392833"/>
            <a:chOff x="749133" y="2051788"/>
            <a:chExt cx="10693733" cy="39283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E4FDE2D-CD74-F246-B326-80346A406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9133" y="2051789"/>
              <a:ext cx="10693733" cy="392831"/>
            </a:xfrm>
            <a:prstGeom prst="rect">
              <a:avLst/>
            </a:prstGeom>
          </p:spPr>
        </p:pic>
        <p:sp>
          <p:nvSpPr>
            <p:cNvPr id="12" name="액자 11">
              <a:extLst>
                <a:ext uri="{FF2B5EF4-FFF2-40B4-BE49-F238E27FC236}">
                  <a16:creationId xmlns:a16="http://schemas.microsoft.com/office/drawing/2014/main" id="{56DBA643-6EEF-6846-8F25-A4DE413E4D91}"/>
                </a:ext>
              </a:extLst>
            </p:cNvPr>
            <p:cNvSpPr/>
            <p:nvPr/>
          </p:nvSpPr>
          <p:spPr>
            <a:xfrm>
              <a:off x="7842218" y="2061157"/>
              <a:ext cx="788598" cy="383464"/>
            </a:xfrm>
            <a:prstGeom prst="frame">
              <a:avLst>
                <a:gd name="adj1" fmla="val 9819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ore-KR">
                <a:solidFill>
                  <a:schemeClr val="tx1"/>
                </a:solidFill>
              </a:endParaRPr>
            </a:p>
          </p:txBody>
        </p:sp>
        <p:sp>
          <p:nvSpPr>
            <p:cNvPr id="13" name="액자 12">
              <a:extLst>
                <a:ext uri="{FF2B5EF4-FFF2-40B4-BE49-F238E27FC236}">
                  <a16:creationId xmlns:a16="http://schemas.microsoft.com/office/drawing/2014/main" id="{58516FEF-EE2F-0F4E-9CF5-FFB5CC616155}"/>
                </a:ext>
              </a:extLst>
            </p:cNvPr>
            <p:cNvSpPr/>
            <p:nvPr/>
          </p:nvSpPr>
          <p:spPr>
            <a:xfrm>
              <a:off x="9909110" y="2051788"/>
              <a:ext cx="1259634" cy="392831"/>
            </a:xfrm>
            <a:prstGeom prst="frame">
              <a:avLst>
                <a:gd name="adj1" fmla="val 98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ore-KR">
                <a:solidFill>
                  <a:schemeClr val="tx1"/>
                </a:solidFill>
              </a:endParaRPr>
            </a:p>
          </p:txBody>
        </p:sp>
        <p:sp>
          <p:nvSpPr>
            <p:cNvPr id="14" name="액자 13">
              <a:extLst>
                <a:ext uri="{FF2B5EF4-FFF2-40B4-BE49-F238E27FC236}">
                  <a16:creationId xmlns:a16="http://schemas.microsoft.com/office/drawing/2014/main" id="{EE294976-543A-6542-8930-C230479C9AEC}"/>
                </a:ext>
              </a:extLst>
            </p:cNvPr>
            <p:cNvSpPr/>
            <p:nvPr/>
          </p:nvSpPr>
          <p:spPr>
            <a:xfrm>
              <a:off x="3153747" y="2051789"/>
              <a:ext cx="3247053" cy="392831"/>
            </a:xfrm>
            <a:prstGeom prst="frame">
              <a:avLst>
                <a:gd name="adj1" fmla="val 9819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ore-KR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8E46F93-2364-274B-B2BD-D76B701BCDF3}"/>
              </a:ext>
            </a:extLst>
          </p:cNvPr>
          <p:cNvSpPr txBox="1"/>
          <p:nvPr/>
        </p:nvSpPr>
        <p:spPr>
          <a:xfrm>
            <a:off x="3527604" y="2714331"/>
            <a:ext cx="2761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다중 클래스 분류의 경우 사용</a:t>
            </a:r>
            <a:endParaRPr lang="ko-Kore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EBF64C-1BCC-3844-AA9C-9E920188398B}"/>
              </a:ext>
            </a:extLst>
          </p:cNvPr>
          <p:cNvSpPr txBox="1"/>
          <p:nvPr/>
        </p:nvSpPr>
        <p:spPr>
          <a:xfrm>
            <a:off x="7356044" y="2714330"/>
            <a:ext cx="2531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가장 일반적으로 사용</a:t>
            </a:r>
            <a:endParaRPr lang="ko-Kore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D7BB2D-E9D6-D242-A4A0-54510BAC31F4}"/>
              </a:ext>
            </a:extLst>
          </p:cNvPr>
          <p:cNvSpPr txBox="1"/>
          <p:nvPr/>
        </p:nvSpPr>
        <p:spPr>
          <a:xfrm>
            <a:off x="9273204" y="2714330"/>
            <a:ext cx="2531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정확도 기준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algn="ctr"/>
            <a:r>
              <a:rPr 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accuracy = 1 – error rate</a:t>
            </a:r>
            <a:endParaRPr lang="ko-Kore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1607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ED46F6-67A9-2647-A6D4-95CDEEB68AF4}"/>
              </a:ext>
            </a:extLst>
          </p:cNvPr>
          <p:cNvSpPr/>
          <p:nvPr/>
        </p:nvSpPr>
        <p:spPr>
          <a:xfrm>
            <a:off x="3503595" y="1963554"/>
            <a:ext cx="4803006" cy="2175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642922-61DB-0048-8FF8-38B99DD7AEB2}"/>
                  </a:ext>
                </a:extLst>
              </p:cNvPr>
              <p:cNvSpPr txBox="1"/>
              <p:nvPr/>
            </p:nvSpPr>
            <p:spPr>
              <a:xfrm>
                <a:off x="2130391" y="2100319"/>
                <a:ext cx="7931217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0070C0"/>
                    </a:solidFill>
                    <a:latin typeface="Eurostile" panose="020B0504020202050204" pitchFamily="34" charset="0"/>
                  </a:rPr>
                  <a:t>deep learning process </a:t>
                </a:r>
                <a:endParaRPr lang="en-US" sz="3200" dirty="0"/>
              </a:p>
              <a:p>
                <a:r>
                  <a:rPr lang="en-US" altLang="ko-KR" sz="3200" dirty="0"/>
                  <a:t> </a:t>
                </a:r>
              </a:p>
              <a:p>
                <a:endParaRPr lang="en-US" sz="3200" dirty="0"/>
              </a:p>
              <a:p>
                <a:pPr algn="ctr"/>
                <a:r>
                  <a:rPr lang="en-US" sz="2400" dirty="0">
                    <a:latin typeface="Eurostile" panose="020B0504020202050204" pitchFamily="34" charset="0"/>
                  </a:rPr>
                  <a:t>data generation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→</m:t>
                    </m:r>
                  </m:oMath>
                </a14:m>
                <a:r>
                  <a:rPr lang="en-US" sz="2400" dirty="0">
                    <a:latin typeface="Eurostile" panose="020B0504020202050204" pitchFamily="34" charset="0"/>
                    <a:sym typeface="Wingdings" pitchFamily="2" charset="2"/>
                  </a:rPr>
                  <a:t> modeling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sym typeface="Wingdings" pitchFamily="2" charset="2"/>
                      </a:rPr>
                      <m:t>→</m:t>
                    </m:r>
                  </m:oMath>
                </a14:m>
                <a:r>
                  <a:rPr lang="en-US" sz="2400" dirty="0">
                    <a:latin typeface="Eurostile" panose="020B0504020202050204" pitchFamily="34" charset="0"/>
                    <a:sym typeface="Wingdings" pitchFamily="2" charset="2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Eurostile" panose="020B0504020202050204" pitchFamily="34" charset="0"/>
                    <a:sym typeface="Wingdings" pitchFamily="2" charset="2"/>
                  </a:rPr>
                  <a:t>training</a:t>
                </a:r>
                <a:r>
                  <a:rPr lang="en-US" sz="2400" dirty="0">
                    <a:latin typeface="Eurostile" panose="020B0504020202050204" pitchFamily="34" charset="0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sym typeface="Wingdings" pitchFamily="2" charset="2"/>
                      </a:rPr>
                      <m:t>→ </m:t>
                    </m:r>
                  </m:oMath>
                </a14:m>
                <a:r>
                  <a:rPr lang="en-US" sz="2400" dirty="0">
                    <a:latin typeface="Eurostile" panose="020B0504020202050204" pitchFamily="34" charset="0"/>
                    <a:sym typeface="Wingdings" pitchFamily="2" charset="2"/>
                  </a:rPr>
                  <a:t>validation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sym typeface="Wingdings" pitchFamily="2" charset="2"/>
                      </a:rPr>
                      <m:t>→</m:t>
                    </m:r>
                  </m:oMath>
                </a14:m>
                <a:r>
                  <a:rPr lang="en-US" sz="2400" dirty="0">
                    <a:latin typeface="Eurostile" panose="020B0504020202050204" pitchFamily="34" charset="0"/>
                    <a:sym typeface="Wingdings" pitchFamily="2" charset="2"/>
                  </a:rPr>
                  <a:t> test</a:t>
                </a:r>
                <a:endParaRPr lang="en-US" sz="2400" dirty="0">
                  <a:latin typeface="Eurostile" panose="020B050402020205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642922-61DB-0048-8FF8-38B99DD7A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391" y="2100319"/>
                <a:ext cx="7931217" cy="2123658"/>
              </a:xfrm>
              <a:prstGeom prst="rect">
                <a:avLst/>
              </a:prstGeom>
              <a:blipFill>
                <a:blip r:embed="rId2"/>
                <a:stretch>
                  <a:fillRect t="-5325" b="-5325"/>
                </a:stretch>
              </a:blipFill>
            </p:spPr>
            <p:txBody>
              <a:bodyPr/>
              <a:lstStyle/>
              <a:p>
                <a:r>
                  <a:rPr lang="ko-Kore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577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Eurostile" panose="020B0504020202050204" pitchFamily="34" charset="0"/>
              </a:rPr>
              <a:t>training</a:t>
            </a:r>
            <a:endParaRPr lang="ko-KR" altLang="en-US" b="1" dirty="0">
              <a:latin typeface="Eurostile" panose="020B050402020205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b="1" dirty="0" err="1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fit_generator</a:t>
            </a:r>
            <a:r>
              <a:rPr lang="en-US" altLang="ko-KR" sz="140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()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통해 학습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train_generator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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디렉토리에서 데이터 로드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epochs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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전체 데이터에 대한 학습 횟수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epochs</a:t>
            </a:r>
            <a:r>
              <a:rPr lang="ko-KR" altLang="en-US" sz="14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를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얼마나 해야 적절한 지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모를 경우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, </a:t>
            </a:r>
            <a:r>
              <a:rPr lang="en-US" altLang="ko-KR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callback </a:t>
            </a:r>
            <a:r>
              <a:rPr lang="ko-KR" altLang="en-US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사용</a:t>
            </a:r>
            <a:endParaRPr lang="en-US" altLang="ko-KR" sz="1400" b="1" dirty="0">
              <a:solidFill>
                <a:srgbClr val="0070C0"/>
              </a:solidFill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2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loss</a:t>
            </a:r>
            <a:r>
              <a:rPr lang="ko-KR" altLang="en-US" sz="12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가 일정 수준 이하가 되면 </a:t>
            </a:r>
            <a:r>
              <a:rPr lang="en-US" altLang="ko-KR" sz="12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training </a:t>
            </a:r>
            <a:r>
              <a:rPr lang="ko-KR" altLang="en-US" sz="12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중단</a:t>
            </a:r>
            <a:endParaRPr lang="en-US" altLang="ko-KR" sz="1200" b="1" dirty="0">
              <a:solidFill>
                <a:srgbClr val="0070C0"/>
              </a:solidFill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callback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함수를 통해 </a:t>
            </a:r>
            <a:r>
              <a:rPr lang="en-US" altLang="ko-KR" sz="12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fit_generator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()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의 </a:t>
            </a:r>
            <a:r>
              <a:rPr lang="ko-KR" altLang="en-US" sz="12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옵션으로 설정 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가능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 </a:t>
            </a:r>
            <a:endParaRPr lang="en-US" altLang="ko-KR" sz="10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altLang="ko-KR" sz="1800" dirty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ko-KR" altLang="en-US" sz="16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63DF919-745A-D042-ADFD-4A91F13489D3}"/>
              </a:ext>
            </a:extLst>
          </p:cNvPr>
          <p:cNvGrpSpPr/>
          <p:nvPr/>
        </p:nvGrpSpPr>
        <p:grpSpPr>
          <a:xfrm>
            <a:off x="728633" y="1622889"/>
            <a:ext cx="7073900" cy="2222500"/>
            <a:chOff x="728633" y="1690264"/>
            <a:chExt cx="7073900" cy="22225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8F9FAD5-776D-6F4F-B7D2-30E8F0A77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633" y="1690264"/>
              <a:ext cx="7073900" cy="2222500"/>
            </a:xfrm>
            <a:prstGeom prst="rect">
              <a:avLst/>
            </a:prstGeom>
          </p:spPr>
        </p:pic>
        <p:sp>
          <p:nvSpPr>
            <p:cNvPr id="13" name="액자 12">
              <a:extLst>
                <a:ext uri="{FF2B5EF4-FFF2-40B4-BE49-F238E27FC236}">
                  <a16:creationId xmlns:a16="http://schemas.microsoft.com/office/drawing/2014/main" id="{5787EF4A-69AB-5D43-B1E1-A4D2BE82829E}"/>
                </a:ext>
              </a:extLst>
            </p:cNvPr>
            <p:cNvSpPr/>
            <p:nvPr/>
          </p:nvSpPr>
          <p:spPr>
            <a:xfrm>
              <a:off x="1497900" y="1695369"/>
              <a:ext cx="2160782" cy="338568"/>
            </a:xfrm>
            <a:prstGeom prst="frame">
              <a:avLst>
                <a:gd name="adj1" fmla="val 7794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ore-K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2687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ED46F6-67A9-2647-A6D4-95CDEEB68AF4}"/>
              </a:ext>
            </a:extLst>
          </p:cNvPr>
          <p:cNvSpPr/>
          <p:nvPr/>
        </p:nvSpPr>
        <p:spPr>
          <a:xfrm>
            <a:off x="3503595" y="1963554"/>
            <a:ext cx="4803006" cy="2175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642922-61DB-0048-8FF8-38B99DD7AEB2}"/>
                  </a:ext>
                </a:extLst>
              </p:cNvPr>
              <p:cNvSpPr txBox="1"/>
              <p:nvPr/>
            </p:nvSpPr>
            <p:spPr>
              <a:xfrm>
                <a:off x="2130391" y="2100319"/>
                <a:ext cx="7931217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0070C0"/>
                    </a:solidFill>
                    <a:latin typeface="Eurostile" panose="020B0504020202050204" pitchFamily="34" charset="0"/>
                  </a:rPr>
                  <a:t>deep learning process </a:t>
                </a:r>
                <a:endParaRPr lang="en-US" sz="3200" dirty="0"/>
              </a:p>
              <a:p>
                <a:r>
                  <a:rPr lang="en-US" altLang="ko-KR" sz="3200" dirty="0"/>
                  <a:t> </a:t>
                </a:r>
              </a:p>
              <a:p>
                <a:endParaRPr lang="en-US" sz="3200" dirty="0"/>
              </a:p>
              <a:p>
                <a:pPr algn="ctr"/>
                <a:r>
                  <a:rPr lang="en-US" sz="2400" dirty="0">
                    <a:latin typeface="Eurostile" panose="020B0504020202050204" pitchFamily="34" charset="0"/>
                  </a:rPr>
                  <a:t>data generation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→</m:t>
                    </m:r>
                  </m:oMath>
                </a14:m>
                <a:r>
                  <a:rPr lang="en-US" sz="2400" dirty="0">
                    <a:latin typeface="Eurostile" panose="020B0504020202050204" pitchFamily="34" charset="0"/>
                    <a:sym typeface="Wingdings" pitchFamily="2" charset="2"/>
                  </a:rPr>
                  <a:t> modeling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sym typeface="Wingdings" pitchFamily="2" charset="2"/>
                      </a:rPr>
                      <m:t>→</m:t>
                    </m:r>
                  </m:oMath>
                </a14:m>
                <a:r>
                  <a:rPr lang="en-US" sz="2400" dirty="0">
                    <a:latin typeface="Eurostile" panose="020B0504020202050204" pitchFamily="34" charset="0"/>
                    <a:sym typeface="Wingdings" pitchFamily="2" charset="2"/>
                  </a:rPr>
                  <a:t> training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sym typeface="Wingdings" pitchFamily="2" charset="2"/>
                      </a:rPr>
                      <m:t>→ 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Eurostile" panose="020B0504020202050204" pitchFamily="34" charset="0"/>
                    <a:sym typeface="Wingdings" pitchFamily="2" charset="2"/>
                  </a:rPr>
                  <a:t>va</a:t>
                </a:r>
                <a:r>
                  <a:rPr lang="en-US" altLang="ko-KR" sz="2400" dirty="0">
                    <a:solidFill>
                      <a:srgbClr val="C00000"/>
                    </a:solidFill>
                    <a:latin typeface="Eurostile" panose="020B0504020202050204" pitchFamily="34" charset="0"/>
                    <a:sym typeface="Wingdings" pitchFamily="2" charset="2"/>
                  </a:rPr>
                  <a:t>lida</a:t>
                </a:r>
                <a:r>
                  <a:rPr lang="en-US" sz="2400" dirty="0">
                    <a:solidFill>
                      <a:srgbClr val="C00000"/>
                    </a:solidFill>
                    <a:latin typeface="Eurostile" panose="020B0504020202050204" pitchFamily="34" charset="0"/>
                    <a:sym typeface="Wingdings" pitchFamily="2" charset="2"/>
                  </a:rPr>
                  <a:t>tion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sym typeface="Wingdings" pitchFamily="2" charset="2"/>
                      </a:rPr>
                      <m:t>→</m:t>
                    </m:r>
                  </m:oMath>
                </a14:m>
                <a:r>
                  <a:rPr lang="en-US" sz="2400" dirty="0">
                    <a:latin typeface="Eurostile" panose="020B0504020202050204" pitchFamily="34" charset="0"/>
                    <a:sym typeface="Wingdings" pitchFamily="2" charset="2"/>
                  </a:rPr>
                  <a:t> test</a:t>
                </a:r>
                <a:endParaRPr lang="en-US" sz="2400" dirty="0">
                  <a:latin typeface="Eurostile" panose="020B050402020205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642922-61DB-0048-8FF8-38B99DD7A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391" y="2100319"/>
                <a:ext cx="7931217" cy="2123658"/>
              </a:xfrm>
              <a:prstGeom prst="rect">
                <a:avLst/>
              </a:prstGeom>
              <a:blipFill>
                <a:blip r:embed="rId2"/>
                <a:stretch>
                  <a:fillRect t="-5325" b="-5325"/>
                </a:stretch>
              </a:blipFill>
            </p:spPr>
            <p:txBody>
              <a:bodyPr/>
              <a:lstStyle/>
              <a:p>
                <a:r>
                  <a:rPr lang="ko-Kore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986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Eurostile" panose="020B0504020202050204" pitchFamily="34" charset="0"/>
              </a:rPr>
              <a:t>validation</a:t>
            </a:r>
            <a:endParaRPr lang="ko-KR" altLang="en-US" b="1" dirty="0">
              <a:latin typeface="Eurostile" panose="020B050402020205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validation data</a:t>
            </a: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을 사용하여 모델 성능 검증</a:t>
            </a: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training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과정과 동일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목적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새로운 데이터에 대한 </a:t>
            </a:r>
            <a:r>
              <a:rPr lang="ko-KR" altLang="en-US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성능 예측</a:t>
            </a:r>
            <a:endParaRPr lang="en-US" altLang="ko-KR" sz="1400" b="1" dirty="0">
              <a:solidFill>
                <a:srgbClr val="0070C0"/>
              </a:solidFill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ko-KR" altLang="en-US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최적 모델 설계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(hyperparameter tuning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통해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Cross validation(</a:t>
            </a: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교차 검증</a:t>
            </a: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보통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training data set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이 작은 경우 사용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k-fold cross validation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주로 사용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모든 </a:t>
            </a:r>
            <a:r>
              <a:rPr lang="en-US" altLang="ko-KR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data</a:t>
            </a:r>
            <a:r>
              <a:rPr lang="ko-KR" altLang="en-US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가 </a:t>
            </a:r>
            <a:r>
              <a:rPr lang="en-US" altLang="ko-KR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validation data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로 한번씩 사용 </a:t>
            </a:r>
            <a:b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</a:b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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특정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dataset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에 </a:t>
            </a:r>
            <a:r>
              <a:rPr lang="en-US" altLang="ko-KR" sz="140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overfitting </a:t>
            </a:r>
            <a:r>
              <a:rPr lang="ko-KR" altLang="en-US" sz="140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방지</a:t>
            </a:r>
            <a:endParaRPr lang="en-US" altLang="ko-KR" sz="1400" b="1" dirty="0">
              <a:solidFill>
                <a:srgbClr val="C00000"/>
              </a:solidFill>
              <a:latin typeface="Nanum Myeongjo" panose="02020603020101020101" pitchFamily="18" charset="-127"/>
              <a:ea typeface="Nanum Myeongjo" panose="02020603020101020101" pitchFamily="18" charset="-127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모든 </a:t>
            </a:r>
            <a:r>
              <a:rPr lang="en-US" altLang="ko-KR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data</a:t>
            </a:r>
            <a:r>
              <a:rPr lang="ko-KR" altLang="en-US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가 </a:t>
            </a:r>
            <a:r>
              <a:rPr lang="en-US" altLang="ko-KR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training data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로 한번씩 사용 </a:t>
            </a:r>
            <a:b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</a:b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 </a:t>
            </a:r>
            <a:r>
              <a:rPr lang="ko-KR" altLang="en-US" sz="140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정확도 향상</a:t>
            </a:r>
            <a:r>
              <a:rPr lang="en-US" altLang="ko-KR" sz="140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 &amp; underfitting </a:t>
            </a:r>
            <a:r>
              <a:rPr lang="ko-KR" altLang="en-US" sz="140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방지</a:t>
            </a:r>
            <a:endParaRPr lang="en-US" altLang="ko-KR" sz="1400" b="1" dirty="0">
              <a:solidFill>
                <a:srgbClr val="C00000"/>
              </a:solidFill>
              <a:latin typeface="Nanum Myeongjo" panose="02020603020101020101" pitchFamily="18" charset="-127"/>
              <a:ea typeface="Nanum Myeongjo" panose="02020603020101020101" pitchFamily="18" charset="-127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training, validation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에 </a:t>
            </a:r>
            <a:r>
              <a:rPr lang="ko-KR" altLang="en-US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많은 시간 소요</a:t>
            </a:r>
            <a:endParaRPr lang="en-US" altLang="ko-KR" sz="1400" b="1" dirty="0">
              <a:solidFill>
                <a:srgbClr val="0070C0"/>
              </a:solidFill>
              <a:latin typeface="Nanum Myeongjo" panose="02020603020101020101" pitchFamily="18" charset="-127"/>
              <a:ea typeface="Nanum Myeongjo" panose="02020603020101020101" pitchFamily="18" charset="-127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endParaRPr lang="ko-KR" altLang="en-US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4E4BE2-624F-664B-9894-7CDFFE13A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866285"/>
              </p:ext>
            </p:extLst>
          </p:nvPr>
        </p:nvGraphicFramePr>
        <p:xfrm>
          <a:off x="5661450" y="4073143"/>
          <a:ext cx="5839497" cy="1187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6499">
                  <a:extLst>
                    <a:ext uri="{9D8B030D-6E8A-4147-A177-3AD203B41FA5}">
                      <a16:colId xmlns:a16="http://schemas.microsoft.com/office/drawing/2014/main" val="328471048"/>
                    </a:ext>
                  </a:extLst>
                </a:gridCol>
                <a:gridCol w="1946499">
                  <a:extLst>
                    <a:ext uri="{9D8B030D-6E8A-4147-A177-3AD203B41FA5}">
                      <a16:colId xmlns:a16="http://schemas.microsoft.com/office/drawing/2014/main" val="2843064336"/>
                    </a:ext>
                  </a:extLst>
                </a:gridCol>
                <a:gridCol w="1946499">
                  <a:extLst>
                    <a:ext uri="{9D8B030D-6E8A-4147-A177-3AD203B41FA5}">
                      <a16:colId xmlns:a16="http://schemas.microsoft.com/office/drawing/2014/main" val="2513259288"/>
                    </a:ext>
                  </a:extLst>
                </a:gridCol>
              </a:tblGrid>
              <a:tr h="395765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latin typeface="Nanum Myeongjo" panose="02020603020101020101" pitchFamily="18" charset="-127"/>
                          <a:ea typeface="Nanum Myeongjo" panose="02020603020101020101" pitchFamily="18" charset="-127"/>
                        </a:rPr>
                        <a:t>test</a:t>
                      </a:r>
                      <a:endParaRPr lang="ko-Kore-KR" sz="1600" b="1" i="0" dirty="0">
                        <a:latin typeface="Nanum Myeongjo" panose="02020603020101020101" pitchFamily="18" charset="-127"/>
                        <a:ea typeface="Nanum Myeongjo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sz="1600" b="1" i="0" dirty="0">
                          <a:latin typeface="Nanum Myeongjo" panose="02020603020101020101" pitchFamily="18" charset="-127"/>
                          <a:ea typeface="Nanum Myeongjo" panose="02020603020101020101" pitchFamily="18" charset="-127"/>
                        </a:rPr>
                        <a:t>training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sz="1600" b="1" i="0" dirty="0">
                          <a:latin typeface="Nanum Myeongjo" panose="02020603020101020101" pitchFamily="18" charset="-127"/>
                          <a:ea typeface="Nanum Myeongjo" panose="02020603020101020101" pitchFamily="18" charset="-127"/>
                        </a:rPr>
                        <a:t>training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991989"/>
                  </a:ext>
                </a:extLst>
              </a:tr>
              <a:tr h="395765">
                <a:tc>
                  <a:txBody>
                    <a:bodyPr/>
                    <a:lstStyle/>
                    <a:p>
                      <a:pPr algn="ctr"/>
                      <a:r>
                        <a:rPr lang="ko-Kore-KR" sz="1600" b="1" i="0" dirty="0">
                          <a:latin typeface="Nanum Myeongjo" panose="02020603020101020101" pitchFamily="18" charset="-127"/>
                          <a:ea typeface="Nanum Myeongjo" panose="02020603020101020101" pitchFamily="18" charset="-127"/>
                        </a:rPr>
                        <a:t>training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dirty="0">
                          <a:latin typeface="Nanum Myeongjo" panose="02020603020101020101" pitchFamily="18" charset="-127"/>
                          <a:ea typeface="Nanum Myeongjo" panose="02020603020101020101" pitchFamily="18" charset="-127"/>
                        </a:rPr>
                        <a:t>test</a:t>
                      </a:r>
                      <a:endParaRPr lang="ko-Kore-KR" sz="1600" b="1" i="0" dirty="0">
                        <a:latin typeface="Nanum Myeongjo" panose="02020603020101020101" pitchFamily="18" charset="-127"/>
                        <a:ea typeface="Nanum Myeongjo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sz="1600" b="1" i="0" dirty="0">
                          <a:latin typeface="Nanum Myeongjo" panose="02020603020101020101" pitchFamily="18" charset="-127"/>
                          <a:ea typeface="Nanum Myeongjo" panose="02020603020101020101" pitchFamily="18" charset="-127"/>
                        </a:rPr>
                        <a:t>training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8117"/>
                  </a:ext>
                </a:extLst>
              </a:tr>
              <a:tr h="395765">
                <a:tc>
                  <a:txBody>
                    <a:bodyPr/>
                    <a:lstStyle/>
                    <a:p>
                      <a:pPr algn="ctr"/>
                      <a:r>
                        <a:rPr lang="ko-Kore-KR" sz="1600" b="1" i="0" dirty="0">
                          <a:latin typeface="Nanum Myeongjo" panose="02020603020101020101" pitchFamily="18" charset="-127"/>
                          <a:ea typeface="Nanum Myeongjo" panose="02020603020101020101" pitchFamily="18" charset="-127"/>
                        </a:rPr>
                        <a:t>training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sz="1600" b="1" i="0" dirty="0">
                          <a:latin typeface="Nanum Myeongjo" panose="02020603020101020101" pitchFamily="18" charset="-127"/>
                          <a:ea typeface="Nanum Myeongjo" panose="02020603020101020101" pitchFamily="18" charset="-127"/>
                        </a:rPr>
                        <a:t>training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dirty="0">
                          <a:latin typeface="Nanum Myeongjo" panose="02020603020101020101" pitchFamily="18" charset="-127"/>
                          <a:ea typeface="Nanum Myeongjo" panose="02020603020101020101" pitchFamily="18" charset="-127"/>
                        </a:rPr>
                        <a:t>test</a:t>
                      </a:r>
                      <a:endParaRPr lang="ko-Kore-KR" sz="1600" b="1" i="0" dirty="0">
                        <a:latin typeface="Nanum Myeongjo" panose="02020603020101020101" pitchFamily="18" charset="-127"/>
                        <a:ea typeface="Nanum Myeongjo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26386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6AB22F9-D4EB-DE49-8B6B-F265D65EB124}"/>
              </a:ext>
            </a:extLst>
          </p:cNvPr>
          <p:cNvSpPr txBox="1"/>
          <p:nvPr/>
        </p:nvSpPr>
        <p:spPr>
          <a:xfrm>
            <a:off x="6699459" y="5397698"/>
            <a:ext cx="3763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각 경우의 정확도의 평균으로 최종 평가 </a:t>
            </a:r>
            <a:endParaRPr lang="ko-Kore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275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ED46F6-67A9-2647-A6D4-95CDEEB68AF4}"/>
              </a:ext>
            </a:extLst>
          </p:cNvPr>
          <p:cNvSpPr/>
          <p:nvPr/>
        </p:nvSpPr>
        <p:spPr>
          <a:xfrm>
            <a:off x="3503595" y="1963554"/>
            <a:ext cx="4803006" cy="2175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42922-61DB-0048-8FF8-38B99DD7AEB2}"/>
              </a:ext>
            </a:extLst>
          </p:cNvPr>
          <p:cNvSpPr txBox="1"/>
          <p:nvPr/>
        </p:nvSpPr>
        <p:spPr>
          <a:xfrm>
            <a:off x="2130391" y="2100319"/>
            <a:ext cx="79312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latin typeface="Eurostile" panose="020B0504020202050204" pitchFamily="34" charset="0"/>
              </a:rPr>
              <a:t>Deep learning </a:t>
            </a:r>
            <a:endParaRPr lang="en-US" sz="3200" dirty="0"/>
          </a:p>
          <a:p>
            <a:endParaRPr lang="en-US" sz="3200" dirty="0"/>
          </a:p>
          <a:p>
            <a:pPr algn="ctr"/>
            <a:endParaRPr lang="en-US" sz="2400" dirty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5767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ED46F6-67A9-2647-A6D4-95CDEEB68AF4}"/>
              </a:ext>
            </a:extLst>
          </p:cNvPr>
          <p:cNvSpPr/>
          <p:nvPr/>
        </p:nvSpPr>
        <p:spPr>
          <a:xfrm>
            <a:off x="3503595" y="1963554"/>
            <a:ext cx="4803006" cy="2175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642922-61DB-0048-8FF8-38B99DD7AEB2}"/>
                  </a:ext>
                </a:extLst>
              </p:cNvPr>
              <p:cNvSpPr txBox="1"/>
              <p:nvPr/>
            </p:nvSpPr>
            <p:spPr>
              <a:xfrm>
                <a:off x="2130391" y="2100319"/>
                <a:ext cx="7931217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0070C0"/>
                    </a:solidFill>
                    <a:latin typeface="Eurostile" panose="020B0504020202050204" pitchFamily="34" charset="0"/>
                  </a:rPr>
                  <a:t>deep learning process </a:t>
                </a:r>
                <a:endParaRPr lang="en-US" sz="3200" dirty="0"/>
              </a:p>
              <a:p>
                <a:r>
                  <a:rPr lang="en-US" altLang="ko-KR" sz="3200" dirty="0"/>
                  <a:t> </a:t>
                </a:r>
              </a:p>
              <a:p>
                <a:endParaRPr lang="en-US" sz="3200" dirty="0"/>
              </a:p>
              <a:p>
                <a:pPr algn="ctr"/>
                <a:r>
                  <a:rPr lang="en-US" sz="2400" dirty="0">
                    <a:latin typeface="Eurostile" panose="020B0504020202050204" pitchFamily="34" charset="0"/>
                  </a:rPr>
                  <a:t>data generation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→</m:t>
                    </m:r>
                  </m:oMath>
                </a14:m>
                <a:r>
                  <a:rPr lang="en-US" sz="2400" dirty="0">
                    <a:latin typeface="Eurostile" panose="020B0504020202050204" pitchFamily="34" charset="0"/>
                    <a:sym typeface="Wingdings" pitchFamily="2" charset="2"/>
                  </a:rPr>
                  <a:t> modeling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sym typeface="Wingdings" pitchFamily="2" charset="2"/>
                      </a:rPr>
                      <m:t>→</m:t>
                    </m:r>
                  </m:oMath>
                </a14:m>
                <a:r>
                  <a:rPr lang="en-US" sz="2400" dirty="0">
                    <a:latin typeface="Eurostile" panose="020B0504020202050204" pitchFamily="34" charset="0"/>
                    <a:sym typeface="Wingdings" pitchFamily="2" charset="2"/>
                  </a:rPr>
                  <a:t> training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sym typeface="Wingdings" pitchFamily="2" charset="2"/>
                      </a:rPr>
                      <m:t>→ </m:t>
                    </m:r>
                  </m:oMath>
                </a14:m>
                <a:r>
                  <a:rPr lang="en-US" sz="2400" dirty="0">
                    <a:latin typeface="Eurostile" panose="020B0504020202050204" pitchFamily="34" charset="0"/>
                    <a:sym typeface="Wingdings" pitchFamily="2" charset="2"/>
                  </a:rPr>
                  <a:t>validation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sym typeface="Wingdings" pitchFamily="2" charset="2"/>
                      </a:rPr>
                      <m:t>→</m:t>
                    </m:r>
                  </m:oMath>
                </a14:m>
                <a:r>
                  <a:rPr lang="en-US" sz="2400" dirty="0">
                    <a:latin typeface="Eurostile" panose="020B0504020202050204" pitchFamily="34" charset="0"/>
                    <a:sym typeface="Wingdings" pitchFamily="2" charset="2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Eurostile" panose="020B0504020202050204" pitchFamily="34" charset="0"/>
                    <a:sym typeface="Wingdings" pitchFamily="2" charset="2"/>
                  </a:rPr>
                  <a:t>test</a:t>
                </a:r>
                <a:endParaRPr lang="en-US" sz="2400" dirty="0">
                  <a:solidFill>
                    <a:srgbClr val="C00000"/>
                  </a:solidFill>
                  <a:latin typeface="Eurostile" panose="020B050402020205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642922-61DB-0048-8FF8-38B99DD7A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391" y="2100319"/>
                <a:ext cx="7931217" cy="2123658"/>
              </a:xfrm>
              <a:prstGeom prst="rect">
                <a:avLst/>
              </a:prstGeom>
              <a:blipFill>
                <a:blip r:embed="rId2"/>
                <a:stretch>
                  <a:fillRect l="-2083" t="-5325" b="-5325"/>
                </a:stretch>
              </a:blipFill>
            </p:spPr>
            <p:txBody>
              <a:bodyPr/>
              <a:lstStyle/>
              <a:p>
                <a:r>
                  <a:rPr lang="ko-Kore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527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Eurostile" panose="020B0504020202050204" pitchFamily="34" charset="0"/>
              </a:rPr>
              <a:t>predict</a:t>
            </a:r>
            <a:endParaRPr lang="ko-KR" altLang="en-US" b="1" dirty="0">
              <a:latin typeface="Eurostile" panose="020B050402020205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0405" y="1152525"/>
            <a:ext cx="11369675" cy="50577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training</a:t>
            </a: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에 사용하지 않은 </a:t>
            </a: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test data set</a:t>
            </a: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사용</a:t>
            </a:r>
            <a:endParaRPr lang="en-US" altLang="ko-KR" sz="16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predict_generator</a:t>
            </a: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() </a:t>
            </a: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사용</a:t>
            </a:r>
            <a:endParaRPr lang="en-US" altLang="ko-KR" sz="16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824E60-EE7F-3E4D-904F-4E17B0B89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64" y="2752825"/>
            <a:ext cx="8828190" cy="39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00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ED46F6-67A9-2647-A6D4-95CDEEB68AF4}"/>
              </a:ext>
            </a:extLst>
          </p:cNvPr>
          <p:cNvSpPr/>
          <p:nvPr/>
        </p:nvSpPr>
        <p:spPr>
          <a:xfrm>
            <a:off x="3503595" y="1963554"/>
            <a:ext cx="4803006" cy="2175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42922-61DB-0048-8FF8-38B99DD7AEB2}"/>
              </a:ext>
            </a:extLst>
          </p:cNvPr>
          <p:cNvSpPr txBox="1"/>
          <p:nvPr/>
        </p:nvSpPr>
        <p:spPr>
          <a:xfrm>
            <a:off x="2130391" y="2100319"/>
            <a:ext cx="79312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latin typeface="Eurostile" panose="020B0504020202050204" pitchFamily="34" charset="0"/>
              </a:rPr>
              <a:t>Convolutional Neural Network</a:t>
            </a:r>
          </a:p>
          <a:p>
            <a:endParaRPr lang="en-US" sz="3200" dirty="0"/>
          </a:p>
          <a:p>
            <a:endParaRPr lang="en-US" sz="3200" dirty="0"/>
          </a:p>
          <a:p>
            <a:pPr algn="ctr"/>
            <a:endParaRPr lang="en-US" sz="2000" dirty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799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>
                <a:latin typeface="Nanum Myeongjo ExtraBold" panose="02020603020101020101" pitchFamily="18" charset="-127"/>
                <a:ea typeface="Nanum Myeongjo ExtraBold" panose="02020603020101020101" pitchFamily="18" charset="-127"/>
              </a:rPr>
              <a:t>이미지 인식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8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컴퓨터의 이미지 인식</a:t>
            </a:r>
            <a:endParaRPr lang="en-US" altLang="ko-KR" sz="18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1" dirty="0">
                <a:solidFill>
                  <a:srgbClr val="2E75B6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0 ~ 255</a:t>
            </a:r>
            <a:r>
              <a:rPr lang="ko-KR" altLang="en-US" sz="1600" b="1" dirty="0">
                <a:solidFill>
                  <a:srgbClr val="2E75B6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의 </a:t>
            </a:r>
            <a:r>
              <a:rPr lang="en-US" altLang="ko-KR" sz="1600" b="1" dirty="0">
                <a:solidFill>
                  <a:srgbClr val="2E75B6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RGB </a:t>
            </a:r>
            <a:r>
              <a:rPr lang="ko-KR" altLang="en-US" sz="1600" b="1" dirty="0">
                <a:solidFill>
                  <a:srgbClr val="2E75B6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값을 갖는 </a:t>
            </a:r>
            <a:r>
              <a:rPr lang="en-US" altLang="ko-KR" sz="1600" b="1" dirty="0">
                <a:solidFill>
                  <a:srgbClr val="2E75B6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data matrix</a:t>
            </a: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로 인식</a:t>
            </a:r>
            <a:endParaRPr lang="en-US" altLang="ko-KR" sz="16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해당 </a:t>
            </a: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matrix</a:t>
            </a: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의 조합을 학습시키는 것은 매우 어려움</a:t>
            </a:r>
            <a:endParaRPr lang="en-US" altLang="ko-KR" sz="16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8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Neural Network</a:t>
            </a:r>
            <a:r>
              <a:rPr lang="ko-KR" altLang="en-US" sz="160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 사용</a:t>
            </a:r>
            <a:r>
              <a:rPr lang="en-US" altLang="ko-KR" sz="160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!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input data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에 옳은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label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을 붙여 학습하면 쉽게 분류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그냥 </a:t>
            </a:r>
            <a:r>
              <a:rPr lang="ko-Kore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print</a:t>
            </a: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하면 </a:t>
            </a:r>
            <a:r>
              <a:rPr lang="ko-Kore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pixel</a:t>
            </a: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정보이므로 이미지를 보려면 </a:t>
            </a:r>
            <a:endParaRPr lang="en-US" altLang="ko-KR" sz="16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ko-Kore-KR" sz="1600" b="1" dirty="0">
                <a:solidFill>
                  <a:srgbClr val="2E75B6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import matplotlib.pyplot as plt </a:t>
            </a:r>
            <a:br>
              <a:rPr lang="ko-Kore-KR" sz="1600" b="1" dirty="0">
                <a:solidFill>
                  <a:srgbClr val="2E75B6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</a:br>
            <a:r>
              <a:rPr lang="ko-Kore-KR" sz="1600" b="1" dirty="0">
                <a:solidFill>
                  <a:srgbClr val="2E75B6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plt.imshow(image)</a:t>
            </a:r>
            <a:endParaRPr lang="en-US" altLang="ko-KR" sz="1600" b="1" dirty="0">
              <a:solidFill>
                <a:srgbClr val="2E75B6"/>
              </a:solidFill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871120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Eurostile" panose="020B0504020202050204" pitchFamily="34" charset="0"/>
              </a:rPr>
              <a:t>Convolutional Neural Network (CNN)</a:t>
            </a:r>
            <a:endParaRPr lang="ko-KR" altLang="en-US" b="1" dirty="0">
              <a:latin typeface="Eurostile" panose="020B050402020205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8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다양한 종류의 </a:t>
            </a:r>
            <a:r>
              <a:rPr lang="en-US" altLang="ko-KR" sz="18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Neural Network</a:t>
            </a:r>
            <a:r>
              <a:rPr lang="ko-KR" altLang="en-US" sz="18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중</a:t>
            </a:r>
            <a:r>
              <a:rPr lang="en-US" altLang="ko-KR" sz="18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, </a:t>
            </a:r>
            <a:r>
              <a:rPr lang="ko-KR" altLang="en-US" sz="180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이미지 분류 성능이 뛰어난 모델</a:t>
            </a:r>
            <a:endParaRPr lang="en-US" altLang="ko-KR" sz="1800" b="1" dirty="0">
              <a:solidFill>
                <a:srgbClr val="C00000"/>
              </a:solidFill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8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Deep Neural Network</a:t>
            </a:r>
            <a:r>
              <a:rPr lang="ko-KR" altLang="en-US" sz="18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에 비해 학습이 느림</a:t>
            </a:r>
            <a:endParaRPr lang="en-US" altLang="ko-KR" sz="18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DNN</a:t>
            </a: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에 </a:t>
            </a: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filter </a:t>
            </a: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개수만큼의 이미지를 압축하고 </a:t>
            </a: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convolution</a:t>
            </a: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수행</a:t>
            </a:r>
            <a:endParaRPr lang="en-US" altLang="ko-KR" sz="16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1" dirty="0">
                <a:solidFill>
                  <a:srgbClr val="2E75B6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loss, accuracy </a:t>
            </a:r>
            <a:r>
              <a:rPr lang="ko-KR" altLang="en-US" sz="1600" b="1" dirty="0">
                <a:solidFill>
                  <a:srgbClr val="2E75B6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향상</a:t>
            </a:r>
            <a:endParaRPr lang="en-US" altLang="ko-KR" sz="1600" b="1" dirty="0">
              <a:solidFill>
                <a:srgbClr val="2E75B6"/>
              </a:solidFill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8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다층</a:t>
            </a:r>
            <a:r>
              <a:rPr lang="en-US" altLang="ko-KR" sz="18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ko-KR" altLang="en-US" sz="18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퍼셉트론</a:t>
            </a:r>
            <a:r>
              <a:rPr lang="en-US" altLang="ko-KR" sz="18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(multi-layer perceptron)</a:t>
            </a:r>
            <a:r>
              <a:rPr lang="ko-KR" altLang="en-US" sz="18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의 확장 형태</a:t>
            </a:r>
            <a:endParaRPr lang="en-US" altLang="ko-KR" sz="18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1" dirty="0">
                <a:solidFill>
                  <a:srgbClr val="2E75B6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핵심</a:t>
            </a:r>
            <a:endParaRPr lang="en-US" altLang="ko-KR" sz="1600" b="1" dirty="0">
              <a:solidFill>
                <a:srgbClr val="2E75B6"/>
              </a:solidFill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2">
              <a:lnSpc>
                <a:spcPct val="150000"/>
              </a:lnSpc>
              <a:buAutoNum type="arabicPeriod"/>
            </a:pP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다중 필터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 2.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가중치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공유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 3. pooling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1" dirty="0">
                <a:solidFill>
                  <a:srgbClr val="2E75B6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기존의 </a:t>
            </a:r>
            <a:r>
              <a:rPr lang="en-US" altLang="ko-KR" sz="1600" b="1" dirty="0">
                <a:solidFill>
                  <a:srgbClr val="2E75B6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MLP(=MLNN)</a:t>
            </a:r>
            <a:r>
              <a:rPr lang="ko-KR" altLang="en-US" sz="1600" b="1" dirty="0">
                <a:solidFill>
                  <a:srgbClr val="2E75B6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의 문제점 </a:t>
            </a:r>
            <a:endParaRPr lang="en-US" altLang="ko-KR" sz="1600" b="1" dirty="0">
              <a:solidFill>
                <a:srgbClr val="2E75B6"/>
              </a:solidFill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데이터 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: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이미지의 형상을 고려하지 않음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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회전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,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변형에 대해 새로운 </a:t>
            </a:r>
            <a:r>
              <a:rPr lang="ko-KR" altLang="en-US" sz="14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학습데이터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필요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학습시간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: parameter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개수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(=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계산 수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)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증가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등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이러한 </a:t>
            </a:r>
            <a:r>
              <a:rPr lang="ko-KR" altLang="en-US" sz="160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문제를 해결하기 위해 </a:t>
            </a:r>
            <a:r>
              <a:rPr lang="en-US" altLang="ko-KR" sz="160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convolution layer </a:t>
            </a:r>
            <a:r>
              <a:rPr lang="ko-KR" altLang="en-US" sz="160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사용</a:t>
            </a:r>
            <a:endParaRPr lang="en-US" altLang="ko-KR" sz="1600" b="1" dirty="0">
              <a:solidFill>
                <a:srgbClr val="C00000"/>
              </a:solidFill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0F72CE-F962-364C-B096-78B1B105C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849" y="2562128"/>
            <a:ext cx="3083148" cy="18736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417F28-74D2-374B-B961-5215429E085A}"/>
              </a:ext>
            </a:extLst>
          </p:cNvPr>
          <p:cNvSpPr txBox="1"/>
          <p:nvPr/>
        </p:nvSpPr>
        <p:spPr>
          <a:xfrm>
            <a:off x="9293288" y="2241013"/>
            <a:ext cx="1707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다층 </a:t>
            </a:r>
            <a:r>
              <a:rPr lang="ko-KR" altLang="en-US" sz="12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퍼셉트론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구조</a:t>
            </a:r>
            <a:endParaRPr lang="ko-Kore-KR" sz="12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78593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Eurostile" panose="020B0504020202050204" pitchFamily="34" charset="0"/>
              </a:rPr>
              <a:t>Convolutional Neural Network (CNN)</a:t>
            </a:r>
            <a:endParaRPr lang="ko-KR" altLang="en-US" b="1" dirty="0">
              <a:latin typeface="Eurostile" panose="020B050402020205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6B29F8C-5940-7444-A60E-1C3722D1896F}"/>
              </a:ext>
            </a:extLst>
          </p:cNvPr>
          <p:cNvGrpSpPr/>
          <p:nvPr/>
        </p:nvGrpSpPr>
        <p:grpSpPr>
          <a:xfrm>
            <a:off x="151282" y="3046145"/>
            <a:ext cx="2187656" cy="1730760"/>
            <a:chOff x="189783" y="3140242"/>
            <a:chExt cx="2187656" cy="173076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6832640-75A5-1646-8AE6-398FB87306F4}"/>
                </a:ext>
              </a:extLst>
            </p:cNvPr>
            <p:cNvGrpSpPr/>
            <p:nvPr/>
          </p:nvGrpSpPr>
          <p:grpSpPr>
            <a:xfrm>
              <a:off x="2207373" y="3140242"/>
              <a:ext cx="170066" cy="1730760"/>
              <a:chOff x="2707887" y="3429000"/>
              <a:chExt cx="170066" cy="1730760"/>
            </a:xfrm>
          </p:grpSpPr>
          <p:sp>
            <p:nvSpPr>
              <p:cNvPr id="4" name="왼쪽 중괄호[L] 3">
                <a:extLst>
                  <a:ext uri="{FF2B5EF4-FFF2-40B4-BE49-F238E27FC236}">
                    <a16:creationId xmlns:a16="http://schemas.microsoft.com/office/drawing/2014/main" id="{B9D1B7C7-637C-414E-9736-F604D604C464}"/>
                  </a:ext>
                </a:extLst>
              </p:cNvPr>
              <p:cNvSpPr/>
              <p:nvPr/>
            </p:nvSpPr>
            <p:spPr>
              <a:xfrm>
                <a:off x="2713463" y="3429000"/>
                <a:ext cx="164490" cy="384717"/>
              </a:xfrm>
              <a:prstGeom prst="leftBrac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ore-KR"/>
              </a:p>
            </p:txBody>
          </p:sp>
          <p:sp>
            <p:nvSpPr>
              <p:cNvPr id="7" name="왼쪽 중괄호[L] 6">
                <a:extLst>
                  <a:ext uri="{FF2B5EF4-FFF2-40B4-BE49-F238E27FC236}">
                    <a16:creationId xmlns:a16="http://schemas.microsoft.com/office/drawing/2014/main" id="{1CF66CB5-E960-8641-9A13-C58321923EAB}"/>
                  </a:ext>
                </a:extLst>
              </p:cNvPr>
              <p:cNvSpPr/>
              <p:nvPr/>
            </p:nvSpPr>
            <p:spPr>
              <a:xfrm>
                <a:off x="2711604" y="3932663"/>
                <a:ext cx="160773" cy="177955"/>
              </a:xfrm>
              <a:prstGeom prst="leftBrac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ore-KR"/>
              </a:p>
            </p:txBody>
          </p:sp>
          <p:sp>
            <p:nvSpPr>
              <p:cNvPr id="8" name="왼쪽 중괄호[L] 7">
                <a:extLst>
                  <a:ext uri="{FF2B5EF4-FFF2-40B4-BE49-F238E27FC236}">
                    <a16:creationId xmlns:a16="http://schemas.microsoft.com/office/drawing/2014/main" id="{1B815C57-C990-334F-85F0-3B4A79B7A0D5}"/>
                  </a:ext>
                </a:extLst>
              </p:cNvPr>
              <p:cNvSpPr/>
              <p:nvPr/>
            </p:nvSpPr>
            <p:spPr>
              <a:xfrm>
                <a:off x="2715321" y="4230494"/>
                <a:ext cx="160773" cy="177955"/>
              </a:xfrm>
              <a:prstGeom prst="leftBrac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ore-KR"/>
              </a:p>
            </p:txBody>
          </p:sp>
          <p:sp>
            <p:nvSpPr>
              <p:cNvPr id="9" name="왼쪽 중괄호[L] 8">
                <a:extLst>
                  <a:ext uri="{FF2B5EF4-FFF2-40B4-BE49-F238E27FC236}">
                    <a16:creationId xmlns:a16="http://schemas.microsoft.com/office/drawing/2014/main" id="{98A20CF6-FAFA-5B40-9C74-7A696AE17DE4}"/>
                  </a:ext>
                </a:extLst>
              </p:cNvPr>
              <p:cNvSpPr/>
              <p:nvPr/>
            </p:nvSpPr>
            <p:spPr>
              <a:xfrm>
                <a:off x="2707887" y="4775043"/>
                <a:ext cx="164490" cy="384717"/>
              </a:xfrm>
              <a:prstGeom prst="leftBrac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ore-KR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9D345F-7532-264B-AB1B-4D25CA25684B}"/>
                </a:ext>
              </a:extLst>
            </p:cNvPr>
            <p:cNvSpPr txBox="1"/>
            <p:nvPr/>
          </p:nvSpPr>
          <p:spPr>
            <a:xfrm>
              <a:off x="189783" y="3140242"/>
              <a:ext cx="2127183" cy="1724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convolution layer </a:t>
              </a:r>
            </a:p>
            <a:p>
              <a:pPr algn="ctr"/>
              <a:endParaRPr lang="en-US" sz="100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  <a:p>
              <a:pPr algn="ctr"/>
              <a:r>
                <a:rPr lang="en-US" sz="16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dropout layer</a:t>
              </a:r>
            </a:p>
            <a:p>
              <a:pPr algn="ctr"/>
              <a:endParaRPr lang="en-US" sz="40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  <a:p>
              <a:pPr algn="ctr"/>
              <a:r>
                <a:rPr lang="en-US" sz="16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pooling layer</a:t>
              </a:r>
              <a:endParaRPr lang="ko-Kore-KR" sz="160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  <a:p>
              <a:pPr algn="ctr"/>
              <a:endParaRPr lang="ko-Kore-KR" sz="20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  <a:p>
              <a:pPr algn="ctr"/>
              <a:r>
                <a:rPr lang="ko-Kore-KR" sz="16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flatten</a:t>
              </a:r>
              <a:r>
                <a:rPr lang="en-US" sz="16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 layer</a:t>
              </a:r>
              <a:endParaRPr lang="ko-Kore-KR" sz="160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  <a:p>
              <a:pPr algn="ctr"/>
              <a:endParaRPr lang="ko-Kore-KR" sz="50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ore-KR" sz="16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dense</a:t>
              </a:r>
              <a:r>
                <a:rPr lang="en-US" sz="16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 layer</a:t>
              </a:r>
            </a:p>
          </p:txBody>
        </p:sp>
      </p:grp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6AE0FF9F-9720-3248-BED7-E2D3B82EE8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282" y="1198875"/>
            <a:ext cx="11369675" cy="50577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600" b="1" dirty="0">
                <a:latin typeface="Nanum Myeongjo ExtraBold" panose="02020603020101020101" pitchFamily="18" charset="-127"/>
                <a:ea typeface="Nanum Myeongjo ExtraBold" panose="02020603020101020101" pitchFamily="18" charset="-127"/>
              </a:rPr>
              <a:t>다음과 같은 </a:t>
            </a:r>
            <a:r>
              <a:rPr lang="en-US" altLang="ko-KR" sz="1600" b="1" dirty="0">
                <a:latin typeface="Nanum Myeongjo ExtraBold" panose="02020603020101020101" pitchFamily="18" charset="-127"/>
                <a:ea typeface="Nanum Myeongjo ExtraBold" panose="02020603020101020101" pitchFamily="18" charset="-127"/>
              </a:rPr>
              <a:t>layer</a:t>
            </a:r>
            <a:r>
              <a:rPr lang="ko-KR" altLang="en-US" sz="1600" b="1" dirty="0">
                <a:latin typeface="Nanum Myeongjo ExtraBold" panose="02020603020101020101" pitchFamily="18" charset="-127"/>
                <a:ea typeface="Nanum Myeongjo ExtraBold" panose="02020603020101020101" pitchFamily="18" charset="-127"/>
              </a:rPr>
              <a:t>들을 쌓아 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359CBD-BFFB-EE4C-B1AB-6AF228777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487" y="2710795"/>
            <a:ext cx="9105900" cy="2133600"/>
          </a:xfrm>
          <a:prstGeom prst="rect">
            <a:avLst/>
          </a:prstGeom>
        </p:spPr>
      </p:pic>
      <p:sp>
        <p:nvSpPr>
          <p:cNvPr id="15" name="왼쪽 중괄호[L] 14">
            <a:extLst>
              <a:ext uri="{FF2B5EF4-FFF2-40B4-BE49-F238E27FC236}">
                <a16:creationId xmlns:a16="http://schemas.microsoft.com/office/drawing/2014/main" id="{CB6C7B5A-C34D-7344-8D3F-7BF9A7025981}"/>
              </a:ext>
            </a:extLst>
          </p:cNvPr>
          <p:cNvSpPr/>
          <p:nvPr/>
        </p:nvSpPr>
        <p:spPr>
          <a:xfrm>
            <a:off x="2172589" y="4094357"/>
            <a:ext cx="160773" cy="177955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5139354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Eurostile" panose="020B0504020202050204" pitchFamily="34" charset="0"/>
              </a:rPr>
              <a:t>convolution layer</a:t>
            </a:r>
            <a:endParaRPr lang="ko-KR" altLang="en-US" b="1" dirty="0">
              <a:latin typeface="Eurostile" panose="020B050402020205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05777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buFont typeface="Wingdings" pitchFamily="2" charset="2"/>
                  <a:buChar char="v"/>
                </a:pPr>
                <a:r>
                  <a:rPr lang="en-US" altLang="ko-KR" sz="1600" b="1" dirty="0">
                    <a:latin typeface="Nanum Myeongjo ExtraBold" panose="02020603020101020101" pitchFamily="18" charset="-127"/>
                    <a:ea typeface="Nanum Myeongjo ExtraBold" panose="02020603020101020101" pitchFamily="18" charset="-127"/>
                  </a:rPr>
                  <a:t>Convolution(</a:t>
                </a:r>
                <a14:m>
                  <m:oMath xmlns:m="http://schemas.openxmlformats.org/officeDocument/2006/math">
                    <m:r>
                      <a:rPr lang="en-US" altLang="ko-K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ko-KR" sz="1600" b="1" dirty="0">
                    <a:latin typeface="Nanum Myeongjo ExtraBold" panose="02020603020101020101" pitchFamily="18" charset="-127"/>
                    <a:ea typeface="Nanum Myeongjo ExtraBold" panose="02020603020101020101" pitchFamily="18" charset="-127"/>
                  </a:rPr>
                  <a:t>)</a:t>
                </a:r>
              </a:p>
              <a:p>
                <a:pPr lvl="1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ko-KR" altLang="en-US" sz="14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이미지를 </a:t>
                </a:r>
                <a:r>
                  <a:rPr lang="en-US" altLang="ko-KR" sz="14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filter</a:t>
                </a:r>
                <a:r>
                  <a:rPr lang="ko-KR" altLang="en-US" sz="14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에 통과</a:t>
                </a:r>
                <a:r>
                  <a:rPr lang="en-US" altLang="ko-KR" sz="1400" b="1" dirty="0">
                    <a:solidFill>
                      <a:srgbClr val="2E75B6"/>
                    </a:solidFill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(filter matrix</a:t>
                </a:r>
                <a:r>
                  <a:rPr lang="ko-KR" altLang="en-US" sz="1400" b="1" dirty="0">
                    <a:solidFill>
                      <a:srgbClr val="2E75B6"/>
                    </a:solidFill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와 </a:t>
                </a:r>
                <a:r>
                  <a:rPr lang="en-US" altLang="ko-KR" sz="1400" b="1" dirty="0">
                    <a:solidFill>
                      <a:srgbClr val="2E75B6"/>
                    </a:solidFill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image matrix</a:t>
                </a:r>
                <a:r>
                  <a:rPr lang="ko-KR" altLang="en-US" sz="1400" b="1" dirty="0">
                    <a:solidFill>
                      <a:srgbClr val="2E75B6"/>
                    </a:solidFill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의 행렬 곱</a:t>
                </a:r>
                <a:r>
                  <a:rPr lang="en-US" altLang="ko-KR" sz="1400" b="1" dirty="0">
                    <a:solidFill>
                      <a:srgbClr val="2E75B6"/>
                    </a:solidFill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)</a:t>
                </a:r>
                <a:r>
                  <a:rPr lang="ko-KR" altLang="en-US" sz="14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시켜 이미지 변형</a:t>
                </a:r>
                <a:endParaRPr lang="en-US" altLang="ko-KR" sz="1400" b="1" dirty="0">
                  <a:solidFill>
                    <a:srgbClr val="C00000"/>
                  </a:solidFill>
                  <a:latin typeface="Nanum Myeongjo" panose="02020603020101020101" pitchFamily="18" charset="-127"/>
                  <a:ea typeface="Nanum Myeongjo" panose="02020603020101020101" pitchFamily="18" charset="-127"/>
                </a:endParaRPr>
              </a:p>
              <a:p>
                <a:pPr lvl="1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ko-KR" altLang="en-US" sz="14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한 이미지에 대해</a:t>
                </a:r>
                <a:r>
                  <a:rPr lang="en-US" altLang="ko-KR" sz="14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 filter </a:t>
                </a:r>
                <a:r>
                  <a:rPr lang="ko-KR" altLang="en-US" sz="14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개수만큼의 데이터가 생성</a:t>
                </a:r>
                <a:r>
                  <a:rPr lang="en-US" altLang="ko-KR" sz="14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,</a:t>
                </a:r>
                <a:r>
                  <a:rPr lang="ko-KR" altLang="en-US" sz="14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 이를 기반으로 학습 </a:t>
                </a:r>
                <a:r>
                  <a:rPr lang="en-US" altLang="ko-KR" sz="1400" b="1" dirty="0">
                    <a:latin typeface="Nanum Myeongjo" panose="02020603020101020101" pitchFamily="18" charset="-127"/>
                    <a:ea typeface="Nanum Myeongjo" panose="02020603020101020101" pitchFamily="18" charset="-127"/>
                    <a:sym typeface="Wingdings" pitchFamily="2" charset="2"/>
                  </a:rPr>
                  <a:t> </a:t>
                </a:r>
                <a:r>
                  <a:rPr lang="ko-KR" altLang="en-US" sz="1400" b="1" dirty="0">
                    <a:solidFill>
                      <a:srgbClr val="2E75B6"/>
                    </a:solidFill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성능 </a:t>
                </a:r>
                <a:r>
                  <a:rPr lang="en-US" altLang="ko-KR" sz="1400" b="1" dirty="0">
                    <a:solidFill>
                      <a:srgbClr val="2E75B6"/>
                    </a:solidFill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good</a:t>
                </a:r>
              </a:p>
              <a:p>
                <a:pPr lvl="1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ko-KR" altLang="en-US" sz="1400" b="1" dirty="0">
                    <a:solidFill>
                      <a:srgbClr val="2E75B6"/>
                    </a:solidFill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주변 이미지가 손실</a:t>
                </a:r>
                <a:r>
                  <a:rPr lang="ko-KR" altLang="en-US" sz="14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될 수 있음 </a:t>
                </a:r>
                <a:r>
                  <a:rPr lang="en-US" altLang="ko-KR" sz="1400" b="1" dirty="0">
                    <a:latin typeface="Nanum Myeongjo" panose="02020603020101020101" pitchFamily="18" charset="-127"/>
                    <a:ea typeface="Nanum Myeongjo" panose="02020603020101020101" pitchFamily="18" charset="-127"/>
                    <a:sym typeface="Wingdings" pitchFamily="2" charset="2"/>
                  </a:rPr>
                  <a:t> </a:t>
                </a:r>
                <a:r>
                  <a:rPr lang="en-US" altLang="ko-KR" sz="1400" b="1" dirty="0">
                    <a:solidFill>
                      <a:srgbClr val="2E75B6"/>
                    </a:solidFill>
                    <a:latin typeface="Nanum Myeongjo" panose="02020603020101020101" pitchFamily="18" charset="-127"/>
                    <a:ea typeface="Nanum Myeongjo" panose="02020603020101020101" pitchFamily="18" charset="-127"/>
                    <a:sym typeface="Wingdings" pitchFamily="2" charset="2"/>
                  </a:rPr>
                  <a:t>padding </a:t>
                </a:r>
                <a:r>
                  <a:rPr lang="ko-KR" altLang="en-US" sz="1400" b="1" dirty="0">
                    <a:solidFill>
                      <a:srgbClr val="2E75B6"/>
                    </a:solidFill>
                    <a:latin typeface="Nanum Myeongjo" panose="02020603020101020101" pitchFamily="18" charset="-127"/>
                    <a:ea typeface="Nanum Myeongjo" panose="02020603020101020101" pitchFamily="18" charset="-127"/>
                    <a:sym typeface="Wingdings" pitchFamily="2" charset="2"/>
                  </a:rPr>
                  <a:t>적용</a:t>
                </a:r>
                <a:endParaRPr lang="en-US" altLang="ko-KR" sz="1400" b="1" dirty="0">
                  <a:solidFill>
                    <a:srgbClr val="2E75B6"/>
                  </a:solidFill>
                  <a:latin typeface="Nanum Myeongjo" panose="02020603020101020101" pitchFamily="18" charset="-127"/>
                  <a:ea typeface="Nanum Myeongjo" panose="02020603020101020101" pitchFamily="18" charset="-127"/>
                </a:endParaRPr>
              </a:p>
              <a:p>
                <a:pPr marL="914400" lvl="2" indent="0">
                  <a:lnSpc>
                    <a:spcPct val="150000"/>
                  </a:lnSpc>
                  <a:buNone/>
                </a:pPr>
                <a:r>
                  <a:rPr lang="en-US" altLang="ko-KR" sz="12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ex) input : (4,4)</a:t>
                </a:r>
                <a:r>
                  <a:rPr lang="ko-KR" altLang="en-US" sz="12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픽셀</a:t>
                </a:r>
                <a:r>
                  <a:rPr lang="en-US" altLang="ko-KR" sz="12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, filter(3,3) &gt;&gt; (1,1) 4</a:t>
                </a:r>
                <a:r>
                  <a:rPr lang="ko-KR" altLang="en-US" sz="12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개로 변환 </a:t>
                </a:r>
                <a:r>
                  <a:rPr lang="en-US" altLang="ko-KR" sz="12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 </a:t>
                </a:r>
              </a:p>
              <a:p>
                <a:pPr marL="914400" lvl="2" indent="0">
                  <a:lnSpc>
                    <a:spcPct val="150000"/>
                  </a:lnSpc>
                  <a:buNone/>
                </a:pPr>
                <a:endParaRPr lang="en-US" altLang="ko-KR" sz="500" b="1" dirty="0">
                  <a:latin typeface="Nanum Myeongjo" panose="02020603020101020101" pitchFamily="18" charset="-127"/>
                  <a:ea typeface="Nanum Myeongjo" panose="02020603020101020101" pitchFamily="18" charset="-127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ko-KR" sz="1200" b="1" dirty="0">
                  <a:latin typeface="Nanum Myeongjo" panose="02020603020101020101" pitchFamily="18" charset="-127"/>
                  <a:ea typeface="Nanum Myeongjo" panose="02020603020101020101" pitchFamily="18" charset="-127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ko-KR" sz="1200" b="1" dirty="0">
                  <a:latin typeface="Nanum Myeongjo" panose="02020603020101020101" pitchFamily="18" charset="-127"/>
                  <a:ea typeface="Nanum Myeongjo" panose="02020603020101020101" pitchFamily="18" charset="-127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ko-KR" sz="12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 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ko-KR" sz="1200" b="1" dirty="0">
                  <a:latin typeface="Nanum Myeongjo" panose="02020603020101020101" pitchFamily="18" charset="-127"/>
                  <a:ea typeface="Nanum Myeongjo" panose="02020603020101020101" pitchFamily="18" charset="-127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ko-KR" sz="1200" b="1" dirty="0">
                  <a:latin typeface="Nanum Myeongjo" panose="02020603020101020101" pitchFamily="18" charset="-127"/>
                  <a:ea typeface="Nanum Myeongjo" panose="02020603020101020101" pitchFamily="18" charset="-127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ko-KR" sz="1200" b="1" dirty="0">
                  <a:latin typeface="Nanum Myeongjo" panose="02020603020101020101" pitchFamily="18" charset="-127"/>
                  <a:ea typeface="Nanum Myeongjo" panose="02020603020101020101" pitchFamily="18" charset="-127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ko-KR" sz="400" b="1" dirty="0">
                  <a:latin typeface="Nanum Myeongjo" panose="02020603020101020101" pitchFamily="18" charset="-127"/>
                  <a:ea typeface="Nanum Myeongjo" panose="02020603020101020101" pitchFamily="18" charset="-127"/>
                </a:endParaRPr>
              </a:p>
              <a:p>
                <a:pPr lvl="1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altLang="ko-KR" sz="1400" b="1" dirty="0">
                    <a:latin typeface="Nanum Myeongjo ExtraBold" panose="02020603020101020101" pitchFamily="18" charset="-127"/>
                    <a:ea typeface="Nanum Myeongjo ExtraBold" panose="02020603020101020101" pitchFamily="18" charset="-127"/>
                  </a:rPr>
                  <a:t> </a:t>
                </a:r>
                <a:r>
                  <a:rPr lang="ko-KR" altLang="en-US" sz="1400" b="1" dirty="0">
                    <a:solidFill>
                      <a:srgbClr val="0070C0"/>
                    </a:solidFill>
                    <a:latin typeface="Nanum Myeongjo ExtraBold" panose="02020603020101020101" pitchFamily="18" charset="-127"/>
                    <a:ea typeface="Nanum Myeongjo ExtraBold" panose="02020603020101020101" pitchFamily="18" charset="-127"/>
                  </a:rPr>
                  <a:t>하</a:t>
                </a:r>
                <a:r>
                  <a:rPr lang="ko-KR" altLang="en-US" sz="1400" b="1" dirty="0">
                    <a:solidFill>
                      <a:srgbClr val="2E75B6"/>
                    </a:solidFill>
                    <a:latin typeface="Nanum Myeongjo ExtraBold" panose="02020603020101020101" pitchFamily="18" charset="-127"/>
                    <a:ea typeface="Nanum Myeongjo ExtraBold" panose="02020603020101020101" pitchFamily="18" charset="-127"/>
                  </a:rPr>
                  <a:t>나의 </a:t>
                </a:r>
                <a:r>
                  <a:rPr lang="en-US" altLang="ko-KR" sz="1400" b="1" dirty="0">
                    <a:solidFill>
                      <a:srgbClr val="2E75B6"/>
                    </a:solidFill>
                    <a:latin typeface="Nanum Myeongjo ExtraBold" panose="02020603020101020101" pitchFamily="18" charset="-127"/>
                    <a:ea typeface="Nanum Myeongjo ExtraBold" panose="02020603020101020101" pitchFamily="18" charset="-127"/>
                  </a:rPr>
                  <a:t>filter</a:t>
                </a:r>
                <a:r>
                  <a:rPr lang="ko-KR" altLang="en-US" sz="1400" b="1" dirty="0">
                    <a:solidFill>
                      <a:srgbClr val="2E75B6"/>
                    </a:solidFill>
                    <a:latin typeface="Nanum Myeongjo ExtraBold" panose="02020603020101020101" pitchFamily="18" charset="-127"/>
                    <a:ea typeface="Nanum Myeongjo ExtraBold" panose="02020603020101020101" pitchFamily="18" charset="-127"/>
                  </a:rPr>
                  <a:t>가 이미지를 순회</a:t>
                </a:r>
                <a:r>
                  <a:rPr lang="ko-KR" altLang="en-US" sz="1400" b="1" dirty="0">
                    <a:latin typeface="Nanum Myeongjo ExtraBold" panose="02020603020101020101" pitchFamily="18" charset="-127"/>
                    <a:ea typeface="Nanum Myeongjo ExtraBold" panose="02020603020101020101" pitchFamily="18" charset="-127"/>
                  </a:rPr>
                  <a:t>하며 동일한 가중치 적용</a:t>
                </a:r>
                <a:r>
                  <a:rPr lang="en-US" altLang="ko-KR" sz="1050" b="1" dirty="0">
                    <a:latin typeface="Nanum Myeongjo ExtraBold" panose="02020603020101020101" pitchFamily="18" charset="-127"/>
                    <a:ea typeface="Nanum Myeongjo ExtraBold" panose="02020603020101020101" pitchFamily="18" charset="-127"/>
                  </a:rPr>
                  <a:t>(parameter </a:t>
                </a:r>
                <a:r>
                  <a:rPr lang="ko-KR" altLang="en-US" sz="1050" b="1" dirty="0">
                    <a:latin typeface="Nanum Myeongjo ExtraBold" panose="02020603020101020101" pitchFamily="18" charset="-127"/>
                    <a:ea typeface="Nanum Myeongjo ExtraBold" panose="02020603020101020101" pitchFamily="18" charset="-127"/>
                  </a:rPr>
                  <a:t>공유</a:t>
                </a:r>
                <a:r>
                  <a:rPr lang="en-US" altLang="ko-KR" sz="1050" b="1" dirty="0">
                    <a:latin typeface="Nanum Myeongjo ExtraBold" panose="02020603020101020101" pitchFamily="18" charset="-127"/>
                    <a:ea typeface="Nanum Myeongjo ExtraBold" panose="02020603020101020101" pitchFamily="18" charset="-127"/>
                  </a:rPr>
                  <a:t>) </a:t>
                </a:r>
                <a:r>
                  <a:rPr lang="en-US" altLang="ko-KR" sz="1400" b="1" dirty="0">
                    <a:latin typeface="Nanum Myeongjo ExtraBold" panose="02020603020101020101" pitchFamily="18" charset="-127"/>
                    <a:ea typeface="Nanum Myeongjo ExtraBold" panose="02020603020101020101" pitchFamily="18" charset="-127"/>
                    <a:sym typeface="Wingdings" pitchFamily="2" charset="2"/>
                  </a:rPr>
                  <a:t> </a:t>
                </a:r>
                <a:r>
                  <a:rPr lang="ko-KR" altLang="en-US" sz="1400" b="1" dirty="0">
                    <a:latin typeface="Nanum Myeongjo ExtraBold" panose="02020603020101020101" pitchFamily="18" charset="-127"/>
                    <a:ea typeface="Nanum Myeongjo ExtraBold" panose="02020603020101020101" pitchFamily="18" charset="-127"/>
                    <a:sym typeface="Wingdings" pitchFamily="2" charset="2"/>
                  </a:rPr>
                  <a:t>학습할 </a:t>
                </a:r>
                <a:r>
                  <a:rPr lang="en-US" altLang="ko-KR" sz="1400" b="1" dirty="0">
                    <a:latin typeface="Nanum Myeongjo ExtraBold" panose="02020603020101020101" pitchFamily="18" charset="-127"/>
                    <a:ea typeface="Nanum Myeongjo ExtraBold" panose="02020603020101020101" pitchFamily="18" charset="-127"/>
                    <a:sym typeface="Wingdings" pitchFamily="2" charset="2"/>
                  </a:rPr>
                  <a:t>parameter </a:t>
                </a:r>
                <a:r>
                  <a:rPr lang="ko-KR" altLang="en-US" sz="1400" b="1" dirty="0">
                    <a:latin typeface="Nanum Myeongjo ExtraBold" panose="02020603020101020101" pitchFamily="18" charset="-127"/>
                    <a:ea typeface="Nanum Myeongjo ExtraBold" panose="02020603020101020101" pitchFamily="18" charset="-127"/>
                    <a:sym typeface="Wingdings" pitchFamily="2" charset="2"/>
                  </a:rPr>
                  <a:t>매우 적음</a:t>
                </a:r>
                <a:endParaRPr lang="en-US" altLang="ko-KR" sz="1400" b="1" dirty="0">
                  <a:latin typeface="Nanum Myeongjo ExtraBold" panose="02020603020101020101" pitchFamily="18" charset="-127"/>
                  <a:ea typeface="Nanum Myeongjo ExtraBold" panose="02020603020101020101" pitchFamily="18" charset="-127"/>
                </a:endParaRPr>
              </a:p>
              <a:p>
                <a:pPr lvl="1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altLang="ko-KR" sz="1400" b="1" dirty="0">
                    <a:latin typeface="Nanum Myeongjo ExtraBold" panose="02020603020101020101" pitchFamily="18" charset="-127"/>
                    <a:ea typeface="Nanum Myeongjo ExtraBold" panose="02020603020101020101" pitchFamily="18" charset="-127"/>
                  </a:rPr>
                  <a:t> Convolution layer </a:t>
                </a:r>
                <a:r>
                  <a:rPr lang="en-US" altLang="ko-KR" sz="1400" b="1" dirty="0">
                    <a:latin typeface="Nanum Myeongjo ExtraBold" panose="02020603020101020101" pitchFamily="18" charset="-127"/>
                    <a:ea typeface="Nanum Myeongjo ExtraBold" panose="02020603020101020101" pitchFamily="18" charset="-127"/>
                    <a:sym typeface="Wingdings" pitchFamily="2" charset="2"/>
                  </a:rPr>
                  <a:t> </a:t>
                </a:r>
                <a:r>
                  <a:rPr lang="ko-KR" altLang="en-US" sz="1400" b="1" dirty="0">
                    <a:solidFill>
                      <a:srgbClr val="C00000"/>
                    </a:solidFill>
                    <a:latin typeface="Nanum Myeongjo ExtraBold" panose="02020603020101020101" pitchFamily="18" charset="-127"/>
                    <a:ea typeface="Nanum Myeongjo ExtraBold" panose="02020603020101020101" pitchFamily="18" charset="-127"/>
                    <a:sym typeface="Wingdings" pitchFamily="2" charset="2"/>
                  </a:rPr>
                  <a:t>해당 영역의 특징 추출</a:t>
                </a:r>
                <a:endParaRPr lang="ko-KR" altLang="en-US" sz="1600" b="1" dirty="0">
                  <a:solidFill>
                    <a:srgbClr val="C00000"/>
                  </a:solidFill>
                  <a:latin typeface="Nanum Myeongjo ExtraBold" panose="02020603020101020101" pitchFamily="18" charset="-127"/>
                  <a:ea typeface="Nanum Myeongjo ExtraBold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057775"/>
              </a:xfrm>
              <a:blipFill>
                <a:blip r:embed="rId3"/>
                <a:stretch>
                  <a:fillRect l="-111" b="-752"/>
                </a:stretch>
              </a:blipFill>
            </p:spPr>
            <p:txBody>
              <a:bodyPr/>
              <a:lstStyle/>
              <a:p>
                <a:r>
                  <a:rPr lang="ko-Kore-K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5A733AA6-BBBF-594F-9671-8C8ECBE2192F}"/>
              </a:ext>
            </a:extLst>
          </p:cNvPr>
          <p:cNvGrpSpPr/>
          <p:nvPr/>
        </p:nvGrpSpPr>
        <p:grpSpPr>
          <a:xfrm>
            <a:off x="1268883" y="3120997"/>
            <a:ext cx="4252096" cy="2196698"/>
            <a:chOff x="6399148" y="1757825"/>
            <a:chExt cx="4252096" cy="2196698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EBB8DD75-7545-8047-A4C8-F5662EB3F6BF}"/>
                </a:ext>
              </a:extLst>
            </p:cNvPr>
            <p:cNvGrpSpPr/>
            <p:nvPr/>
          </p:nvGrpSpPr>
          <p:grpSpPr>
            <a:xfrm>
              <a:off x="6826287" y="1757825"/>
              <a:ext cx="1894936" cy="1788791"/>
              <a:chOff x="6826287" y="1757825"/>
              <a:chExt cx="1894936" cy="178879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295C043-7969-784C-B93E-9BC543453A21}"/>
                  </a:ext>
                </a:extLst>
              </p:cNvPr>
              <p:cNvGrpSpPr/>
              <p:nvPr/>
            </p:nvGrpSpPr>
            <p:grpSpPr>
              <a:xfrm>
                <a:off x="6826288" y="1757825"/>
                <a:ext cx="877456" cy="822036"/>
                <a:chOff x="7259781" y="1879745"/>
                <a:chExt cx="877456" cy="822036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30C756C5-909D-3F41-8285-C832316785F2}"/>
                    </a:ext>
                  </a:extLst>
                </p:cNvPr>
                <p:cNvSpPr/>
                <p:nvPr/>
              </p:nvSpPr>
              <p:spPr>
                <a:xfrm>
                  <a:off x="7259782" y="1879745"/>
                  <a:ext cx="877455" cy="82203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ore-KR" dirty="0"/>
                </a:p>
              </p:txBody>
            </p:sp>
            <p:cxnSp>
              <p:nvCxnSpPr>
                <p:cNvPr id="6" name="직선 연결선[R] 5">
                  <a:extLst>
                    <a:ext uri="{FF2B5EF4-FFF2-40B4-BE49-F238E27FC236}">
                      <a16:creationId xmlns:a16="http://schemas.microsoft.com/office/drawing/2014/main" id="{59DB5178-AEFD-C64F-B8F1-CB1C2BBDCB40}"/>
                    </a:ext>
                  </a:extLst>
                </p:cNvPr>
                <p:cNvCxnSpPr>
                  <a:stCxn id="4" idx="0"/>
                  <a:endCxn id="4" idx="2"/>
                </p:cNvCxnSpPr>
                <p:nvPr/>
              </p:nvCxnSpPr>
              <p:spPr>
                <a:xfrm>
                  <a:off x="7698510" y="1879745"/>
                  <a:ext cx="0" cy="8220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[R] 9">
                  <a:extLst>
                    <a:ext uri="{FF2B5EF4-FFF2-40B4-BE49-F238E27FC236}">
                      <a16:creationId xmlns:a16="http://schemas.microsoft.com/office/drawing/2014/main" id="{035D54B6-46A8-584D-9E6E-8AEECC2F35B2}"/>
                    </a:ext>
                  </a:extLst>
                </p:cNvPr>
                <p:cNvCxnSpPr>
                  <a:cxnSpLocks/>
                  <a:stCxn id="4" idx="0"/>
                  <a:endCxn id="4" idx="2"/>
                </p:cNvCxnSpPr>
                <p:nvPr/>
              </p:nvCxnSpPr>
              <p:spPr>
                <a:xfrm>
                  <a:off x="7698510" y="1879745"/>
                  <a:ext cx="0" cy="822036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[R] 14">
                  <a:extLst>
                    <a:ext uri="{FF2B5EF4-FFF2-40B4-BE49-F238E27FC236}">
                      <a16:creationId xmlns:a16="http://schemas.microsoft.com/office/drawing/2014/main" id="{9DD2A9C2-E9BE-874F-8731-B335705D5C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18643" y="1879745"/>
                  <a:ext cx="0" cy="822036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[R] 15">
                  <a:extLst>
                    <a:ext uri="{FF2B5EF4-FFF2-40B4-BE49-F238E27FC236}">
                      <a16:creationId xmlns:a16="http://schemas.microsoft.com/office/drawing/2014/main" id="{76AAD847-38CB-434A-94A2-B0D9A43913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78377" y="1879745"/>
                  <a:ext cx="0" cy="822036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[R] 18">
                  <a:extLst>
                    <a:ext uri="{FF2B5EF4-FFF2-40B4-BE49-F238E27FC236}">
                      <a16:creationId xmlns:a16="http://schemas.microsoft.com/office/drawing/2014/main" id="{86727E01-5591-1343-92CB-4FB6063F66C5}"/>
                    </a:ext>
                  </a:extLst>
                </p:cNvPr>
                <p:cNvCxnSpPr>
                  <a:cxnSpLocks/>
                  <a:stCxn id="4" idx="3"/>
                  <a:endCxn id="4" idx="1"/>
                </p:cNvCxnSpPr>
                <p:nvPr/>
              </p:nvCxnSpPr>
              <p:spPr>
                <a:xfrm flipH="1">
                  <a:off x="7259782" y="2290763"/>
                  <a:ext cx="877455" cy="0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[R] 19">
                  <a:extLst>
                    <a:ext uri="{FF2B5EF4-FFF2-40B4-BE49-F238E27FC236}">
                      <a16:creationId xmlns:a16="http://schemas.microsoft.com/office/drawing/2014/main" id="{1AA3ECB1-8540-414C-B254-15F3490C5D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59781" y="2497349"/>
                  <a:ext cx="877455" cy="0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[R] 20">
                  <a:extLst>
                    <a:ext uri="{FF2B5EF4-FFF2-40B4-BE49-F238E27FC236}">
                      <a16:creationId xmlns:a16="http://schemas.microsoft.com/office/drawing/2014/main" id="{386D0374-38FC-EA4F-B3D7-8C0F311F6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59781" y="2090950"/>
                  <a:ext cx="877455" cy="0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690BFBD6-49F9-BF48-BDBA-38B0D2A5FB55}"/>
                  </a:ext>
                </a:extLst>
              </p:cNvPr>
              <p:cNvGrpSpPr/>
              <p:nvPr/>
            </p:nvGrpSpPr>
            <p:grpSpPr>
              <a:xfrm>
                <a:off x="6826287" y="1757828"/>
                <a:ext cx="657314" cy="617601"/>
                <a:chOff x="7259781" y="1879745"/>
                <a:chExt cx="877456" cy="822036"/>
              </a:xfrm>
            </p:grpSpPr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3FBAA079-8953-7943-8515-378DC0A8813D}"/>
                    </a:ext>
                  </a:extLst>
                </p:cNvPr>
                <p:cNvSpPr/>
                <p:nvPr/>
              </p:nvSpPr>
              <p:spPr>
                <a:xfrm>
                  <a:off x="7259782" y="1879745"/>
                  <a:ext cx="877455" cy="822036"/>
                </a:xfrm>
                <a:prstGeom prst="rect">
                  <a:avLst/>
                </a:prstGeom>
                <a:solidFill>
                  <a:srgbClr val="C00000">
                    <a:alpha val="41000"/>
                  </a:srgb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ore-KR" dirty="0"/>
                </a:p>
              </p:txBody>
            </p:sp>
            <p:cxnSp>
              <p:nvCxnSpPr>
                <p:cNvPr id="26" name="직선 연결선[R] 25">
                  <a:extLst>
                    <a:ext uri="{FF2B5EF4-FFF2-40B4-BE49-F238E27FC236}">
                      <a16:creationId xmlns:a16="http://schemas.microsoft.com/office/drawing/2014/main" id="{8245733E-274B-F941-A50E-B005C48DA8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53841" y="1879745"/>
                  <a:ext cx="0" cy="82203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[R] 26">
                  <a:extLst>
                    <a:ext uri="{FF2B5EF4-FFF2-40B4-BE49-F238E27FC236}">
                      <a16:creationId xmlns:a16="http://schemas.microsoft.com/office/drawing/2014/main" id="{55F0FFF9-E813-704A-BA20-FD8866B163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6308" y="1879745"/>
                  <a:ext cx="0" cy="82203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[R] 28">
                  <a:extLst>
                    <a:ext uri="{FF2B5EF4-FFF2-40B4-BE49-F238E27FC236}">
                      <a16:creationId xmlns:a16="http://schemas.microsoft.com/office/drawing/2014/main" id="{C0E8FFDC-9A97-CF44-9F1B-4A5D63938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59781" y="2160862"/>
                  <a:ext cx="877455" cy="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[R] 29">
                  <a:extLst>
                    <a:ext uri="{FF2B5EF4-FFF2-40B4-BE49-F238E27FC236}">
                      <a16:creationId xmlns:a16="http://schemas.microsoft.com/office/drawing/2014/main" id="{443C9534-59BC-2247-8DB9-C82EBCFBEE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59781" y="2427058"/>
                  <a:ext cx="877455" cy="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C1A016C7-9A81-7A45-A442-EABF0AF14334}"/>
                  </a:ext>
                </a:extLst>
              </p:cNvPr>
              <p:cNvGrpSpPr/>
              <p:nvPr/>
            </p:nvGrpSpPr>
            <p:grpSpPr>
              <a:xfrm>
                <a:off x="7841589" y="1757825"/>
                <a:ext cx="877456" cy="822036"/>
                <a:chOff x="7259781" y="1879745"/>
                <a:chExt cx="877456" cy="822036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BBD6D41C-B6A1-434B-B687-6A051F2A972C}"/>
                    </a:ext>
                  </a:extLst>
                </p:cNvPr>
                <p:cNvSpPr/>
                <p:nvPr/>
              </p:nvSpPr>
              <p:spPr>
                <a:xfrm>
                  <a:off x="7259782" y="1879745"/>
                  <a:ext cx="877455" cy="82203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ore-KR" dirty="0"/>
                </a:p>
              </p:txBody>
            </p:sp>
            <p:cxnSp>
              <p:nvCxnSpPr>
                <p:cNvPr id="46" name="직선 연결선[R] 45">
                  <a:extLst>
                    <a:ext uri="{FF2B5EF4-FFF2-40B4-BE49-F238E27FC236}">
                      <a16:creationId xmlns:a16="http://schemas.microsoft.com/office/drawing/2014/main" id="{82351964-F083-CD4D-9908-B9E34897F1EE}"/>
                    </a:ext>
                  </a:extLst>
                </p:cNvPr>
                <p:cNvCxnSpPr>
                  <a:stCxn id="45" idx="0"/>
                  <a:endCxn id="45" idx="2"/>
                </p:cNvCxnSpPr>
                <p:nvPr/>
              </p:nvCxnSpPr>
              <p:spPr>
                <a:xfrm>
                  <a:off x="7698510" y="1879745"/>
                  <a:ext cx="0" cy="8220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[R] 46">
                  <a:extLst>
                    <a:ext uri="{FF2B5EF4-FFF2-40B4-BE49-F238E27FC236}">
                      <a16:creationId xmlns:a16="http://schemas.microsoft.com/office/drawing/2014/main" id="{B1FDBA52-2044-6D44-A4FF-58D037982AAE}"/>
                    </a:ext>
                  </a:extLst>
                </p:cNvPr>
                <p:cNvCxnSpPr>
                  <a:cxnSpLocks/>
                  <a:stCxn id="45" idx="0"/>
                  <a:endCxn id="45" idx="2"/>
                </p:cNvCxnSpPr>
                <p:nvPr/>
              </p:nvCxnSpPr>
              <p:spPr>
                <a:xfrm>
                  <a:off x="7698510" y="1879745"/>
                  <a:ext cx="0" cy="822036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[R] 47">
                  <a:extLst>
                    <a:ext uri="{FF2B5EF4-FFF2-40B4-BE49-F238E27FC236}">
                      <a16:creationId xmlns:a16="http://schemas.microsoft.com/office/drawing/2014/main" id="{9030F992-8558-244F-BB8C-4E48D814E4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18643" y="1879745"/>
                  <a:ext cx="0" cy="822036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[R] 48">
                  <a:extLst>
                    <a:ext uri="{FF2B5EF4-FFF2-40B4-BE49-F238E27FC236}">
                      <a16:creationId xmlns:a16="http://schemas.microsoft.com/office/drawing/2014/main" id="{FBD73ABE-CB42-F241-BE76-70B04ED2C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78377" y="1879745"/>
                  <a:ext cx="0" cy="822036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[R] 49">
                  <a:extLst>
                    <a:ext uri="{FF2B5EF4-FFF2-40B4-BE49-F238E27FC236}">
                      <a16:creationId xmlns:a16="http://schemas.microsoft.com/office/drawing/2014/main" id="{C6CC3EE1-D037-454F-A9F6-EB44BFD4CC62}"/>
                    </a:ext>
                  </a:extLst>
                </p:cNvPr>
                <p:cNvCxnSpPr>
                  <a:cxnSpLocks/>
                  <a:stCxn id="45" idx="3"/>
                  <a:endCxn id="45" idx="1"/>
                </p:cNvCxnSpPr>
                <p:nvPr/>
              </p:nvCxnSpPr>
              <p:spPr>
                <a:xfrm flipH="1">
                  <a:off x="7259782" y="2290763"/>
                  <a:ext cx="877455" cy="0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[R] 50">
                  <a:extLst>
                    <a:ext uri="{FF2B5EF4-FFF2-40B4-BE49-F238E27FC236}">
                      <a16:creationId xmlns:a16="http://schemas.microsoft.com/office/drawing/2014/main" id="{004EEDC3-F08E-B948-AE01-A3544378A9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59781" y="2497349"/>
                  <a:ext cx="877455" cy="0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[R] 51">
                  <a:extLst>
                    <a:ext uri="{FF2B5EF4-FFF2-40B4-BE49-F238E27FC236}">
                      <a16:creationId xmlns:a16="http://schemas.microsoft.com/office/drawing/2014/main" id="{83EDBC18-4194-7641-8E52-817C7910AA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59781" y="2090950"/>
                  <a:ext cx="877455" cy="0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29B2D02D-6C4E-D745-9AD1-82BD00153347}"/>
                  </a:ext>
                </a:extLst>
              </p:cNvPr>
              <p:cNvGrpSpPr/>
              <p:nvPr/>
            </p:nvGrpSpPr>
            <p:grpSpPr>
              <a:xfrm>
                <a:off x="8061731" y="1757828"/>
                <a:ext cx="657314" cy="617601"/>
                <a:chOff x="7259781" y="1879745"/>
                <a:chExt cx="877456" cy="82203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4D892E26-E077-BA46-8921-B762457A21AF}"/>
                    </a:ext>
                  </a:extLst>
                </p:cNvPr>
                <p:cNvSpPr/>
                <p:nvPr/>
              </p:nvSpPr>
              <p:spPr>
                <a:xfrm>
                  <a:off x="7259782" y="1879745"/>
                  <a:ext cx="877455" cy="822036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32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ore-KR" dirty="0"/>
                </a:p>
              </p:txBody>
            </p:sp>
            <p:cxnSp>
              <p:nvCxnSpPr>
                <p:cNvPr id="40" name="직선 연결선[R] 39">
                  <a:extLst>
                    <a:ext uri="{FF2B5EF4-FFF2-40B4-BE49-F238E27FC236}">
                      <a16:creationId xmlns:a16="http://schemas.microsoft.com/office/drawing/2014/main" id="{BFCA3006-F469-6040-A9E5-74BE4B59A0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4799" y="1879745"/>
                  <a:ext cx="0" cy="822036"/>
                </a:xfrm>
                <a:prstGeom prst="line">
                  <a:avLst/>
                </a:prstGeom>
                <a:grpFill/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[R] 40">
                  <a:extLst>
                    <a:ext uri="{FF2B5EF4-FFF2-40B4-BE49-F238E27FC236}">
                      <a16:creationId xmlns:a16="http://schemas.microsoft.com/office/drawing/2014/main" id="{717A4967-2A50-C442-99DA-56A17D2C51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6308" y="1879745"/>
                  <a:ext cx="0" cy="822036"/>
                </a:xfrm>
                <a:prstGeom prst="line">
                  <a:avLst/>
                </a:prstGeom>
                <a:grpFill/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[R] 41">
                  <a:extLst>
                    <a:ext uri="{FF2B5EF4-FFF2-40B4-BE49-F238E27FC236}">
                      <a16:creationId xmlns:a16="http://schemas.microsoft.com/office/drawing/2014/main" id="{58F5E6C8-C2FD-BA47-B0B7-BE3FB00411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59781" y="2160862"/>
                  <a:ext cx="877455" cy="0"/>
                </a:xfrm>
                <a:prstGeom prst="line">
                  <a:avLst/>
                </a:prstGeom>
                <a:grpFill/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[R] 42">
                  <a:extLst>
                    <a:ext uri="{FF2B5EF4-FFF2-40B4-BE49-F238E27FC236}">
                      <a16:creationId xmlns:a16="http://schemas.microsoft.com/office/drawing/2014/main" id="{A3518C04-D957-A142-B939-5720A34CED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59781" y="2427058"/>
                  <a:ext cx="877455" cy="0"/>
                </a:xfrm>
                <a:prstGeom prst="line">
                  <a:avLst/>
                </a:prstGeom>
                <a:grpFill/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8351C6FF-7095-1948-AF60-F6916D68EC7F}"/>
                  </a:ext>
                </a:extLst>
              </p:cNvPr>
              <p:cNvGrpSpPr/>
              <p:nvPr/>
            </p:nvGrpSpPr>
            <p:grpSpPr>
              <a:xfrm>
                <a:off x="6826289" y="2724580"/>
                <a:ext cx="877456" cy="822036"/>
                <a:chOff x="7259781" y="1879745"/>
                <a:chExt cx="877456" cy="822036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0E865B0-F47B-3646-A5D4-7117C5F0301D}"/>
                    </a:ext>
                  </a:extLst>
                </p:cNvPr>
                <p:cNvSpPr/>
                <p:nvPr/>
              </p:nvSpPr>
              <p:spPr>
                <a:xfrm>
                  <a:off x="7259782" y="1879745"/>
                  <a:ext cx="877455" cy="82203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ore-KR" dirty="0"/>
                </a:p>
              </p:txBody>
            </p:sp>
            <p:cxnSp>
              <p:nvCxnSpPr>
                <p:cNvPr id="55" name="직선 연결선[R] 54">
                  <a:extLst>
                    <a:ext uri="{FF2B5EF4-FFF2-40B4-BE49-F238E27FC236}">
                      <a16:creationId xmlns:a16="http://schemas.microsoft.com/office/drawing/2014/main" id="{63A0D923-959D-824A-AEAE-760679354B84}"/>
                    </a:ext>
                  </a:extLst>
                </p:cNvPr>
                <p:cNvCxnSpPr>
                  <a:stCxn id="54" idx="0"/>
                  <a:endCxn id="54" idx="2"/>
                </p:cNvCxnSpPr>
                <p:nvPr/>
              </p:nvCxnSpPr>
              <p:spPr>
                <a:xfrm>
                  <a:off x="7698510" y="1879745"/>
                  <a:ext cx="0" cy="8220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[R] 55">
                  <a:extLst>
                    <a:ext uri="{FF2B5EF4-FFF2-40B4-BE49-F238E27FC236}">
                      <a16:creationId xmlns:a16="http://schemas.microsoft.com/office/drawing/2014/main" id="{C6D626C5-7355-8848-816D-E5A5058ED751}"/>
                    </a:ext>
                  </a:extLst>
                </p:cNvPr>
                <p:cNvCxnSpPr>
                  <a:cxnSpLocks/>
                  <a:stCxn id="54" idx="0"/>
                  <a:endCxn id="54" idx="2"/>
                </p:cNvCxnSpPr>
                <p:nvPr/>
              </p:nvCxnSpPr>
              <p:spPr>
                <a:xfrm>
                  <a:off x="7698510" y="1879745"/>
                  <a:ext cx="0" cy="822036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[R] 56">
                  <a:extLst>
                    <a:ext uri="{FF2B5EF4-FFF2-40B4-BE49-F238E27FC236}">
                      <a16:creationId xmlns:a16="http://schemas.microsoft.com/office/drawing/2014/main" id="{59720FC1-5F09-5244-BEB0-1CC0E479F1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18643" y="1879745"/>
                  <a:ext cx="0" cy="822036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[R] 57">
                  <a:extLst>
                    <a:ext uri="{FF2B5EF4-FFF2-40B4-BE49-F238E27FC236}">
                      <a16:creationId xmlns:a16="http://schemas.microsoft.com/office/drawing/2014/main" id="{5159D096-07E9-C949-88F9-3C0872834F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78377" y="1879745"/>
                  <a:ext cx="0" cy="822036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[R] 58">
                  <a:extLst>
                    <a:ext uri="{FF2B5EF4-FFF2-40B4-BE49-F238E27FC236}">
                      <a16:creationId xmlns:a16="http://schemas.microsoft.com/office/drawing/2014/main" id="{FB3F4120-F4B9-3145-8672-9BE7AACC5373}"/>
                    </a:ext>
                  </a:extLst>
                </p:cNvPr>
                <p:cNvCxnSpPr>
                  <a:cxnSpLocks/>
                  <a:stCxn id="54" idx="3"/>
                  <a:endCxn id="54" idx="1"/>
                </p:cNvCxnSpPr>
                <p:nvPr/>
              </p:nvCxnSpPr>
              <p:spPr>
                <a:xfrm flipH="1">
                  <a:off x="7259782" y="2290763"/>
                  <a:ext cx="877455" cy="0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[R] 59">
                  <a:extLst>
                    <a:ext uri="{FF2B5EF4-FFF2-40B4-BE49-F238E27FC236}">
                      <a16:creationId xmlns:a16="http://schemas.microsoft.com/office/drawing/2014/main" id="{E9369C86-1D7B-8D4F-ADBE-1AE6F47482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59781" y="2497349"/>
                  <a:ext cx="877455" cy="0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[R] 60">
                  <a:extLst>
                    <a:ext uri="{FF2B5EF4-FFF2-40B4-BE49-F238E27FC236}">
                      <a16:creationId xmlns:a16="http://schemas.microsoft.com/office/drawing/2014/main" id="{8DC248CE-ECC3-3F41-85EB-4D08A2841A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59781" y="2090950"/>
                  <a:ext cx="877455" cy="0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7812E015-A581-E140-AC60-8813A29299D1}"/>
                  </a:ext>
                </a:extLst>
              </p:cNvPr>
              <p:cNvGrpSpPr/>
              <p:nvPr/>
            </p:nvGrpSpPr>
            <p:grpSpPr>
              <a:xfrm>
                <a:off x="6836744" y="2929012"/>
                <a:ext cx="657314" cy="617601"/>
                <a:chOff x="7259781" y="1879745"/>
                <a:chExt cx="877456" cy="82203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88B19C24-D963-E148-ACFE-6874FEA673FA}"/>
                    </a:ext>
                  </a:extLst>
                </p:cNvPr>
                <p:cNvSpPr/>
                <p:nvPr/>
              </p:nvSpPr>
              <p:spPr>
                <a:xfrm>
                  <a:off x="7259782" y="1879745"/>
                  <a:ext cx="877455" cy="822036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2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ore-KR" dirty="0"/>
                </a:p>
              </p:txBody>
            </p:sp>
            <p:cxnSp>
              <p:nvCxnSpPr>
                <p:cNvPr id="64" name="직선 연결선[R] 63">
                  <a:extLst>
                    <a:ext uri="{FF2B5EF4-FFF2-40B4-BE49-F238E27FC236}">
                      <a16:creationId xmlns:a16="http://schemas.microsoft.com/office/drawing/2014/main" id="{9EFAFB08-A569-A349-9830-64CC2A525E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4799" y="1879745"/>
                  <a:ext cx="0" cy="822036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[R] 64">
                  <a:extLst>
                    <a:ext uri="{FF2B5EF4-FFF2-40B4-BE49-F238E27FC236}">
                      <a16:creationId xmlns:a16="http://schemas.microsoft.com/office/drawing/2014/main" id="{BE497E1D-681B-254A-B5CA-882A5DEA3F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37266" y="1879745"/>
                  <a:ext cx="0" cy="822036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[R] 65">
                  <a:extLst>
                    <a:ext uri="{FF2B5EF4-FFF2-40B4-BE49-F238E27FC236}">
                      <a16:creationId xmlns:a16="http://schemas.microsoft.com/office/drawing/2014/main" id="{FBAE24E7-F074-BD4E-BF7B-A8EB2BF799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59781" y="2160862"/>
                  <a:ext cx="877455" cy="0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연결선[R] 66">
                  <a:extLst>
                    <a:ext uri="{FF2B5EF4-FFF2-40B4-BE49-F238E27FC236}">
                      <a16:creationId xmlns:a16="http://schemas.microsoft.com/office/drawing/2014/main" id="{9816BC2B-C693-2442-B706-72C00D73E0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59781" y="2427058"/>
                  <a:ext cx="877455" cy="0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5438AB22-ACEE-5C4A-A5C1-B2AF4D89413D}"/>
                  </a:ext>
                </a:extLst>
              </p:cNvPr>
              <p:cNvGrpSpPr/>
              <p:nvPr/>
            </p:nvGrpSpPr>
            <p:grpSpPr>
              <a:xfrm>
                <a:off x="7842078" y="2714699"/>
                <a:ext cx="877456" cy="822036"/>
                <a:chOff x="7259781" y="1879745"/>
                <a:chExt cx="877456" cy="822036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A75FA89E-D3FE-2F42-9B68-076AEC22CEE4}"/>
                    </a:ext>
                  </a:extLst>
                </p:cNvPr>
                <p:cNvSpPr/>
                <p:nvPr/>
              </p:nvSpPr>
              <p:spPr>
                <a:xfrm>
                  <a:off x="7259782" y="1879745"/>
                  <a:ext cx="877455" cy="82203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ore-KR" dirty="0"/>
                </a:p>
              </p:txBody>
            </p:sp>
            <p:cxnSp>
              <p:nvCxnSpPr>
                <p:cNvPr id="70" name="직선 연결선[R] 69">
                  <a:extLst>
                    <a:ext uri="{FF2B5EF4-FFF2-40B4-BE49-F238E27FC236}">
                      <a16:creationId xmlns:a16="http://schemas.microsoft.com/office/drawing/2014/main" id="{C290F391-9EAD-3249-A96B-650EA0F74DBD}"/>
                    </a:ext>
                  </a:extLst>
                </p:cNvPr>
                <p:cNvCxnSpPr>
                  <a:stCxn id="69" idx="0"/>
                  <a:endCxn id="69" idx="2"/>
                </p:cNvCxnSpPr>
                <p:nvPr/>
              </p:nvCxnSpPr>
              <p:spPr>
                <a:xfrm>
                  <a:off x="7698510" y="1879745"/>
                  <a:ext cx="0" cy="8220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[R] 70">
                  <a:extLst>
                    <a:ext uri="{FF2B5EF4-FFF2-40B4-BE49-F238E27FC236}">
                      <a16:creationId xmlns:a16="http://schemas.microsoft.com/office/drawing/2014/main" id="{0FCEA6B9-16CB-2545-BFF2-7D1D047C849E}"/>
                    </a:ext>
                  </a:extLst>
                </p:cNvPr>
                <p:cNvCxnSpPr>
                  <a:cxnSpLocks/>
                  <a:stCxn id="69" idx="0"/>
                  <a:endCxn id="69" idx="2"/>
                </p:cNvCxnSpPr>
                <p:nvPr/>
              </p:nvCxnSpPr>
              <p:spPr>
                <a:xfrm>
                  <a:off x="7698510" y="1879745"/>
                  <a:ext cx="0" cy="822036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[R] 71">
                  <a:extLst>
                    <a:ext uri="{FF2B5EF4-FFF2-40B4-BE49-F238E27FC236}">
                      <a16:creationId xmlns:a16="http://schemas.microsoft.com/office/drawing/2014/main" id="{B7A3E20B-A055-4546-9A18-5949477D1B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18643" y="1879745"/>
                  <a:ext cx="0" cy="822036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[R] 72">
                  <a:extLst>
                    <a:ext uri="{FF2B5EF4-FFF2-40B4-BE49-F238E27FC236}">
                      <a16:creationId xmlns:a16="http://schemas.microsoft.com/office/drawing/2014/main" id="{0FF89693-FCDF-8145-9DA5-ED6A7E6373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78377" y="1879745"/>
                  <a:ext cx="0" cy="822036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[R] 73">
                  <a:extLst>
                    <a:ext uri="{FF2B5EF4-FFF2-40B4-BE49-F238E27FC236}">
                      <a16:creationId xmlns:a16="http://schemas.microsoft.com/office/drawing/2014/main" id="{CE84012A-6793-9A48-BA96-9C18625D7206}"/>
                    </a:ext>
                  </a:extLst>
                </p:cNvPr>
                <p:cNvCxnSpPr>
                  <a:cxnSpLocks/>
                  <a:stCxn id="69" idx="3"/>
                  <a:endCxn id="69" idx="1"/>
                </p:cNvCxnSpPr>
                <p:nvPr/>
              </p:nvCxnSpPr>
              <p:spPr>
                <a:xfrm flipH="1">
                  <a:off x="7259782" y="2290763"/>
                  <a:ext cx="877455" cy="0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[R] 74">
                  <a:extLst>
                    <a:ext uri="{FF2B5EF4-FFF2-40B4-BE49-F238E27FC236}">
                      <a16:creationId xmlns:a16="http://schemas.microsoft.com/office/drawing/2014/main" id="{FE18B677-EE89-6B4D-B60A-5C50A7BDB6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59781" y="2497349"/>
                  <a:ext cx="877455" cy="0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연결선[R] 75">
                  <a:extLst>
                    <a:ext uri="{FF2B5EF4-FFF2-40B4-BE49-F238E27FC236}">
                      <a16:creationId xmlns:a16="http://schemas.microsoft.com/office/drawing/2014/main" id="{A5A11801-F228-A44E-810E-3F82C23929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59781" y="2090950"/>
                  <a:ext cx="877455" cy="0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02A45B80-C08F-AF48-AF56-BC7270FBFD29}"/>
                  </a:ext>
                </a:extLst>
              </p:cNvPr>
              <p:cNvGrpSpPr/>
              <p:nvPr/>
            </p:nvGrpSpPr>
            <p:grpSpPr>
              <a:xfrm>
                <a:off x="8063909" y="2925904"/>
                <a:ext cx="657314" cy="617601"/>
                <a:chOff x="7259781" y="1879745"/>
                <a:chExt cx="877456" cy="822036"/>
              </a:xfrm>
              <a:solidFill>
                <a:srgbClr val="7030A0">
                  <a:alpha val="42000"/>
                </a:srgbClr>
              </a:solidFill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962C3313-A724-4E47-9660-ED92832EB634}"/>
                    </a:ext>
                  </a:extLst>
                </p:cNvPr>
                <p:cNvSpPr/>
                <p:nvPr/>
              </p:nvSpPr>
              <p:spPr>
                <a:xfrm>
                  <a:off x="7259782" y="1879745"/>
                  <a:ext cx="877455" cy="822036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ore-KR" dirty="0"/>
                </a:p>
              </p:txBody>
            </p:sp>
            <p:cxnSp>
              <p:nvCxnSpPr>
                <p:cNvPr id="79" name="직선 연결선[R] 78">
                  <a:extLst>
                    <a:ext uri="{FF2B5EF4-FFF2-40B4-BE49-F238E27FC236}">
                      <a16:creationId xmlns:a16="http://schemas.microsoft.com/office/drawing/2014/main" id="{8EFB25F2-83A4-744F-897C-C85DBAA2F9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4799" y="1879745"/>
                  <a:ext cx="0" cy="822036"/>
                </a:xfrm>
                <a:prstGeom prst="line">
                  <a:avLst/>
                </a:prstGeom>
                <a:grpFill/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연결선[R] 79">
                  <a:extLst>
                    <a:ext uri="{FF2B5EF4-FFF2-40B4-BE49-F238E27FC236}">
                      <a16:creationId xmlns:a16="http://schemas.microsoft.com/office/drawing/2014/main" id="{66404105-3265-2946-95CB-67E83E05A8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6308" y="1879745"/>
                  <a:ext cx="0" cy="822036"/>
                </a:xfrm>
                <a:prstGeom prst="line">
                  <a:avLst/>
                </a:prstGeom>
                <a:grpFill/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직선 연결선[R] 80">
                  <a:extLst>
                    <a:ext uri="{FF2B5EF4-FFF2-40B4-BE49-F238E27FC236}">
                      <a16:creationId xmlns:a16="http://schemas.microsoft.com/office/drawing/2014/main" id="{D41D872C-57EC-B64D-A34B-5445A9F74A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59781" y="2160862"/>
                  <a:ext cx="877455" cy="0"/>
                </a:xfrm>
                <a:prstGeom prst="line">
                  <a:avLst/>
                </a:prstGeom>
                <a:grpFill/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연결선[R] 81">
                  <a:extLst>
                    <a:ext uri="{FF2B5EF4-FFF2-40B4-BE49-F238E27FC236}">
                      <a16:creationId xmlns:a16="http://schemas.microsoft.com/office/drawing/2014/main" id="{BC3C8DBF-5F1A-FD48-81AD-D9F64E6A3F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59781" y="2427058"/>
                  <a:ext cx="877455" cy="0"/>
                </a:xfrm>
                <a:prstGeom prst="line">
                  <a:avLst/>
                </a:prstGeom>
                <a:grpFill/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14DECAC5-7CED-9B4A-8DB8-80CA87A2A640}"/>
                </a:ext>
              </a:extLst>
            </p:cNvPr>
            <p:cNvGrpSpPr/>
            <p:nvPr/>
          </p:nvGrpSpPr>
          <p:grpSpPr>
            <a:xfrm>
              <a:off x="9137798" y="2462082"/>
              <a:ext cx="410452" cy="411018"/>
              <a:chOff x="9568087" y="1860042"/>
              <a:chExt cx="1324251" cy="1239308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67FFF8D8-A5D9-9C47-A7E6-5B892EE95D26}"/>
                  </a:ext>
                </a:extLst>
              </p:cNvPr>
              <p:cNvSpPr/>
              <p:nvPr/>
            </p:nvSpPr>
            <p:spPr>
              <a:xfrm>
                <a:off x="9568087" y="1860042"/>
                <a:ext cx="657313" cy="621707"/>
              </a:xfrm>
              <a:prstGeom prst="rect">
                <a:avLst/>
              </a:prstGeom>
              <a:solidFill>
                <a:srgbClr val="C00000">
                  <a:alpha val="4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ore-KR" dirty="0"/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C512E91B-737D-D34E-A396-07070FE6B386}"/>
                  </a:ext>
                </a:extLst>
              </p:cNvPr>
              <p:cNvSpPr/>
              <p:nvPr/>
            </p:nvSpPr>
            <p:spPr>
              <a:xfrm>
                <a:off x="10235025" y="1860042"/>
                <a:ext cx="657313" cy="617601"/>
              </a:xfrm>
              <a:prstGeom prst="rect">
                <a:avLst/>
              </a:prstGeom>
              <a:solidFill>
                <a:schemeClr val="accent2">
                  <a:lumMod val="75000"/>
                  <a:alpha val="32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ore-KR" dirty="0"/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BC26CCB4-7B63-AC40-9965-6E665F0386AB}"/>
                  </a:ext>
                </a:extLst>
              </p:cNvPr>
              <p:cNvSpPr/>
              <p:nvPr/>
            </p:nvSpPr>
            <p:spPr>
              <a:xfrm>
                <a:off x="10228264" y="2481749"/>
                <a:ext cx="664074" cy="617601"/>
              </a:xfrm>
              <a:prstGeom prst="rect">
                <a:avLst/>
              </a:prstGeom>
              <a:solidFill>
                <a:srgbClr val="7030A0">
                  <a:alpha val="42000"/>
                </a:srgb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ore-KR" dirty="0"/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BB8AE630-72F7-FA49-9671-5ABFFF4C153E}"/>
                  </a:ext>
                </a:extLst>
              </p:cNvPr>
              <p:cNvSpPr/>
              <p:nvPr/>
            </p:nvSpPr>
            <p:spPr>
              <a:xfrm>
                <a:off x="9568733" y="2477643"/>
                <a:ext cx="657313" cy="617601"/>
              </a:xfrm>
              <a:prstGeom prst="rect">
                <a:avLst/>
              </a:prstGeom>
              <a:solidFill>
                <a:schemeClr val="accent6">
                  <a:lumMod val="75000"/>
                  <a:alpha val="32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ore-K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699A5E75-FA79-9048-95A6-12B4BF91A89A}"/>
                    </a:ext>
                  </a:extLst>
                </p:cNvPr>
                <p:cNvSpPr txBox="1"/>
                <p:nvPr/>
              </p:nvSpPr>
              <p:spPr>
                <a:xfrm>
                  <a:off x="6399148" y="3615969"/>
                  <a:ext cx="286319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ko-Kore-KR" sz="1600" i="1" dirty="0" smtClean="0">
                            <a:latin typeface="Cambria Math" panose="02040503050406030204" pitchFamily="18" charset="0"/>
                          </a:rPr>
                          <m:t>𝑛𝑝𝑢𝑡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ore-KR" sz="1600" i="1" dirty="0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ko-Kore-KR" sz="1600" i="1" dirty="0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𝑓𝑖𝑙𝑡𝑒𝑟</m:t>
                        </m:r>
                        <m:r>
                          <a:rPr lang="ko-KR" altLang="en-US" sz="16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ore-KR" sz="16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699A5E75-FA79-9048-95A6-12B4BF91A8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9148" y="3615969"/>
                  <a:ext cx="2863191" cy="338554"/>
                </a:xfrm>
                <a:prstGeom prst="rect">
                  <a:avLst/>
                </a:prstGeom>
                <a:blipFill>
                  <a:blip r:embed="rId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ko-Kore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2E59953A-C033-444C-BC0B-2A7A2D10494A}"/>
                    </a:ext>
                  </a:extLst>
                </p:cNvPr>
                <p:cNvSpPr/>
                <p:nvPr/>
              </p:nvSpPr>
              <p:spPr>
                <a:xfrm>
                  <a:off x="9703208" y="2479064"/>
                  <a:ext cx="39626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ore-KR" sz="1600" dirty="0"/>
                </a:p>
              </p:txBody>
            </p:sp>
          </mc:Choice>
          <mc:Fallback xmlns=""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2E59953A-C033-444C-BC0B-2A7A2D1049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3208" y="2479064"/>
                  <a:ext cx="396262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9AAA7DB-2B6E-8C47-9C41-216DCE232FCA}"/>
                    </a:ext>
                  </a:extLst>
                </p:cNvPr>
                <p:cNvSpPr txBox="1"/>
                <p:nvPr/>
              </p:nvSpPr>
              <p:spPr>
                <a:xfrm>
                  <a:off x="10147965" y="2509159"/>
                  <a:ext cx="5032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𝑏𝑖𝑎𝑠</m:t>
                        </m:r>
                      </m:oMath>
                    </m:oMathPara>
                  </a14:m>
                  <a:endParaRPr lang="ko-Kore-KR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9AAA7DB-2B6E-8C47-9C41-216DCE232F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7965" y="2509159"/>
                  <a:ext cx="50327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7317" r="-7317" b="-8696"/>
                  </a:stretch>
                </a:blipFill>
              </p:spPr>
              <p:txBody>
                <a:bodyPr/>
                <a:lstStyle/>
                <a:p>
                  <a:r>
                    <a:rPr lang="ko-Kore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D687FA3E-40BF-534E-852C-9090B3D820E0}"/>
                    </a:ext>
                  </a:extLst>
                </p:cNvPr>
                <p:cNvSpPr/>
                <p:nvPr/>
              </p:nvSpPr>
              <p:spPr>
                <a:xfrm>
                  <a:off x="8714567" y="2474428"/>
                  <a:ext cx="4427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ko-Kore-KR" dirty="0"/>
                </a:p>
              </p:txBody>
            </p:sp>
          </mc:Choice>
          <mc:Fallback xmlns=""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D687FA3E-40BF-534E-852C-9090B3D820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4567" y="2474428"/>
                  <a:ext cx="44275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5B84B487-E3C4-CB41-B262-4A642C5405C8}"/>
              </a:ext>
            </a:extLst>
          </p:cNvPr>
          <p:cNvSpPr txBox="1"/>
          <p:nvPr/>
        </p:nvSpPr>
        <p:spPr>
          <a:xfrm>
            <a:off x="504545" y="3712680"/>
            <a:ext cx="596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Nanum Myeongjo ExtraBold" panose="02020603020101020101" pitchFamily="18" charset="-127"/>
                <a:ea typeface="Nanum Myeongjo ExtraBold" panose="02020603020101020101" pitchFamily="18" charset="-127"/>
              </a:rPr>
              <a:t>손실</a:t>
            </a:r>
            <a:endParaRPr lang="ko-Kore-KR" sz="1400" b="1" dirty="0">
              <a:latin typeface="Nanum Myeongjo ExtraBold" panose="02020603020101020101" pitchFamily="18" charset="-127"/>
              <a:ea typeface="Nanum Myeongjo ExtraBold" panose="02020603020101020101" pitchFamily="18" charset="-127"/>
            </a:endParaRPr>
          </a:p>
        </p:txBody>
      </p:sp>
      <p:sp>
        <p:nvSpPr>
          <p:cNvPr id="119" name="오른쪽 화살표[R] 118">
            <a:extLst>
              <a:ext uri="{FF2B5EF4-FFF2-40B4-BE49-F238E27FC236}">
                <a16:creationId xmlns:a16="http://schemas.microsoft.com/office/drawing/2014/main" id="{49E149A2-FF44-C649-9F6B-43E000BCDF02}"/>
              </a:ext>
            </a:extLst>
          </p:cNvPr>
          <p:cNvSpPr/>
          <p:nvPr/>
        </p:nvSpPr>
        <p:spPr>
          <a:xfrm>
            <a:off x="6503453" y="3913985"/>
            <a:ext cx="279936" cy="26384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/>
          </a:p>
        </p:txBody>
      </p: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FD988B9-DC16-594F-A9EE-C660F6A90365}"/>
              </a:ext>
            </a:extLst>
          </p:cNvPr>
          <p:cNvCxnSpPr>
            <a:cxnSpLocks/>
            <a:endCxn id="117" idx="3"/>
          </p:cNvCxnSpPr>
          <p:nvPr/>
        </p:nvCxnSpPr>
        <p:spPr>
          <a:xfrm rot="10800000" flipV="1">
            <a:off x="1101380" y="3866567"/>
            <a:ext cx="589341" cy="1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F57C76D-E9E0-574D-84B6-5F960F4BEDD4}"/>
              </a:ext>
            </a:extLst>
          </p:cNvPr>
          <p:cNvCxnSpPr>
            <a:cxnSpLocks/>
            <a:endCxn id="139" idx="3"/>
          </p:cNvCxnSpPr>
          <p:nvPr/>
        </p:nvCxnSpPr>
        <p:spPr>
          <a:xfrm rot="10800000" flipV="1">
            <a:off x="1081204" y="4189028"/>
            <a:ext cx="506081" cy="408848"/>
          </a:xfrm>
          <a:prstGeom prst="curvedConnector3">
            <a:avLst>
              <a:gd name="adj1" fmla="val 50000"/>
            </a:avLst>
          </a:prstGeom>
          <a:ln w="12700">
            <a:solidFill>
              <a:srgbClr val="2E75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왼쪽 중괄호[L] 136">
            <a:extLst>
              <a:ext uri="{FF2B5EF4-FFF2-40B4-BE49-F238E27FC236}">
                <a16:creationId xmlns:a16="http://schemas.microsoft.com/office/drawing/2014/main" id="{7E98C92C-4060-6B49-AD0A-8B16FA75A1CD}"/>
              </a:ext>
            </a:extLst>
          </p:cNvPr>
          <p:cNvSpPr/>
          <p:nvPr/>
        </p:nvSpPr>
        <p:spPr>
          <a:xfrm>
            <a:off x="1588667" y="4091525"/>
            <a:ext cx="107356" cy="195012"/>
          </a:xfrm>
          <a:prstGeom prst="leftBrace">
            <a:avLst/>
          </a:prstGeom>
          <a:ln w="127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ore-KR"/>
          </a:p>
        </p:txBody>
      </p:sp>
      <p:sp>
        <p:nvSpPr>
          <p:cNvPr id="138" name="왼쪽 중괄호[L] 137">
            <a:extLst>
              <a:ext uri="{FF2B5EF4-FFF2-40B4-BE49-F238E27FC236}">
                <a16:creationId xmlns:a16="http://schemas.microsoft.com/office/drawing/2014/main" id="{542C3E7D-EA06-0645-AB47-79B3F860C9B5}"/>
              </a:ext>
            </a:extLst>
          </p:cNvPr>
          <p:cNvSpPr/>
          <p:nvPr/>
        </p:nvSpPr>
        <p:spPr>
          <a:xfrm rot="16200000">
            <a:off x="1739850" y="3908717"/>
            <a:ext cx="107356" cy="195012"/>
          </a:xfrm>
          <a:prstGeom prst="leftBrace">
            <a:avLst/>
          </a:prstGeom>
          <a:ln w="127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ore-KR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0B6A6F7-0A37-A741-B7B9-629059559BA8}"/>
              </a:ext>
            </a:extLst>
          </p:cNvPr>
          <p:cNvSpPr txBox="1"/>
          <p:nvPr/>
        </p:nvSpPr>
        <p:spPr>
          <a:xfrm>
            <a:off x="408825" y="4443987"/>
            <a:ext cx="672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Nanum Myeongjo ExtraBold" panose="02020603020101020101" pitchFamily="18" charset="-127"/>
                <a:ea typeface="Nanum Myeongjo ExtraBold" panose="02020603020101020101" pitchFamily="18" charset="-127"/>
              </a:rPr>
              <a:t>stride</a:t>
            </a:r>
            <a:endParaRPr lang="ko-Kore-KR" sz="1400" b="1" dirty="0">
              <a:latin typeface="Nanum Myeongjo ExtraBold" panose="02020603020101020101" pitchFamily="18" charset="-127"/>
              <a:ea typeface="Nanum Myeongjo ExtraBold" panose="02020603020101020101" pitchFamily="18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39F7BA6D-03BF-8F49-AE44-98E86BC036AF}"/>
              </a:ext>
            </a:extLst>
          </p:cNvPr>
          <p:cNvSpPr/>
          <p:nvPr/>
        </p:nvSpPr>
        <p:spPr>
          <a:xfrm>
            <a:off x="7682015" y="4102417"/>
            <a:ext cx="3519699" cy="12152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Nanum Myeongjo ExtraBold" panose="02020603020101020101" pitchFamily="18" charset="-127"/>
                <a:ea typeface="Nanum Myeongjo ExtraBold" panose="02020603020101020101" pitchFamily="18" charset="-127"/>
              </a:rPr>
              <a:t>Stride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input data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에 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filter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적용 시 이동할 간격 조절</a:t>
            </a:r>
            <a:endParaRPr lang="en-US" altLang="ko-KR" sz="12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output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의 크기를 조절하기 위함</a:t>
            </a:r>
            <a:endParaRPr lang="en-US" altLang="ko-KR" sz="12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작은 값이 더 좋음 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(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보통 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1)</a:t>
            </a:r>
            <a:endParaRPr lang="en-US" sz="12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cxnSp>
        <p:nvCxnSpPr>
          <p:cNvPr id="152" name="구부러진 연결선[U] 151">
            <a:extLst>
              <a:ext uri="{FF2B5EF4-FFF2-40B4-BE49-F238E27FC236}">
                <a16:creationId xmlns:a16="http://schemas.microsoft.com/office/drawing/2014/main" id="{5D29BF12-3CA3-7B48-A883-91DCA484806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81203" y="4614795"/>
            <a:ext cx="731344" cy="473331"/>
          </a:xfrm>
          <a:prstGeom prst="curvedConnector3">
            <a:avLst>
              <a:gd name="adj1" fmla="val 5000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ADB22832-A5EB-1347-A382-93E797312847}"/>
              </a:ext>
            </a:extLst>
          </p:cNvPr>
          <p:cNvSpPr txBox="1"/>
          <p:nvPr/>
        </p:nvSpPr>
        <p:spPr>
          <a:xfrm>
            <a:off x="407655" y="4934237"/>
            <a:ext cx="7537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Nanum Myeongjo ExtraBold" panose="02020603020101020101" pitchFamily="18" charset="-127"/>
                <a:ea typeface="Nanum Myeongjo ExtraBold" panose="02020603020101020101" pitchFamily="18" charset="-127"/>
              </a:rPr>
              <a:t>filter</a:t>
            </a:r>
          </a:p>
          <a:p>
            <a:pPr algn="ctr"/>
            <a:r>
              <a:rPr lang="en-US" sz="1100" b="1" dirty="0">
                <a:latin typeface="Nanum Myeongjo ExtraBold" panose="02020603020101020101" pitchFamily="18" charset="-127"/>
                <a:ea typeface="Nanum Myeongjo ExtraBold" panose="02020603020101020101" pitchFamily="18" charset="-127"/>
              </a:rPr>
              <a:t>weight</a:t>
            </a:r>
            <a:endParaRPr lang="ko-Kore-KR" sz="1100" b="1" dirty="0">
              <a:latin typeface="Nanum Myeongjo ExtraBold" panose="02020603020101020101" pitchFamily="18" charset="-127"/>
              <a:ea typeface="Nanum Myeongjo ExtraBold" panose="02020603020101020101" pitchFamily="18" charset="-127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B0B69E6A-12A1-8348-BA29-81942B958004}"/>
              </a:ext>
            </a:extLst>
          </p:cNvPr>
          <p:cNvSpPr/>
          <p:nvPr/>
        </p:nvSpPr>
        <p:spPr>
          <a:xfrm>
            <a:off x="7684104" y="2975963"/>
            <a:ext cx="3519700" cy="9355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Nanum Myeongjo ExtraBold" panose="02020603020101020101" pitchFamily="18" charset="-127"/>
                <a:ea typeface="Nanum Myeongjo ExtraBold" panose="02020603020101020101" pitchFamily="18" charset="-127"/>
              </a:rPr>
              <a:t>특징</a:t>
            </a:r>
            <a:r>
              <a:rPr lang="en-US" altLang="ko-KR" sz="1400" b="1" dirty="0">
                <a:latin typeface="Nanum Myeongjo ExtraBold" panose="02020603020101020101" pitchFamily="18" charset="-127"/>
                <a:ea typeface="Nanum Myeongjo ExtraBold" panose="02020603020101020101" pitchFamily="18" charset="-127"/>
              </a:rPr>
              <a:t> </a:t>
            </a:r>
            <a:r>
              <a:rPr lang="ko-KR" altLang="en-US" sz="1400" b="1" dirty="0">
                <a:latin typeface="Nanum Myeongjo ExtraBold" panose="02020603020101020101" pitchFamily="18" charset="-127"/>
                <a:ea typeface="Nanum Myeongjo ExtraBold" panose="02020603020101020101" pitchFamily="18" charset="-127"/>
              </a:rPr>
              <a:t>맵</a:t>
            </a:r>
            <a:r>
              <a:rPr lang="en-US" altLang="ko-KR" sz="1400" b="1" dirty="0">
                <a:latin typeface="Nanum Myeongjo ExtraBold" panose="02020603020101020101" pitchFamily="18" charset="-127"/>
                <a:ea typeface="Nanum Myeongjo ExtraBold" panose="02020603020101020101" pitchFamily="18" charset="-127"/>
              </a:rPr>
              <a:t>(</a:t>
            </a:r>
            <a:r>
              <a:rPr lang="ko-Kore-KR" sz="1400" b="1" dirty="0">
                <a:latin typeface="Nanum Myeongjo ExtraBold" panose="02020603020101020101" pitchFamily="18" charset="-127"/>
                <a:ea typeface="Nanum Myeongjo ExtraBold" panose="02020603020101020101" pitchFamily="18" charset="-127"/>
              </a:rPr>
              <a:t>Feautre Map)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conv layer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의 입출력은 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3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차원 이미지 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(matrix 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형태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</a:t>
            </a:r>
            <a:r>
              <a:rPr lang="ko-KR" altLang="en-US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형상 유지</a:t>
            </a:r>
            <a:r>
              <a: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29239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Eurostile" panose="020B0504020202050204" pitchFamily="34" charset="0"/>
              </a:rPr>
              <a:t>convolution layer</a:t>
            </a:r>
            <a:endParaRPr lang="ko-KR" altLang="en-US" dirty="0">
              <a:latin typeface="Eurostile" panose="020B050402020205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05777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buFont typeface="Wingdings" pitchFamily="2" charset="2"/>
                  <a:buChar char="v"/>
                </a:pPr>
                <a:r>
                  <a:rPr lang="en-US" altLang="ko-KR" sz="1800" b="1" dirty="0">
                    <a:latin typeface="Nanum Myeongjo ExtraBold" panose="02020603020101020101" pitchFamily="18" charset="-127"/>
                    <a:ea typeface="Nanum Myeongjo ExtraBold" panose="02020603020101020101" pitchFamily="18" charset="-127"/>
                  </a:rPr>
                  <a:t>Convolution(</a:t>
                </a:r>
                <a14:m>
                  <m:oMath xmlns:m="http://schemas.openxmlformats.org/officeDocument/2006/math">
                    <m:r>
                      <a:rPr lang="en-US" altLang="ko-KR" sz="1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ko-KR" sz="1800" b="1" dirty="0">
                    <a:latin typeface="Nanum Myeongjo ExtraBold" panose="02020603020101020101" pitchFamily="18" charset="-127"/>
                    <a:ea typeface="Nanum Myeongjo ExtraBold" panose="02020603020101020101" pitchFamily="18" charset="-127"/>
                  </a:rPr>
                  <a:t>)</a:t>
                </a:r>
              </a:p>
              <a:p>
                <a:pPr lvl="1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ko-KR" altLang="en-US" sz="16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이미지를 </a:t>
                </a:r>
                <a:r>
                  <a:rPr lang="en-US" altLang="ko-KR" sz="16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filter</a:t>
                </a:r>
                <a:r>
                  <a:rPr lang="ko-KR" altLang="en-US" sz="16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에 통과</a:t>
                </a:r>
                <a:r>
                  <a:rPr lang="en-US" altLang="ko-KR" sz="1600" b="1" dirty="0">
                    <a:solidFill>
                      <a:srgbClr val="2E75B6"/>
                    </a:solidFill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(filter matrix</a:t>
                </a:r>
                <a:r>
                  <a:rPr lang="ko-KR" altLang="en-US" sz="1600" b="1" dirty="0">
                    <a:solidFill>
                      <a:srgbClr val="2E75B6"/>
                    </a:solidFill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와 </a:t>
                </a:r>
                <a:r>
                  <a:rPr lang="en-US" altLang="ko-KR" sz="1600" b="1" dirty="0">
                    <a:solidFill>
                      <a:srgbClr val="2E75B6"/>
                    </a:solidFill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image matrix</a:t>
                </a:r>
                <a:r>
                  <a:rPr lang="ko-KR" altLang="en-US" sz="1600" b="1" dirty="0">
                    <a:solidFill>
                      <a:srgbClr val="2E75B6"/>
                    </a:solidFill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의 행렬 곱</a:t>
                </a:r>
                <a:r>
                  <a:rPr lang="en-US" altLang="ko-KR" sz="1600" b="1" dirty="0">
                    <a:solidFill>
                      <a:srgbClr val="2E75B6"/>
                    </a:solidFill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)</a:t>
                </a:r>
                <a:r>
                  <a:rPr lang="ko-KR" altLang="en-US" sz="16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시켜 이미지 변형 </a:t>
                </a:r>
                <a:r>
                  <a:rPr lang="en-US" altLang="ko-KR" sz="1600" b="1" dirty="0">
                    <a:latin typeface="Nanum Myeongjo" panose="02020603020101020101" pitchFamily="18" charset="-127"/>
                    <a:ea typeface="Nanum Myeongjo" panose="02020603020101020101" pitchFamily="18" charset="-127"/>
                    <a:sym typeface="Wingdings" pitchFamily="2" charset="2"/>
                  </a:rPr>
                  <a:t></a:t>
                </a:r>
                <a:r>
                  <a:rPr lang="en-US" altLang="ko-KR" sz="16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 </a:t>
                </a:r>
                <a:r>
                  <a:rPr lang="ko-KR" altLang="en-US" sz="1600" b="1" dirty="0">
                    <a:solidFill>
                      <a:srgbClr val="2E75B6"/>
                    </a:solidFill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특정 특징 부각</a:t>
                </a:r>
                <a:endParaRPr lang="en-US" altLang="ko-KR" sz="1600" b="1" dirty="0">
                  <a:solidFill>
                    <a:srgbClr val="2E75B6"/>
                  </a:solidFill>
                  <a:latin typeface="Nanum Myeongjo" panose="02020603020101020101" pitchFamily="18" charset="-127"/>
                  <a:ea typeface="Nanum Myeongjo" panose="02020603020101020101" pitchFamily="18" charset="-127"/>
                </a:endParaRPr>
              </a:p>
              <a:p>
                <a:pPr lvl="1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ko-KR" altLang="en-US" sz="16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한 이미지에 대해</a:t>
                </a:r>
                <a:r>
                  <a:rPr lang="en-US" altLang="ko-KR" sz="16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 filter </a:t>
                </a:r>
                <a:r>
                  <a:rPr lang="ko-KR" altLang="en-US" sz="16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개수만큼의 데이터가 생성</a:t>
                </a:r>
                <a:r>
                  <a:rPr lang="en-US" altLang="ko-KR" sz="16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,</a:t>
                </a:r>
                <a:r>
                  <a:rPr lang="ko-KR" altLang="en-US" sz="16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 이를 기반으로 학습 </a:t>
                </a:r>
                <a:r>
                  <a:rPr lang="en-US" altLang="ko-KR" sz="1600" b="1" dirty="0">
                    <a:latin typeface="Nanum Myeongjo" panose="02020603020101020101" pitchFamily="18" charset="-127"/>
                    <a:ea typeface="Nanum Myeongjo" panose="02020603020101020101" pitchFamily="18" charset="-127"/>
                    <a:sym typeface="Wingdings" pitchFamily="2" charset="2"/>
                  </a:rPr>
                  <a:t> </a:t>
                </a:r>
                <a:r>
                  <a:rPr lang="ko-KR" altLang="en-US" sz="1600" b="1" dirty="0">
                    <a:solidFill>
                      <a:srgbClr val="2E75B6"/>
                    </a:solidFill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성능 </a:t>
                </a:r>
                <a:r>
                  <a:rPr lang="en-US" altLang="ko-KR" sz="1600" b="1" dirty="0">
                    <a:solidFill>
                      <a:srgbClr val="2E75B6"/>
                    </a:solidFill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good</a:t>
                </a:r>
              </a:p>
              <a:p>
                <a:pPr lvl="1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ko-KR" altLang="en-US" sz="1600" b="1" dirty="0">
                    <a:solidFill>
                      <a:srgbClr val="2E75B6"/>
                    </a:solidFill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주변 이미지가 손실</a:t>
                </a:r>
                <a:r>
                  <a:rPr lang="ko-KR" altLang="en-US" sz="16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될 수 있음 </a:t>
                </a:r>
                <a:r>
                  <a:rPr lang="en-US" altLang="ko-KR" sz="1600" b="1" dirty="0">
                    <a:latin typeface="Nanum Myeongjo" panose="02020603020101020101" pitchFamily="18" charset="-127"/>
                    <a:ea typeface="Nanum Myeongjo" panose="02020603020101020101" pitchFamily="18" charset="-127"/>
                    <a:sym typeface="Wingdings" pitchFamily="2" charset="2"/>
                  </a:rPr>
                  <a:t> </a:t>
                </a:r>
                <a:r>
                  <a:rPr lang="en-US" altLang="ko-KR" sz="1600" b="1" dirty="0">
                    <a:solidFill>
                      <a:srgbClr val="2E75B6"/>
                    </a:solidFill>
                    <a:latin typeface="Nanum Myeongjo" panose="02020603020101020101" pitchFamily="18" charset="-127"/>
                    <a:ea typeface="Nanum Myeongjo" panose="02020603020101020101" pitchFamily="18" charset="-127"/>
                    <a:sym typeface="Wingdings" pitchFamily="2" charset="2"/>
                  </a:rPr>
                  <a:t>padding</a:t>
                </a:r>
                <a:endParaRPr lang="en-US" altLang="ko-KR" sz="1600" b="1" dirty="0">
                  <a:solidFill>
                    <a:srgbClr val="2E75B6"/>
                  </a:solidFill>
                  <a:latin typeface="Nanum Myeongjo" panose="02020603020101020101" pitchFamily="18" charset="-127"/>
                  <a:ea typeface="Nanum Myeongjo" panose="02020603020101020101" pitchFamily="18" charset="-127"/>
                </a:endParaRPr>
              </a:p>
              <a:p>
                <a:pPr marL="914400" lvl="2" indent="0">
                  <a:lnSpc>
                    <a:spcPct val="150000"/>
                  </a:lnSpc>
                  <a:buNone/>
                </a:pPr>
                <a:r>
                  <a:rPr lang="en-US" altLang="ko-KR" sz="14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ex) input : (4,4)</a:t>
                </a:r>
                <a:r>
                  <a:rPr lang="ko-KR" altLang="en-US" sz="14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픽셀</a:t>
                </a:r>
                <a:r>
                  <a:rPr lang="en-US" altLang="ko-KR" sz="14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, filter(3,3) &gt;&gt; (1,1) 4</a:t>
                </a:r>
                <a:r>
                  <a:rPr lang="ko-KR" altLang="en-US" sz="14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개로 변환 </a:t>
                </a:r>
                <a:r>
                  <a:rPr lang="en-US" altLang="ko-KR" sz="14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 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ko-KR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ko-KR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ko-KR" sz="14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 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ko-KR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ko-KR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ko-KR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ko-KR" sz="500" b="1" dirty="0">
                  <a:latin typeface="Nanum Myeongjo" panose="02020603020101020101" pitchFamily="18" charset="-127"/>
                  <a:ea typeface="Nanum Myeongjo" panose="02020603020101020101" pitchFamily="18" charset="-127"/>
                </a:endParaRPr>
              </a:p>
              <a:p>
                <a:pPr lvl="1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altLang="ko-KR" sz="1600" b="1" dirty="0">
                    <a:solidFill>
                      <a:srgbClr val="2E75B6"/>
                    </a:solidFill>
                    <a:latin typeface="Nanum Myeongjo ExtraBold" panose="02020603020101020101" pitchFamily="18" charset="-127"/>
                    <a:ea typeface="Nanum Myeongjo ExtraBold" panose="02020603020101020101" pitchFamily="18" charset="-127"/>
                  </a:rPr>
                  <a:t>Convolution</a:t>
                </a:r>
                <a:r>
                  <a:rPr lang="ko-KR" altLang="en-US" sz="1600" b="1" dirty="0">
                    <a:solidFill>
                      <a:srgbClr val="2E75B6"/>
                    </a:solidFill>
                    <a:latin typeface="Nanum Myeongjo ExtraBold" panose="02020603020101020101" pitchFamily="18" charset="-127"/>
                    <a:ea typeface="Nanum Myeongjo ExtraBold" panose="02020603020101020101" pitchFamily="18" charset="-127"/>
                  </a:rPr>
                  <a:t> 통해 데이터가 많아지는 효과 </a:t>
                </a:r>
                <a:r>
                  <a:rPr lang="en-US" altLang="ko-KR" sz="1600" b="1" dirty="0">
                    <a:solidFill>
                      <a:srgbClr val="2E75B6"/>
                    </a:solidFill>
                    <a:latin typeface="Nanum Myeongjo ExtraBold" panose="02020603020101020101" pitchFamily="18" charset="-127"/>
                    <a:ea typeface="Nanum Myeongjo ExtraBold" panose="02020603020101020101" pitchFamily="18" charset="-127"/>
                  </a:rPr>
                  <a:t>&gt;&gt; </a:t>
                </a:r>
                <a:r>
                  <a:rPr lang="ko-KR" altLang="en-US" sz="1600" b="1" dirty="0">
                    <a:solidFill>
                      <a:srgbClr val="2E75B6"/>
                    </a:solidFill>
                    <a:latin typeface="Nanum Myeongjo ExtraBold" panose="02020603020101020101" pitchFamily="18" charset="-127"/>
                    <a:ea typeface="Nanum Myeongjo ExtraBold" panose="02020603020101020101" pitchFamily="18" charset="-127"/>
                  </a:rPr>
                  <a:t>분류 성능 향상</a:t>
                </a:r>
                <a:endParaRPr lang="ko-KR" altLang="en-US" sz="1800" b="1" dirty="0">
                  <a:solidFill>
                    <a:srgbClr val="2E75B6"/>
                  </a:solidFill>
                  <a:latin typeface="Nanum Myeongjo ExtraBold" panose="02020603020101020101" pitchFamily="18" charset="-127"/>
                  <a:ea typeface="Nanum Myeongjo Extra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057775"/>
              </a:xfrm>
              <a:blipFill>
                <a:blip r:embed="rId3"/>
                <a:stretch>
                  <a:fillRect l="-223" b="-1003"/>
                </a:stretch>
              </a:blipFill>
            </p:spPr>
            <p:txBody>
              <a:bodyPr/>
              <a:lstStyle/>
              <a:p>
                <a:r>
                  <a:rPr lang="ko-Kore-K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7E7CA1E4-57C1-DF49-B057-460AC00C37B3}"/>
              </a:ext>
            </a:extLst>
          </p:cNvPr>
          <p:cNvSpPr/>
          <p:nvPr/>
        </p:nvSpPr>
        <p:spPr>
          <a:xfrm>
            <a:off x="7393257" y="2750185"/>
            <a:ext cx="3533640" cy="14919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Nanum Myeongjo ExtraBold" panose="02020603020101020101" pitchFamily="18" charset="-127"/>
                <a:ea typeface="Nanum Myeongjo ExtraBold" panose="02020603020101020101" pitchFamily="18" charset="-127"/>
              </a:rPr>
              <a:t>zero-padding (optional)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주변 이미지의 손실을 막기 위함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hyperparameter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로 값 설정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(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주로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0</a:t>
            </a:r>
            <a:r>
              <a:rPr lang="ko-KR" altLang="en-US" sz="14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으로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설정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입력데이터의 크기 유지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ore-KR" sz="3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5A733AA6-BBBF-594F-9671-8C8ECBE2192F}"/>
              </a:ext>
            </a:extLst>
          </p:cNvPr>
          <p:cNvGrpSpPr/>
          <p:nvPr/>
        </p:nvGrpSpPr>
        <p:grpSpPr>
          <a:xfrm>
            <a:off x="1268883" y="3429000"/>
            <a:ext cx="4252096" cy="2196698"/>
            <a:chOff x="6399148" y="1757825"/>
            <a:chExt cx="4252096" cy="2196698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EBB8DD75-7545-8047-A4C8-F5662EB3F6BF}"/>
                </a:ext>
              </a:extLst>
            </p:cNvPr>
            <p:cNvGrpSpPr/>
            <p:nvPr/>
          </p:nvGrpSpPr>
          <p:grpSpPr>
            <a:xfrm>
              <a:off x="6826287" y="1757825"/>
              <a:ext cx="1894936" cy="1788791"/>
              <a:chOff x="6826287" y="1757825"/>
              <a:chExt cx="1894936" cy="1788791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295C043-7969-784C-B93E-9BC543453A21}"/>
                  </a:ext>
                </a:extLst>
              </p:cNvPr>
              <p:cNvGrpSpPr/>
              <p:nvPr/>
            </p:nvGrpSpPr>
            <p:grpSpPr>
              <a:xfrm>
                <a:off x="6826288" y="1757825"/>
                <a:ext cx="877456" cy="822036"/>
                <a:chOff x="7259781" y="1879745"/>
                <a:chExt cx="877456" cy="822036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30C756C5-909D-3F41-8285-C832316785F2}"/>
                    </a:ext>
                  </a:extLst>
                </p:cNvPr>
                <p:cNvSpPr/>
                <p:nvPr/>
              </p:nvSpPr>
              <p:spPr>
                <a:xfrm>
                  <a:off x="7259782" y="1879745"/>
                  <a:ext cx="877455" cy="82203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ore-KR" dirty="0"/>
                </a:p>
              </p:txBody>
            </p:sp>
            <p:cxnSp>
              <p:nvCxnSpPr>
                <p:cNvPr id="6" name="직선 연결선[R] 5">
                  <a:extLst>
                    <a:ext uri="{FF2B5EF4-FFF2-40B4-BE49-F238E27FC236}">
                      <a16:creationId xmlns:a16="http://schemas.microsoft.com/office/drawing/2014/main" id="{59DB5178-AEFD-C64F-B8F1-CB1C2BBDCB40}"/>
                    </a:ext>
                  </a:extLst>
                </p:cNvPr>
                <p:cNvCxnSpPr>
                  <a:stCxn id="4" idx="0"/>
                  <a:endCxn id="4" idx="2"/>
                </p:cNvCxnSpPr>
                <p:nvPr/>
              </p:nvCxnSpPr>
              <p:spPr>
                <a:xfrm>
                  <a:off x="7698510" y="1879745"/>
                  <a:ext cx="0" cy="8220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[R] 9">
                  <a:extLst>
                    <a:ext uri="{FF2B5EF4-FFF2-40B4-BE49-F238E27FC236}">
                      <a16:creationId xmlns:a16="http://schemas.microsoft.com/office/drawing/2014/main" id="{035D54B6-46A8-584D-9E6E-8AEECC2F35B2}"/>
                    </a:ext>
                  </a:extLst>
                </p:cNvPr>
                <p:cNvCxnSpPr>
                  <a:cxnSpLocks/>
                  <a:stCxn id="4" idx="0"/>
                  <a:endCxn id="4" idx="2"/>
                </p:cNvCxnSpPr>
                <p:nvPr/>
              </p:nvCxnSpPr>
              <p:spPr>
                <a:xfrm>
                  <a:off x="7698510" y="1879745"/>
                  <a:ext cx="0" cy="822036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[R] 14">
                  <a:extLst>
                    <a:ext uri="{FF2B5EF4-FFF2-40B4-BE49-F238E27FC236}">
                      <a16:creationId xmlns:a16="http://schemas.microsoft.com/office/drawing/2014/main" id="{9DD2A9C2-E9BE-874F-8731-B335705D5C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18643" y="1879745"/>
                  <a:ext cx="0" cy="822036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[R] 15">
                  <a:extLst>
                    <a:ext uri="{FF2B5EF4-FFF2-40B4-BE49-F238E27FC236}">
                      <a16:creationId xmlns:a16="http://schemas.microsoft.com/office/drawing/2014/main" id="{76AAD847-38CB-434A-94A2-B0D9A43913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78377" y="1879745"/>
                  <a:ext cx="0" cy="822036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[R] 18">
                  <a:extLst>
                    <a:ext uri="{FF2B5EF4-FFF2-40B4-BE49-F238E27FC236}">
                      <a16:creationId xmlns:a16="http://schemas.microsoft.com/office/drawing/2014/main" id="{86727E01-5591-1343-92CB-4FB6063F66C5}"/>
                    </a:ext>
                  </a:extLst>
                </p:cNvPr>
                <p:cNvCxnSpPr>
                  <a:cxnSpLocks/>
                  <a:stCxn id="4" idx="3"/>
                  <a:endCxn id="4" idx="1"/>
                </p:cNvCxnSpPr>
                <p:nvPr/>
              </p:nvCxnSpPr>
              <p:spPr>
                <a:xfrm flipH="1">
                  <a:off x="7259782" y="2290763"/>
                  <a:ext cx="877455" cy="0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[R] 19">
                  <a:extLst>
                    <a:ext uri="{FF2B5EF4-FFF2-40B4-BE49-F238E27FC236}">
                      <a16:creationId xmlns:a16="http://schemas.microsoft.com/office/drawing/2014/main" id="{1AA3ECB1-8540-414C-B254-15F3490C5D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59781" y="2497349"/>
                  <a:ext cx="877455" cy="0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[R] 20">
                  <a:extLst>
                    <a:ext uri="{FF2B5EF4-FFF2-40B4-BE49-F238E27FC236}">
                      <a16:creationId xmlns:a16="http://schemas.microsoft.com/office/drawing/2014/main" id="{386D0374-38FC-EA4F-B3D7-8C0F311F6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59781" y="2090950"/>
                  <a:ext cx="877455" cy="0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690BFBD6-49F9-BF48-BDBA-38B0D2A5FB55}"/>
                  </a:ext>
                </a:extLst>
              </p:cNvPr>
              <p:cNvGrpSpPr/>
              <p:nvPr/>
            </p:nvGrpSpPr>
            <p:grpSpPr>
              <a:xfrm>
                <a:off x="6826287" y="1757828"/>
                <a:ext cx="657314" cy="617601"/>
                <a:chOff x="7259781" y="1879745"/>
                <a:chExt cx="877456" cy="822036"/>
              </a:xfrm>
            </p:grpSpPr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3FBAA079-8953-7943-8515-378DC0A8813D}"/>
                    </a:ext>
                  </a:extLst>
                </p:cNvPr>
                <p:cNvSpPr/>
                <p:nvPr/>
              </p:nvSpPr>
              <p:spPr>
                <a:xfrm>
                  <a:off x="7259782" y="1879745"/>
                  <a:ext cx="877455" cy="822036"/>
                </a:xfrm>
                <a:prstGeom prst="rect">
                  <a:avLst/>
                </a:prstGeom>
                <a:solidFill>
                  <a:srgbClr val="C00000">
                    <a:alpha val="41000"/>
                  </a:srgbClr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ore-KR" dirty="0"/>
                </a:p>
              </p:txBody>
            </p:sp>
            <p:cxnSp>
              <p:nvCxnSpPr>
                <p:cNvPr id="26" name="직선 연결선[R] 25">
                  <a:extLst>
                    <a:ext uri="{FF2B5EF4-FFF2-40B4-BE49-F238E27FC236}">
                      <a16:creationId xmlns:a16="http://schemas.microsoft.com/office/drawing/2014/main" id="{8245733E-274B-F941-A50E-B005C48DA8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53841" y="1879745"/>
                  <a:ext cx="0" cy="82203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[R] 26">
                  <a:extLst>
                    <a:ext uri="{FF2B5EF4-FFF2-40B4-BE49-F238E27FC236}">
                      <a16:creationId xmlns:a16="http://schemas.microsoft.com/office/drawing/2014/main" id="{55F0FFF9-E813-704A-BA20-FD8866B163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6308" y="1879745"/>
                  <a:ext cx="0" cy="822036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[R] 28">
                  <a:extLst>
                    <a:ext uri="{FF2B5EF4-FFF2-40B4-BE49-F238E27FC236}">
                      <a16:creationId xmlns:a16="http://schemas.microsoft.com/office/drawing/2014/main" id="{C0E8FFDC-9A97-CF44-9F1B-4A5D63938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59781" y="2160862"/>
                  <a:ext cx="877455" cy="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[R] 29">
                  <a:extLst>
                    <a:ext uri="{FF2B5EF4-FFF2-40B4-BE49-F238E27FC236}">
                      <a16:creationId xmlns:a16="http://schemas.microsoft.com/office/drawing/2014/main" id="{443C9534-59BC-2247-8DB9-C82EBCFBEE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59781" y="2427058"/>
                  <a:ext cx="877455" cy="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C1A016C7-9A81-7A45-A442-EABF0AF14334}"/>
                  </a:ext>
                </a:extLst>
              </p:cNvPr>
              <p:cNvGrpSpPr/>
              <p:nvPr/>
            </p:nvGrpSpPr>
            <p:grpSpPr>
              <a:xfrm>
                <a:off x="7841589" y="1757825"/>
                <a:ext cx="877456" cy="822036"/>
                <a:chOff x="7259781" y="1879745"/>
                <a:chExt cx="877456" cy="822036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BBD6D41C-B6A1-434B-B687-6A051F2A972C}"/>
                    </a:ext>
                  </a:extLst>
                </p:cNvPr>
                <p:cNvSpPr/>
                <p:nvPr/>
              </p:nvSpPr>
              <p:spPr>
                <a:xfrm>
                  <a:off x="7259782" y="1879745"/>
                  <a:ext cx="877455" cy="82203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ore-KR" dirty="0"/>
                </a:p>
              </p:txBody>
            </p:sp>
            <p:cxnSp>
              <p:nvCxnSpPr>
                <p:cNvPr id="46" name="직선 연결선[R] 45">
                  <a:extLst>
                    <a:ext uri="{FF2B5EF4-FFF2-40B4-BE49-F238E27FC236}">
                      <a16:creationId xmlns:a16="http://schemas.microsoft.com/office/drawing/2014/main" id="{82351964-F083-CD4D-9908-B9E34897F1EE}"/>
                    </a:ext>
                  </a:extLst>
                </p:cNvPr>
                <p:cNvCxnSpPr>
                  <a:stCxn id="45" idx="0"/>
                  <a:endCxn id="45" idx="2"/>
                </p:cNvCxnSpPr>
                <p:nvPr/>
              </p:nvCxnSpPr>
              <p:spPr>
                <a:xfrm>
                  <a:off x="7698510" y="1879745"/>
                  <a:ext cx="0" cy="8220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[R] 46">
                  <a:extLst>
                    <a:ext uri="{FF2B5EF4-FFF2-40B4-BE49-F238E27FC236}">
                      <a16:creationId xmlns:a16="http://schemas.microsoft.com/office/drawing/2014/main" id="{B1FDBA52-2044-6D44-A4FF-58D037982AAE}"/>
                    </a:ext>
                  </a:extLst>
                </p:cNvPr>
                <p:cNvCxnSpPr>
                  <a:cxnSpLocks/>
                  <a:stCxn id="45" idx="0"/>
                  <a:endCxn id="45" idx="2"/>
                </p:cNvCxnSpPr>
                <p:nvPr/>
              </p:nvCxnSpPr>
              <p:spPr>
                <a:xfrm>
                  <a:off x="7698510" y="1879745"/>
                  <a:ext cx="0" cy="822036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[R] 47">
                  <a:extLst>
                    <a:ext uri="{FF2B5EF4-FFF2-40B4-BE49-F238E27FC236}">
                      <a16:creationId xmlns:a16="http://schemas.microsoft.com/office/drawing/2014/main" id="{9030F992-8558-244F-BB8C-4E48D814E4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18643" y="1879745"/>
                  <a:ext cx="0" cy="822036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[R] 48">
                  <a:extLst>
                    <a:ext uri="{FF2B5EF4-FFF2-40B4-BE49-F238E27FC236}">
                      <a16:creationId xmlns:a16="http://schemas.microsoft.com/office/drawing/2014/main" id="{FBD73ABE-CB42-F241-BE76-70B04ED2C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78377" y="1879745"/>
                  <a:ext cx="0" cy="822036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[R] 49">
                  <a:extLst>
                    <a:ext uri="{FF2B5EF4-FFF2-40B4-BE49-F238E27FC236}">
                      <a16:creationId xmlns:a16="http://schemas.microsoft.com/office/drawing/2014/main" id="{C6CC3EE1-D037-454F-A9F6-EB44BFD4CC62}"/>
                    </a:ext>
                  </a:extLst>
                </p:cNvPr>
                <p:cNvCxnSpPr>
                  <a:cxnSpLocks/>
                  <a:stCxn id="45" idx="3"/>
                  <a:endCxn id="45" idx="1"/>
                </p:cNvCxnSpPr>
                <p:nvPr/>
              </p:nvCxnSpPr>
              <p:spPr>
                <a:xfrm flipH="1">
                  <a:off x="7259782" y="2290763"/>
                  <a:ext cx="877455" cy="0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[R] 50">
                  <a:extLst>
                    <a:ext uri="{FF2B5EF4-FFF2-40B4-BE49-F238E27FC236}">
                      <a16:creationId xmlns:a16="http://schemas.microsoft.com/office/drawing/2014/main" id="{004EEDC3-F08E-B948-AE01-A3544378A9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59781" y="2497349"/>
                  <a:ext cx="877455" cy="0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[R] 51">
                  <a:extLst>
                    <a:ext uri="{FF2B5EF4-FFF2-40B4-BE49-F238E27FC236}">
                      <a16:creationId xmlns:a16="http://schemas.microsoft.com/office/drawing/2014/main" id="{83EDBC18-4194-7641-8E52-817C7910AA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59781" y="2090950"/>
                  <a:ext cx="877455" cy="0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29B2D02D-6C4E-D745-9AD1-82BD00153347}"/>
                  </a:ext>
                </a:extLst>
              </p:cNvPr>
              <p:cNvGrpSpPr/>
              <p:nvPr/>
            </p:nvGrpSpPr>
            <p:grpSpPr>
              <a:xfrm>
                <a:off x="8061731" y="1757828"/>
                <a:ext cx="657314" cy="617601"/>
                <a:chOff x="7259781" y="1879745"/>
                <a:chExt cx="877456" cy="82203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4D892E26-E077-BA46-8921-B762457A21AF}"/>
                    </a:ext>
                  </a:extLst>
                </p:cNvPr>
                <p:cNvSpPr/>
                <p:nvPr/>
              </p:nvSpPr>
              <p:spPr>
                <a:xfrm>
                  <a:off x="7259782" y="1879745"/>
                  <a:ext cx="877455" cy="822036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32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ore-KR" dirty="0"/>
                </a:p>
              </p:txBody>
            </p:sp>
            <p:cxnSp>
              <p:nvCxnSpPr>
                <p:cNvPr id="40" name="직선 연결선[R] 39">
                  <a:extLst>
                    <a:ext uri="{FF2B5EF4-FFF2-40B4-BE49-F238E27FC236}">
                      <a16:creationId xmlns:a16="http://schemas.microsoft.com/office/drawing/2014/main" id="{BFCA3006-F469-6040-A9E5-74BE4B59A0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4799" y="1879745"/>
                  <a:ext cx="0" cy="822036"/>
                </a:xfrm>
                <a:prstGeom prst="line">
                  <a:avLst/>
                </a:prstGeom>
                <a:grpFill/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[R] 40">
                  <a:extLst>
                    <a:ext uri="{FF2B5EF4-FFF2-40B4-BE49-F238E27FC236}">
                      <a16:creationId xmlns:a16="http://schemas.microsoft.com/office/drawing/2014/main" id="{717A4967-2A50-C442-99DA-56A17D2C51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6308" y="1879745"/>
                  <a:ext cx="0" cy="822036"/>
                </a:xfrm>
                <a:prstGeom prst="line">
                  <a:avLst/>
                </a:prstGeom>
                <a:grpFill/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[R] 41">
                  <a:extLst>
                    <a:ext uri="{FF2B5EF4-FFF2-40B4-BE49-F238E27FC236}">
                      <a16:creationId xmlns:a16="http://schemas.microsoft.com/office/drawing/2014/main" id="{58F5E6C8-C2FD-BA47-B0B7-BE3FB00411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59781" y="2160862"/>
                  <a:ext cx="877455" cy="0"/>
                </a:xfrm>
                <a:prstGeom prst="line">
                  <a:avLst/>
                </a:prstGeom>
                <a:grpFill/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[R] 42">
                  <a:extLst>
                    <a:ext uri="{FF2B5EF4-FFF2-40B4-BE49-F238E27FC236}">
                      <a16:creationId xmlns:a16="http://schemas.microsoft.com/office/drawing/2014/main" id="{A3518C04-D957-A142-B939-5720A34CED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59781" y="2427058"/>
                  <a:ext cx="877455" cy="0"/>
                </a:xfrm>
                <a:prstGeom prst="line">
                  <a:avLst/>
                </a:prstGeom>
                <a:grpFill/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8351C6FF-7095-1948-AF60-F6916D68EC7F}"/>
                  </a:ext>
                </a:extLst>
              </p:cNvPr>
              <p:cNvGrpSpPr/>
              <p:nvPr/>
            </p:nvGrpSpPr>
            <p:grpSpPr>
              <a:xfrm>
                <a:off x="6826289" y="2724580"/>
                <a:ext cx="877456" cy="822036"/>
                <a:chOff x="7259781" y="1879745"/>
                <a:chExt cx="877456" cy="822036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0E865B0-F47B-3646-A5D4-7117C5F0301D}"/>
                    </a:ext>
                  </a:extLst>
                </p:cNvPr>
                <p:cNvSpPr/>
                <p:nvPr/>
              </p:nvSpPr>
              <p:spPr>
                <a:xfrm>
                  <a:off x="7259782" y="1879745"/>
                  <a:ext cx="877455" cy="82203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ore-KR" dirty="0"/>
                </a:p>
              </p:txBody>
            </p:sp>
            <p:cxnSp>
              <p:nvCxnSpPr>
                <p:cNvPr id="55" name="직선 연결선[R] 54">
                  <a:extLst>
                    <a:ext uri="{FF2B5EF4-FFF2-40B4-BE49-F238E27FC236}">
                      <a16:creationId xmlns:a16="http://schemas.microsoft.com/office/drawing/2014/main" id="{63A0D923-959D-824A-AEAE-760679354B84}"/>
                    </a:ext>
                  </a:extLst>
                </p:cNvPr>
                <p:cNvCxnSpPr>
                  <a:stCxn id="54" idx="0"/>
                  <a:endCxn id="54" idx="2"/>
                </p:cNvCxnSpPr>
                <p:nvPr/>
              </p:nvCxnSpPr>
              <p:spPr>
                <a:xfrm>
                  <a:off x="7698510" y="1879745"/>
                  <a:ext cx="0" cy="8220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[R] 55">
                  <a:extLst>
                    <a:ext uri="{FF2B5EF4-FFF2-40B4-BE49-F238E27FC236}">
                      <a16:creationId xmlns:a16="http://schemas.microsoft.com/office/drawing/2014/main" id="{C6D626C5-7355-8848-816D-E5A5058ED751}"/>
                    </a:ext>
                  </a:extLst>
                </p:cNvPr>
                <p:cNvCxnSpPr>
                  <a:cxnSpLocks/>
                  <a:stCxn id="54" idx="0"/>
                  <a:endCxn id="54" idx="2"/>
                </p:cNvCxnSpPr>
                <p:nvPr/>
              </p:nvCxnSpPr>
              <p:spPr>
                <a:xfrm>
                  <a:off x="7698510" y="1879745"/>
                  <a:ext cx="0" cy="822036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[R] 56">
                  <a:extLst>
                    <a:ext uri="{FF2B5EF4-FFF2-40B4-BE49-F238E27FC236}">
                      <a16:creationId xmlns:a16="http://schemas.microsoft.com/office/drawing/2014/main" id="{59720FC1-5F09-5244-BEB0-1CC0E479F1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18643" y="1879745"/>
                  <a:ext cx="0" cy="822036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[R] 57">
                  <a:extLst>
                    <a:ext uri="{FF2B5EF4-FFF2-40B4-BE49-F238E27FC236}">
                      <a16:creationId xmlns:a16="http://schemas.microsoft.com/office/drawing/2014/main" id="{5159D096-07E9-C949-88F9-3C0872834F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78377" y="1879745"/>
                  <a:ext cx="0" cy="822036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[R] 58">
                  <a:extLst>
                    <a:ext uri="{FF2B5EF4-FFF2-40B4-BE49-F238E27FC236}">
                      <a16:creationId xmlns:a16="http://schemas.microsoft.com/office/drawing/2014/main" id="{FB3F4120-F4B9-3145-8672-9BE7AACC5373}"/>
                    </a:ext>
                  </a:extLst>
                </p:cNvPr>
                <p:cNvCxnSpPr>
                  <a:cxnSpLocks/>
                  <a:stCxn id="54" idx="3"/>
                  <a:endCxn id="54" idx="1"/>
                </p:cNvCxnSpPr>
                <p:nvPr/>
              </p:nvCxnSpPr>
              <p:spPr>
                <a:xfrm flipH="1">
                  <a:off x="7259782" y="2290763"/>
                  <a:ext cx="877455" cy="0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[R] 59">
                  <a:extLst>
                    <a:ext uri="{FF2B5EF4-FFF2-40B4-BE49-F238E27FC236}">
                      <a16:creationId xmlns:a16="http://schemas.microsoft.com/office/drawing/2014/main" id="{E9369C86-1D7B-8D4F-ADBE-1AE6F47482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59781" y="2497349"/>
                  <a:ext cx="877455" cy="0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[R] 60">
                  <a:extLst>
                    <a:ext uri="{FF2B5EF4-FFF2-40B4-BE49-F238E27FC236}">
                      <a16:creationId xmlns:a16="http://schemas.microsoft.com/office/drawing/2014/main" id="{8DC248CE-ECC3-3F41-85EB-4D08A2841A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59781" y="2090950"/>
                  <a:ext cx="877455" cy="0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7812E015-A581-E140-AC60-8813A29299D1}"/>
                  </a:ext>
                </a:extLst>
              </p:cNvPr>
              <p:cNvGrpSpPr/>
              <p:nvPr/>
            </p:nvGrpSpPr>
            <p:grpSpPr>
              <a:xfrm>
                <a:off x="6836744" y="2929012"/>
                <a:ext cx="657314" cy="617601"/>
                <a:chOff x="7259781" y="1879745"/>
                <a:chExt cx="877456" cy="82203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88B19C24-D963-E148-ACFE-6874FEA673FA}"/>
                    </a:ext>
                  </a:extLst>
                </p:cNvPr>
                <p:cNvSpPr/>
                <p:nvPr/>
              </p:nvSpPr>
              <p:spPr>
                <a:xfrm>
                  <a:off x="7259782" y="1879745"/>
                  <a:ext cx="877455" cy="822036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2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ore-KR" dirty="0"/>
                </a:p>
              </p:txBody>
            </p:sp>
            <p:cxnSp>
              <p:nvCxnSpPr>
                <p:cNvPr id="64" name="직선 연결선[R] 63">
                  <a:extLst>
                    <a:ext uri="{FF2B5EF4-FFF2-40B4-BE49-F238E27FC236}">
                      <a16:creationId xmlns:a16="http://schemas.microsoft.com/office/drawing/2014/main" id="{9EFAFB08-A569-A349-9830-64CC2A525E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4799" y="1879745"/>
                  <a:ext cx="0" cy="822036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[R] 64">
                  <a:extLst>
                    <a:ext uri="{FF2B5EF4-FFF2-40B4-BE49-F238E27FC236}">
                      <a16:creationId xmlns:a16="http://schemas.microsoft.com/office/drawing/2014/main" id="{BE497E1D-681B-254A-B5CA-882A5DEA3F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37266" y="1879745"/>
                  <a:ext cx="0" cy="822036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[R] 65">
                  <a:extLst>
                    <a:ext uri="{FF2B5EF4-FFF2-40B4-BE49-F238E27FC236}">
                      <a16:creationId xmlns:a16="http://schemas.microsoft.com/office/drawing/2014/main" id="{FBAE24E7-F074-BD4E-BF7B-A8EB2BF799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59781" y="2160862"/>
                  <a:ext cx="877455" cy="0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연결선[R] 66">
                  <a:extLst>
                    <a:ext uri="{FF2B5EF4-FFF2-40B4-BE49-F238E27FC236}">
                      <a16:creationId xmlns:a16="http://schemas.microsoft.com/office/drawing/2014/main" id="{9816BC2B-C693-2442-B706-72C00D73E0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59781" y="2427058"/>
                  <a:ext cx="877455" cy="0"/>
                </a:xfrm>
                <a:prstGeom prst="line">
                  <a:avLst/>
                </a:prstGeom>
                <a:grpFill/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5438AB22-ACEE-5C4A-A5C1-B2AF4D89413D}"/>
                  </a:ext>
                </a:extLst>
              </p:cNvPr>
              <p:cNvGrpSpPr/>
              <p:nvPr/>
            </p:nvGrpSpPr>
            <p:grpSpPr>
              <a:xfrm>
                <a:off x="7842078" y="2714699"/>
                <a:ext cx="877456" cy="822036"/>
                <a:chOff x="7259781" y="1879745"/>
                <a:chExt cx="877456" cy="822036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A75FA89E-D3FE-2F42-9B68-076AEC22CEE4}"/>
                    </a:ext>
                  </a:extLst>
                </p:cNvPr>
                <p:cNvSpPr/>
                <p:nvPr/>
              </p:nvSpPr>
              <p:spPr>
                <a:xfrm>
                  <a:off x="7259782" y="1879745"/>
                  <a:ext cx="877455" cy="82203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ore-KR" dirty="0"/>
                </a:p>
              </p:txBody>
            </p:sp>
            <p:cxnSp>
              <p:nvCxnSpPr>
                <p:cNvPr id="70" name="직선 연결선[R] 69">
                  <a:extLst>
                    <a:ext uri="{FF2B5EF4-FFF2-40B4-BE49-F238E27FC236}">
                      <a16:creationId xmlns:a16="http://schemas.microsoft.com/office/drawing/2014/main" id="{C290F391-9EAD-3249-A96B-650EA0F74DBD}"/>
                    </a:ext>
                  </a:extLst>
                </p:cNvPr>
                <p:cNvCxnSpPr>
                  <a:stCxn id="69" idx="0"/>
                  <a:endCxn id="69" idx="2"/>
                </p:cNvCxnSpPr>
                <p:nvPr/>
              </p:nvCxnSpPr>
              <p:spPr>
                <a:xfrm>
                  <a:off x="7698510" y="1879745"/>
                  <a:ext cx="0" cy="82203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[R] 70">
                  <a:extLst>
                    <a:ext uri="{FF2B5EF4-FFF2-40B4-BE49-F238E27FC236}">
                      <a16:creationId xmlns:a16="http://schemas.microsoft.com/office/drawing/2014/main" id="{0FCEA6B9-16CB-2545-BFF2-7D1D047C849E}"/>
                    </a:ext>
                  </a:extLst>
                </p:cNvPr>
                <p:cNvCxnSpPr>
                  <a:cxnSpLocks/>
                  <a:stCxn id="69" idx="0"/>
                  <a:endCxn id="69" idx="2"/>
                </p:cNvCxnSpPr>
                <p:nvPr/>
              </p:nvCxnSpPr>
              <p:spPr>
                <a:xfrm>
                  <a:off x="7698510" y="1879745"/>
                  <a:ext cx="0" cy="822036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[R] 71">
                  <a:extLst>
                    <a:ext uri="{FF2B5EF4-FFF2-40B4-BE49-F238E27FC236}">
                      <a16:creationId xmlns:a16="http://schemas.microsoft.com/office/drawing/2014/main" id="{B7A3E20B-A055-4546-9A18-5949477D1B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18643" y="1879745"/>
                  <a:ext cx="0" cy="822036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[R] 72">
                  <a:extLst>
                    <a:ext uri="{FF2B5EF4-FFF2-40B4-BE49-F238E27FC236}">
                      <a16:creationId xmlns:a16="http://schemas.microsoft.com/office/drawing/2014/main" id="{0FF89693-FCDF-8145-9DA5-ED6A7E6373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78377" y="1879745"/>
                  <a:ext cx="0" cy="822036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[R] 73">
                  <a:extLst>
                    <a:ext uri="{FF2B5EF4-FFF2-40B4-BE49-F238E27FC236}">
                      <a16:creationId xmlns:a16="http://schemas.microsoft.com/office/drawing/2014/main" id="{CE84012A-6793-9A48-BA96-9C18625D7206}"/>
                    </a:ext>
                  </a:extLst>
                </p:cNvPr>
                <p:cNvCxnSpPr>
                  <a:cxnSpLocks/>
                  <a:stCxn id="69" idx="3"/>
                  <a:endCxn id="69" idx="1"/>
                </p:cNvCxnSpPr>
                <p:nvPr/>
              </p:nvCxnSpPr>
              <p:spPr>
                <a:xfrm flipH="1">
                  <a:off x="7259782" y="2290763"/>
                  <a:ext cx="877455" cy="0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[R] 74">
                  <a:extLst>
                    <a:ext uri="{FF2B5EF4-FFF2-40B4-BE49-F238E27FC236}">
                      <a16:creationId xmlns:a16="http://schemas.microsoft.com/office/drawing/2014/main" id="{FE18B677-EE89-6B4D-B60A-5C50A7BDB6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59781" y="2497349"/>
                  <a:ext cx="877455" cy="0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연결선[R] 75">
                  <a:extLst>
                    <a:ext uri="{FF2B5EF4-FFF2-40B4-BE49-F238E27FC236}">
                      <a16:creationId xmlns:a16="http://schemas.microsoft.com/office/drawing/2014/main" id="{A5A11801-F228-A44E-810E-3F82C23929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59781" y="2090950"/>
                  <a:ext cx="877455" cy="0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02A45B80-C08F-AF48-AF56-BC7270FBFD29}"/>
                  </a:ext>
                </a:extLst>
              </p:cNvPr>
              <p:cNvGrpSpPr/>
              <p:nvPr/>
            </p:nvGrpSpPr>
            <p:grpSpPr>
              <a:xfrm>
                <a:off x="8063909" y="2925904"/>
                <a:ext cx="657314" cy="617601"/>
                <a:chOff x="7259781" y="1879745"/>
                <a:chExt cx="877456" cy="822036"/>
              </a:xfrm>
              <a:solidFill>
                <a:srgbClr val="7030A0">
                  <a:alpha val="42000"/>
                </a:srgbClr>
              </a:solidFill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962C3313-A724-4E47-9660-ED92832EB634}"/>
                    </a:ext>
                  </a:extLst>
                </p:cNvPr>
                <p:cNvSpPr/>
                <p:nvPr/>
              </p:nvSpPr>
              <p:spPr>
                <a:xfrm>
                  <a:off x="7259782" y="1879745"/>
                  <a:ext cx="877455" cy="822036"/>
                </a:xfrm>
                <a:prstGeom prst="rect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ore-KR" dirty="0"/>
                </a:p>
              </p:txBody>
            </p:sp>
            <p:cxnSp>
              <p:nvCxnSpPr>
                <p:cNvPr id="79" name="직선 연결선[R] 78">
                  <a:extLst>
                    <a:ext uri="{FF2B5EF4-FFF2-40B4-BE49-F238E27FC236}">
                      <a16:creationId xmlns:a16="http://schemas.microsoft.com/office/drawing/2014/main" id="{8EFB25F2-83A4-744F-897C-C85DBAA2F9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4799" y="1879745"/>
                  <a:ext cx="0" cy="822036"/>
                </a:xfrm>
                <a:prstGeom prst="line">
                  <a:avLst/>
                </a:prstGeom>
                <a:grpFill/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연결선[R] 79">
                  <a:extLst>
                    <a:ext uri="{FF2B5EF4-FFF2-40B4-BE49-F238E27FC236}">
                      <a16:creationId xmlns:a16="http://schemas.microsoft.com/office/drawing/2014/main" id="{66404105-3265-2946-95CB-67E83E05A8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6308" y="1879745"/>
                  <a:ext cx="0" cy="822036"/>
                </a:xfrm>
                <a:prstGeom prst="line">
                  <a:avLst/>
                </a:prstGeom>
                <a:grpFill/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직선 연결선[R] 80">
                  <a:extLst>
                    <a:ext uri="{FF2B5EF4-FFF2-40B4-BE49-F238E27FC236}">
                      <a16:creationId xmlns:a16="http://schemas.microsoft.com/office/drawing/2014/main" id="{D41D872C-57EC-B64D-A34B-5445A9F74A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59781" y="2160862"/>
                  <a:ext cx="877455" cy="0"/>
                </a:xfrm>
                <a:prstGeom prst="line">
                  <a:avLst/>
                </a:prstGeom>
                <a:grpFill/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연결선[R] 81">
                  <a:extLst>
                    <a:ext uri="{FF2B5EF4-FFF2-40B4-BE49-F238E27FC236}">
                      <a16:creationId xmlns:a16="http://schemas.microsoft.com/office/drawing/2014/main" id="{BC3C8DBF-5F1A-FD48-81AD-D9F64E6A3F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59781" y="2427058"/>
                  <a:ext cx="877455" cy="0"/>
                </a:xfrm>
                <a:prstGeom prst="line">
                  <a:avLst/>
                </a:prstGeom>
                <a:grpFill/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14DECAC5-7CED-9B4A-8DB8-80CA87A2A640}"/>
                </a:ext>
              </a:extLst>
            </p:cNvPr>
            <p:cNvGrpSpPr/>
            <p:nvPr/>
          </p:nvGrpSpPr>
          <p:grpSpPr>
            <a:xfrm>
              <a:off x="9137798" y="2462082"/>
              <a:ext cx="410452" cy="411018"/>
              <a:chOff x="9568087" y="1860042"/>
              <a:chExt cx="1324251" cy="1239308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67FFF8D8-A5D9-9C47-A7E6-5B892EE95D26}"/>
                  </a:ext>
                </a:extLst>
              </p:cNvPr>
              <p:cNvSpPr/>
              <p:nvPr/>
            </p:nvSpPr>
            <p:spPr>
              <a:xfrm>
                <a:off x="9568087" y="1860042"/>
                <a:ext cx="657313" cy="621707"/>
              </a:xfrm>
              <a:prstGeom prst="rect">
                <a:avLst/>
              </a:prstGeom>
              <a:solidFill>
                <a:srgbClr val="C00000">
                  <a:alpha val="4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ore-KR" dirty="0"/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C512E91B-737D-D34E-A396-07070FE6B386}"/>
                  </a:ext>
                </a:extLst>
              </p:cNvPr>
              <p:cNvSpPr/>
              <p:nvPr/>
            </p:nvSpPr>
            <p:spPr>
              <a:xfrm>
                <a:off x="10235025" y="1860042"/>
                <a:ext cx="657313" cy="617601"/>
              </a:xfrm>
              <a:prstGeom prst="rect">
                <a:avLst/>
              </a:prstGeom>
              <a:solidFill>
                <a:schemeClr val="accent2">
                  <a:lumMod val="75000"/>
                  <a:alpha val="32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ore-KR" dirty="0"/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BC26CCB4-7B63-AC40-9965-6E665F0386AB}"/>
                  </a:ext>
                </a:extLst>
              </p:cNvPr>
              <p:cNvSpPr/>
              <p:nvPr/>
            </p:nvSpPr>
            <p:spPr>
              <a:xfrm>
                <a:off x="10228264" y="2481749"/>
                <a:ext cx="664074" cy="617601"/>
              </a:xfrm>
              <a:prstGeom prst="rect">
                <a:avLst/>
              </a:prstGeom>
              <a:solidFill>
                <a:srgbClr val="7030A0">
                  <a:alpha val="42000"/>
                </a:srgb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ore-KR" dirty="0"/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BB8AE630-72F7-FA49-9671-5ABFFF4C153E}"/>
                  </a:ext>
                </a:extLst>
              </p:cNvPr>
              <p:cNvSpPr/>
              <p:nvPr/>
            </p:nvSpPr>
            <p:spPr>
              <a:xfrm>
                <a:off x="9568733" y="2477643"/>
                <a:ext cx="657313" cy="617601"/>
              </a:xfrm>
              <a:prstGeom prst="rect">
                <a:avLst/>
              </a:prstGeom>
              <a:solidFill>
                <a:schemeClr val="accent6">
                  <a:lumMod val="75000"/>
                  <a:alpha val="32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ore-KR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699A5E75-FA79-9048-95A6-12B4BF91A89A}"/>
                    </a:ext>
                  </a:extLst>
                </p:cNvPr>
                <p:cNvSpPr txBox="1"/>
                <p:nvPr/>
              </p:nvSpPr>
              <p:spPr>
                <a:xfrm>
                  <a:off x="6399148" y="3615969"/>
                  <a:ext cx="286319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ko-Kore-KR" sz="1600" i="1" dirty="0" smtClean="0">
                            <a:latin typeface="Cambria Math" panose="02040503050406030204" pitchFamily="18" charset="0"/>
                          </a:rPr>
                          <m:t>𝑛𝑝𝑢𝑡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ore-KR" sz="1600" i="1" dirty="0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ko-Kore-KR" sz="1600" i="1" dirty="0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  <m:t>𝑓𝑖𝑙𝑡𝑒𝑟</m:t>
                        </m:r>
                        <m:r>
                          <a:rPr lang="ko-KR" altLang="en-US" sz="16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ore-KR" sz="16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699A5E75-FA79-9048-95A6-12B4BF91A8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9148" y="3615969"/>
                  <a:ext cx="2863191" cy="338554"/>
                </a:xfrm>
                <a:prstGeom prst="rect">
                  <a:avLst/>
                </a:prstGeom>
                <a:blipFill>
                  <a:blip r:embed="rId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ko-Kore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2E59953A-C033-444C-BC0B-2A7A2D10494A}"/>
                    </a:ext>
                  </a:extLst>
                </p:cNvPr>
                <p:cNvSpPr/>
                <p:nvPr/>
              </p:nvSpPr>
              <p:spPr>
                <a:xfrm>
                  <a:off x="9703208" y="2479064"/>
                  <a:ext cx="39626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ore-KR" sz="1600" dirty="0"/>
                </a:p>
              </p:txBody>
            </p:sp>
          </mc:Choice>
          <mc:Fallback xmlns="">
            <p:sp>
              <p:nvSpPr>
                <p:cNvPr id="108" name="직사각형 107">
                  <a:extLst>
                    <a:ext uri="{FF2B5EF4-FFF2-40B4-BE49-F238E27FC236}">
                      <a16:creationId xmlns:a16="http://schemas.microsoft.com/office/drawing/2014/main" id="{2E59953A-C033-444C-BC0B-2A7A2D1049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3208" y="2479064"/>
                  <a:ext cx="396262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9AAA7DB-2B6E-8C47-9C41-216DCE232FCA}"/>
                    </a:ext>
                  </a:extLst>
                </p:cNvPr>
                <p:cNvSpPr txBox="1"/>
                <p:nvPr/>
              </p:nvSpPr>
              <p:spPr>
                <a:xfrm>
                  <a:off x="10147965" y="2509159"/>
                  <a:ext cx="5032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𝑏𝑖𝑎𝑠</m:t>
                        </m:r>
                      </m:oMath>
                    </m:oMathPara>
                  </a14:m>
                  <a:endParaRPr lang="ko-Kore-KR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9AAA7DB-2B6E-8C47-9C41-216DCE232F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7965" y="2509159"/>
                  <a:ext cx="50327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7317" r="-7317" b="-8696"/>
                  </a:stretch>
                </a:blipFill>
              </p:spPr>
              <p:txBody>
                <a:bodyPr/>
                <a:lstStyle/>
                <a:p>
                  <a:r>
                    <a:rPr lang="ko-Kore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D687FA3E-40BF-534E-852C-9090B3D820E0}"/>
                    </a:ext>
                  </a:extLst>
                </p:cNvPr>
                <p:cNvSpPr/>
                <p:nvPr/>
              </p:nvSpPr>
              <p:spPr>
                <a:xfrm>
                  <a:off x="8714567" y="2474428"/>
                  <a:ext cx="4427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ko-Kore-KR" dirty="0"/>
                </a:p>
              </p:txBody>
            </p:sp>
          </mc:Choice>
          <mc:Fallback xmlns=""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D687FA3E-40BF-534E-852C-9090B3D820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4567" y="2474428"/>
                  <a:ext cx="44275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5B84B487-E3C4-CB41-B262-4A642C5405C8}"/>
              </a:ext>
            </a:extLst>
          </p:cNvPr>
          <p:cNvSpPr txBox="1"/>
          <p:nvPr/>
        </p:nvSpPr>
        <p:spPr>
          <a:xfrm>
            <a:off x="504545" y="4020683"/>
            <a:ext cx="596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Nanum Myeongjo ExtraBold" panose="02020603020101020101" pitchFamily="18" charset="-127"/>
                <a:ea typeface="Nanum Myeongjo ExtraBold" panose="02020603020101020101" pitchFamily="18" charset="-127"/>
              </a:rPr>
              <a:t>손실</a:t>
            </a:r>
            <a:endParaRPr lang="ko-Kore-KR" sz="1400" b="1" dirty="0">
              <a:latin typeface="Nanum Myeongjo ExtraBold" panose="02020603020101020101" pitchFamily="18" charset="-127"/>
              <a:ea typeface="Nanum Myeongjo ExtraBold" panose="02020603020101020101" pitchFamily="18" charset="-127"/>
            </a:endParaRPr>
          </a:p>
        </p:txBody>
      </p:sp>
      <p:sp>
        <p:nvSpPr>
          <p:cNvPr id="119" name="오른쪽 화살표[R] 118">
            <a:extLst>
              <a:ext uri="{FF2B5EF4-FFF2-40B4-BE49-F238E27FC236}">
                <a16:creationId xmlns:a16="http://schemas.microsoft.com/office/drawing/2014/main" id="{49E149A2-FF44-C649-9F6B-43E000BCDF02}"/>
              </a:ext>
            </a:extLst>
          </p:cNvPr>
          <p:cNvSpPr/>
          <p:nvPr/>
        </p:nvSpPr>
        <p:spPr>
          <a:xfrm>
            <a:off x="6310947" y="4183494"/>
            <a:ext cx="279936" cy="26384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/>
          </a:p>
        </p:txBody>
      </p:sp>
      <p:cxnSp>
        <p:nvCxnSpPr>
          <p:cNvPr id="121" name="구부러진 연결선[U] 120">
            <a:extLst>
              <a:ext uri="{FF2B5EF4-FFF2-40B4-BE49-F238E27FC236}">
                <a16:creationId xmlns:a16="http://schemas.microsoft.com/office/drawing/2014/main" id="{3FD988B9-DC16-594F-A9EE-C660F6A90365}"/>
              </a:ext>
            </a:extLst>
          </p:cNvPr>
          <p:cNvCxnSpPr>
            <a:cxnSpLocks/>
            <a:endCxn id="117" idx="3"/>
          </p:cNvCxnSpPr>
          <p:nvPr/>
        </p:nvCxnSpPr>
        <p:spPr>
          <a:xfrm rot="10800000" flipV="1">
            <a:off x="1101380" y="4174570"/>
            <a:ext cx="589341" cy="1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구부러진 연결선[U] 129">
            <a:extLst>
              <a:ext uri="{FF2B5EF4-FFF2-40B4-BE49-F238E27FC236}">
                <a16:creationId xmlns:a16="http://schemas.microsoft.com/office/drawing/2014/main" id="{FF57C76D-E9E0-574D-84B6-5F960F4BEDD4}"/>
              </a:ext>
            </a:extLst>
          </p:cNvPr>
          <p:cNvCxnSpPr>
            <a:cxnSpLocks/>
            <a:endCxn id="139" idx="3"/>
          </p:cNvCxnSpPr>
          <p:nvPr/>
        </p:nvCxnSpPr>
        <p:spPr>
          <a:xfrm rot="10800000" flipV="1">
            <a:off x="1081204" y="4497031"/>
            <a:ext cx="506081" cy="408848"/>
          </a:xfrm>
          <a:prstGeom prst="curvedConnector3">
            <a:avLst>
              <a:gd name="adj1" fmla="val 50000"/>
            </a:avLst>
          </a:prstGeom>
          <a:ln w="12700">
            <a:solidFill>
              <a:srgbClr val="2E75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왼쪽 중괄호[L] 136">
            <a:extLst>
              <a:ext uri="{FF2B5EF4-FFF2-40B4-BE49-F238E27FC236}">
                <a16:creationId xmlns:a16="http://schemas.microsoft.com/office/drawing/2014/main" id="{7E98C92C-4060-6B49-AD0A-8B16FA75A1CD}"/>
              </a:ext>
            </a:extLst>
          </p:cNvPr>
          <p:cNvSpPr/>
          <p:nvPr/>
        </p:nvSpPr>
        <p:spPr>
          <a:xfrm>
            <a:off x="1588667" y="4399528"/>
            <a:ext cx="107356" cy="195012"/>
          </a:xfrm>
          <a:prstGeom prst="leftBrace">
            <a:avLst/>
          </a:prstGeom>
          <a:ln w="127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ore-KR"/>
          </a:p>
        </p:txBody>
      </p:sp>
      <p:sp>
        <p:nvSpPr>
          <p:cNvPr id="138" name="왼쪽 중괄호[L] 137">
            <a:extLst>
              <a:ext uri="{FF2B5EF4-FFF2-40B4-BE49-F238E27FC236}">
                <a16:creationId xmlns:a16="http://schemas.microsoft.com/office/drawing/2014/main" id="{542C3E7D-EA06-0645-AB47-79B3F860C9B5}"/>
              </a:ext>
            </a:extLst>
          </p:cNvPr>
          <p:cNvSpPr/>
          <p:nvPr/>
        </p:nvSpPr>
        <p:spPr>
          <a:xfrm rot="16200000">
            <a:off x="1739850" y="4216720"/>
            <a:ext cx="107356" cy="195012"/>
          </a:xfrm>
          <a:prstGeom prst="leftBrace">
            <a:avLst/>
          </a:prstGeom>
          <a:ln w="1270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ore-KR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0B6A6F7-0A37-A741-B7B9-629059559BA8}"/>
              </a:ext>
            </a:extLst>
          </p:cNvPr>
          <p:cNvSpPr txBox="1"/>
          <p:nvPr/>
        </p:nvSpPr>
        <p:spPr>
          <a:xfrm>
            <a:off x="408825" y="4751990"/>
            <a:ext cx="672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Nanum Myeongjo ExtraBold" panose="02020603020101020101" pitchFamily="18" charset="-127"/>
                <a:ea typeface="Nanum Myeongjo ExtraBold" panose="02020603020101020101" pitchFamily="18" charset="-127"/>
              </a:rPr>
              <a:t>stride</a:t>
            </a:r>
            <a:endParaRPr lang="ko-Kore-KR" sz="1400" b="1" dirty="0">
              <a:latin typeface="Nanum Myeongjo ExtraBold" panose="02020603020101020101" pitchFamily="18" charset="-127"/>
              <a:ea typeface="Nanum Myeongjo ExtraBold" panose="02020603020101020101" pitchFamily="18" charset="-127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39F7BA6D-03BF-8F49-AE44-98E86BC036AF}"/>
              </a:ext>
            </a:extLst>
          </p:cNvPr>
          <p:cNvSpPr/>
          <p:nvPr/>
        </p:nvSpPr>
        <p:spPr>
          <a:xfrm>
            <a:off x="7393256" y="4371927"/>
            <a:ext cx="3533639" cy="13915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Nanum Myeongjo ExtraBold" panose="02020603020101020101" pitchFamily="18" charset="-127"/>
                <a:ea typeface="Nanum Myeongjo ExtraBold" panose="02020603020101020101" pitchFamily="18" charset="-127"/>
              </a:rPr>
              <a:t>Stride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inputdata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에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filter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적용 시 이동할 간격 조절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output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의 크기를 조절하기 위함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작은 값이 더 좋음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(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보통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1)</a:t>
            </a:r>
            <a:endParaRPr lang="en-US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cxnSp>
        <p:nvCxnSpPr>
          <p:cNvPr id="152" name="구부러진 연결선[U] 151">
            <a:extLst>
              <a:ext uri="{FF2B5EF4-FFF2-40B4-BE49-F238E27FC236}">
                <a16:creationId xmlns:a16="http://schemas.microsoft.com/office/drawing/2014/main" id="{5D29BF12-3CA3-7B48-A883-91DCA484806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81203" y="4922798"/>
            <a:ext cx="731344" cy="473331"/>
          </a:xfrm>
          <a:prstGeom prst="curvedConnector3">
            <a:avLst>
              <a:gd name="adj1" fmla="val 5000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ADB22832-A5EB-1347-A382-93E797312847}"/>
              </a:ext>
            </a:extLst>
          </p:cNvPr>
          <p:cNvSpPr txBox="1"/>
          <p:nvPr/>
        </p:nvSpPr>
        <p:spPr>
          <a:xfrm>
            <a:off x="407656" y="5242240"/>
            <a:ext cx="672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Nanum Myeongjo ExtraBold" panose="02020603020101020101" pitchFamily="18" charset="-127"/>
                <a:ea typeface="Nanum Myeongjo ExtraBold" panose="02020603020101020101" pitchFamily="18" charset="-127"/>
              </a:rPr>
              <a:t>filter</a:t>
            </a:r>
            <a:endParaRPr lang="ko-Kore-KR" sz="1400" b="1" dirty="0">
              <a:latin typeface="Nanum Myeongjo ExtraBold" panose="02020603020101020101" pitchFamily="18" charset="-127"/>
              <a:ea typeface="Nanum Myeongjo ExtraBold" panose="02020603020101020101" pitchFamily="18" charset="-127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03649A9E-3F11-E749-A51F-F9E9140C888D}"/>
              </a:ext>
            </a:extLst>
          </p:cNvPr>
          <p:cNvGrpSpPr/>
          <p:nvPr/>
        </p:nvGrpSpPr>
        <p:grpSpPr>
          <a:xfrm>
            <a:off x="-38519" y="-26989"/>
            <a:ext cx="12269037" cy="6943411"/>
            <a:chOff x="-38519" y="-299881"/>
            <a:chExt cx="12269037" cy="6943411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72594793-645E-8B4F-8D2A-6017BB42224C}"/>
                </a:ext>
              </a:extLst>
            </p:cNvPr>
            <p:cNvSpPr/>
            <p:nvPr/>
          </p:nvSpPr>
          <p:spPr>
            <a:xfrm>
              <a:off x="-38519" y="-299881"/>
              <a:ext cx="12269037" cy="6943411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ore-KR" dirty="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33740C3-9523-B049-9AC8-235F8694FD41}"/>
                </a:ext>
              </a:extLst>
            </p:cNvPr>
            <p:cNvSpPr/>
            <p:nvPr/>
          </p:nvSpPr>
          <p:spPr>
            <a:xfrm>
              <a:off x="449147" y="406711"/>
              <a:ext cx="11274418" cy="548028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E75B6"/>
              </a:solidFill>
            </a:ln>
          </p:spPr>
          <p:txBody>
            <a:bodyPr wrap="square">
              <a:spAutoFit/>
            </a:bodyPr>
            <a:lstStyle/>
            <a:p>
              <a:pPr marL="742950" lvl="1" indent="-285750">
                <a:lnSpc>
                  <a:spcPct val="150000"/>
                </a:lnSpc>
                <a:buFont typeface="Wingdings" pitchFamily="2" charset="2"/>
                <a:buChar char="§"/>
              </a:pPr>
              <a:endParaRPr lang="en-US" altLang="ko-KR" sz="120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v"/>
              </a:pPr>
              <a:r>
                <a:rPr lang="en-US" altLang="ko-KR" b="1" dirty="0">
                  <a:solidFill>
                    <a:srgbClr val="2E75B6"/>
                  </a:solidFill>
                  <a:latin typeface="Nanum Myeongjo ExtraBold" panose="02020603020101020101" pitchFamily="18" charset="-127"/>
                  <a:ea typeface="Nanum Myeongjo ExtraBold" panose="02020603020101020101" pitchFamily="18" charset="-127"/>
                </a:rPr>
                <a:t>zero-padding</a:t>
              </a:r>
            </a:p>
            <a:p>
              <a:pPr marL="742950" lvl="1" indent="-285750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ko-KR" altLang="en-US" sz="16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이미지의 </a:t>
              </a:r>
              <a:r>
                <a:rPr lang="ko-KR" altLang="en-US" sz="1600" b="1" dirty="0">
                  <a:solidFill>
                    <a:srgbClr val="C00000"/>
                  </a:solidFill>
                  <a:latin typeface="Nanum Myeongjo" panose="02020603020101020101" pitchFamily="18" charset="-127"/>
                  <a:ea typeface="Nanum Myeongjo" panose="02020603020101020101" pitchFamily="18" charset="-127"/>
                </a:rPr>
                <a:t>손실을 막기 위함 </a:t>
              </a:r>
              <a:r>
                <a:rPr lang="en-US" altLang="ko-KR" sz="1600" b="1" dirty="0">
                  <a:latin typeface="Nanum Myeongjo" panose="02020603020101020101" pitchFamily="18" charset="-127"/>
                  <a:ea typeface="Nanum Myeongjo" panose="02020603020101020101" pitchFamily="18" charset="-127"/>
                  <a:sym typeface="Wingdings" pitchFamily="2" charset="2"/>
                </a:rPr>
                <a:t> </a:t>
              </a:r>
              <a:r>
                <a:rPr lang="ko-KR" altLang="en-US" sz="1600" b="1" dirty="0">
                  <a:latin typeface="Nanum Myeongjo" panose="02020603020101020101" pitchFamily="18" charset="-127"/>
                  <a:ea typeface="Nanum Myeongjo" panose="02020603020101020101" pitchFamily="18" charset="-127"/>
                  <a:sym typeface="Wingdings" pitchFamily="2" charset="2"/>
                </a:rPr>
                <a:t>입력데이터의 크기 유지</a:t>
              </a:r>
              <a:endPara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  <a:p>
              <a:pPr marL="742950" lvl="1" indent="-285750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ko-KR" altLang="en-US" sz="16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각 </a:t>
              </a:r>
              <a:r>
                <a:rPr lang="ko-KR" altLang="en-US" sz="1600" b="1" dirty="0" err="1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픽셀별로</a:t>
              </a:r>
              <a:r>
                <a:rPr lang="ko-KR" altLang="en-US" sz="16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 </a:t>
              </a:r>
              <a:r>
                <a:rPr lang="en-US" altLang="ko-KR" sz="16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filter</a:t>
              </a:r>
              <a:r>
                <a:rPr lang="ko-KR" altLang="en-US" sz="16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와 </a:t>
              </a:r>
              <a:r>
                <a:rPr lang="en-US" altLang="ko-KR" sz="16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image</a:t>
              </a:r>
              <a:r>
                <a:rPr lang="ko-KR" altLang="en-US" sz="16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의  </a:t>
              </a:r>
              <a:r>
                <a:rPr lang="en-US" altLang="ko-KR" sz="16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(3,3) </a:t>
              </a:r>
              <a:r>
                <a:rPr lang="ko-KR" altLang="en-US" sz="1600" b="1" dirty="0" err="1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정사각행렬</a:t>
              </a:r>
              <a:r>
                <a:rPr lang="ko-KR" altLang="en-US" sz="16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 곱셈</a:t>
              </a:r>
              <a:r>
                <a:rPr lang="en-US" altLang="ko-KR" sz="16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 </a:t>
              </a:r>
              <a:br>
                <a:rPr lang="en-US" altLang="ko-KR" sz="16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</a:br>
              <a:r>
                <a:rPr lang="en-US" altLang="ko-KR" sz="1600" b="1" dirty="0">
                  <a:latin typeface="Nanum Myeongjo" panose="02020603020101020101" pitchFamily="18" charset="-127"/>
                  <a:ea typeface="Nanum Myeongjo" panose="02020603020101020101" pitchFamily="18" charset="-127"/>
                  <a:sym typeface="Wingdings" pitchFamily="2" charset="2"/>
                </a:rPr>
                <a:t> </a:t>
              </a:r>
              <a:r>
                <a:rPr lang="ko-KR" altLang="en-US" sz="16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이미지의 상하좌우 극단에 있는 픽셀들은 </a:t>
              </a:r>
              <a:r>
                <a:rPr lang="ko-KR" altLang="en-US" sz="1600" b="1" dirty="0">
                  <a:solidFill>
                    <a:srgbClr val="2E75B6"/>
                  </a:solidFill>
                  <a:latin typeface="Nanum Myeongjo" panose="02020603020101020101" pitchFamily="18" charset="-127"/>
                  <a:ea typeface="Nanum Myeongjo" panose="02020603020101020101" pitchFamily="18" charset="-127"/>
                </a:rPr>
                <a:t>해당 픽셀을 중심으로 하는 </a:t>
              </a:r>
              <a:r>
                <a:rPr lang="en-US" altLang="ko-KR" sz="1600" b="1" dirty="0">
                  <a:solidFill>
                    <a:srgbClr val="2E75B6"/>
                  </a:solidFill>
                  <a:latin typeface="Nanum Myeongjo" panose="02020603020101020101" pitchFamily="18" charset="-127"/>
                  <a:ea typeface="Nanum Myeongjo" panose="02020603020101020101" pitchFamily="18" charset="-127"/>
                </a:rPr>
                <a:t>(3,3)</a:t>
              </a:r>
              <a:r>
                <a:rPr lang="ko-KR" altLang="en-US" sz="1600" b="1" dirty="0">
                  <a:solidFill>
                    <a:srgbClr val="2E75B6"/>
                  </a:solidFill>
                  <a:latin typeface="Nanum Myeongjo" panose="02020603020101020101" pitchFamily="18" charset="-127"/>
                  <a:ea typeface="Nanum Myeongjo" panose="02020603020101020101" pitchFamily="18" charset="-127"/>
                </a:rPr>
                <a:t>행렬</a:t>
              </a:r>
              <a:r>
                <a:rPr lang="ko-KR" altLang="en-US" sz="16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이 없음</a:t>
              </a:r>
              <a:br>
                <a:rPr lang="en-US" altLang="ko-KR" sz="16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</a:br>
              <a:r>
                <a:rPr lang="en-US" altLang="ko-KR" sz="1600" b="1" dirty="0">
                  <a:latin typeface="Nanum Myeongjo" panose="02020603020101020101" pitchFamily="18" charset="-127"/>
                  <a:ea typeface="Nanum Myeongjo" panose="02020603020101020101" pitchFamily="18" charset="-127"/>
                  <a:sym typeface="Wingdings" pitchFamily="2" charset="2"/>
                </a:rPr>
                <a:t> convolution </a:t>
              </a:r>
              <a:r>
                <a:rPr lang="ko-KR" altLang="en-US" sz="1600" b="1" dirty="0">
                  <a:latin typeface="Nanum Myeongjo" panose="02020603020101020101" pitchFamily="18" charset="-127"/>
                  <a:ea typeface="Nanum Myeongjo" panose="02020603020101020101" pitchFamily="18" charset="-127"/>
                  <a:sym typeface="Wingdings" pitchFamily="2" charset="2"/>
                </a:rPr>
                <a:t>수행 전에 해당 </a:t>
              </a:r>
              <a:r>
                <a:rPr lang="ko-KR" altLang="en-US" sz="1600" b="1" dirty="0">
                  <a:solidFill>
                    <a:srgbClr val="2E75B6"/>
                  </a:solidFill>
                  <a:latin typeface="Nanum Myeongjo" panose="02020603020101020101" pitchFamily="18" charset="-127"/>
                  <a:ea typeface="Nanum Myeongjo" panose="02020603020101020101" pitchFamily="18" charset="-127"/>
                  <a:sym typeface="Wingdings" pitchFamily="2" charset="2"/>
                </a:rPr>
                <a:t>픽셀의 주변을 </a:t>
              </a:r>
              <a:r>
                <a:rPr lang="en-US" altLang="ko-KR" sz="1600" b="1" dirty="0">
                  <a:solidFill>
                    <a:srgbClr val="2E75B6"/>
                  </a:solidFill>
                  <a:latin typeface="Nanum Myeongjo" panose="02020603020101020101" pitchFamily="18" charset="-127"/>
                  <a:ea typeface="Nanum Myeongjo" panose="02020603020101020101" pitchFamily="18" charset="-127"/>
                  <a:sym typeface="Wingdings" pitchFamily="2" charset="2"/>
                </a:rPr>
                <a:t>0</a:t>
              </a:r>
              <a:r>
                <a:rPr lang="ko-KR" altLang="en-US" sz="1600" b="1" dirty="0" err="1">
                  <a:solidFill>
                    <a:srgbClr val="2E75B6"/>
                  </a:solidFill>
                  <a:latin typeface="Nanum Myeongjo" panose="02020603020101020101" pitchFamily="18" charset="-127"/>
                  <a:ea typeface="Nanum Myeongjo" panose="02020603020101020101" pitchFamily="18" charset="-127"/>
                  <a:sym typeface="Wingdings" pitchFamily="2" charset="2"/>
                </a:rPr>
                <a:t>으로</a:t>
              </a:r>
              <a:r>
                <a:rPr lang="en-US" altLang="ko-KR" sz="1600" b="1" dirty="0">
                  <a:solidFill>
                    <a:srgbClr val="2E75B6"/>
                  </a:solidFill>
                  <a:latin typeface="Nanum Myeongjo" panose="02020603020101020101" pitchFamily="18" charset="-127"/>
                  <a:ea typeface="Nanum Myeongjo" panose="02020603020101020101" pitchFamily="18" charset="-127"/>
                  <a:sym typeface="Wingdings" pitchFamily="2" charset="2"/>
                </a:rPr>
                <a:t> </a:t>
              </a:r>
              <a:r>
                <a:rPr lang="ko-KR" altLang="en-US" sz="1600" b="1" dirty="0">
                  <a:solidFill>
                    <a:srgbClr val="2E75B6"/>
                  </a:solidFill>
                  <a:latin typeface="Nanum Myeongjo" panose="02020603020101020101" pitchFamily="18" charset="-127"/>
                  <a:ea typeface="Nanum Myeongjo" panose="02020603020101020101" pitchFamily="18" charset="-127"/>
                  <a:sym typeface="Wingdings" pitchFamily="2" charset="2"/>
                </a:rPr>
                <a:t>채움 </a:t>
              </a:r>
              <a:r>
                <a:rPr lang="en-US" altLang="ko-KR" sz="1200" b="1" dirty="0">
                  <a:latin typeface="Nanum Myeongjo" panose="02020603020101020101" pitchFamily="18" charset="-127"/>
                  <a:ea typeface="Nanum Myeongjo" panose="02020603020101020101" pitchFamily="18" charset="-127"/>
                  <a:sym typeface="Wingdings" pitchFamily="2" charset="2"/>
                </a:rPr>
                <a:t>(hyper parameter </a:t>
              </a:r>
              <a:r>
                <a:rPr lang="ko-KR" altLang="en-US" sz="1200" b="1" dirty="0">
                  <a:latin typeface="Nanum Myeongjo" panose="02020603020101020101" pitchFamily="18" charset="-127"/>
                  <a:ea typeface="Nanum Myeongjo" panose="02020603020101020101" pitchFamily="18" charset="-127"/>
                  <a:sym typeface="Wingdings" pitchFamily="2" charset="2"/>
                </a:rPr>
                <a:t>설정</a:t>
              </a:r>
              <a:r>
                <a:rPr lang="en-US" altLang="ko-KR" sz="1200" b="1" dirty="0">
                  <a:latin typeface="Nanum Myeongjo" panose="02020603020101020101" pitchFamily="18" charset="-127"/>
                  <a:ea typeface="Nanum Myeongjo" panose="02020603020101020101" pitchFamily="18" charset="-127"/>
                  <a:sym typeface="Wingdings" pitchFamily="2" charset="2"/>
                </a:rPr>
                <a:t>)</a:t>
              </a:r>
              <a:endParaRPr lang="en-US" altLang="ko-KR" sz="90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05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05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05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05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05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05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05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05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05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05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05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05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050" dirty="0">
                <a:latin typeface="-apple-system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2" name="표 91">
                <a:extLst>
                  <a:ext uri="{FF2B5EF4-FFF2-40B4-BE49-F238E27FC236}">
                    <a16:creationId xmlns:a16="http://schemas.microsoft.com/office/drawing/2014/main" id="{1A1BD4A2-4788-BE49-AF75-AA31032DF6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733384"/>
                  </p:ext>
                </p:extLst>
              </p:nvPr>
            </p:nvGraphicFramePr>
            <p:xfrm>
              <a:off x="1596136" y="3174044"/>
              <a:ext cx="2623410" cy="2208768"/>
            </p:xfrm>
            <a:graphic>
              <a:graphicData uri="http://schemas.openxmlformats.org/drawingml/2006/table">
                <a:tbl>
                  <a:tblPr>
                    <a:tableStyleId>{125E5076-3810-47DD-B79F-674D7AD40C01}</a:tableStyleId>
                  </a:tblPr>
                  <a:tblGrid>
                    <a:gridCol w="437235">
                      <a:extLst>
                        <a:ext uri="{9D8B030D-6E8A-4147-A177-3AD203B41FA5}">
                          <a16:colId xmlns:a16="http://schemas.microsoft.com/office/drawing/2014/main" val="3496328215"/>
                        </a:ext>
                      </a:extLst>
                    </a:gridCol>
                    <a:gridCol w="437235">
                      <a:extLst>
                        <a:ext uri="{9D8B030D-6E8A-4147-A177-3AD203B41FA5}">
                          <a16:colId xmlns:a16="http://schemas.microsoft.com/office/drawing/2014/main" val="3228366191"/>
                        </a:ext>
                      </a:extLst>
                    </a:gridCol>
                    <a:gridCol w="437235">
                      <a:extLst>
                        <a:ext uri="{9D8B030D-6E8A-4147-A177-3AD203B41FA5}">
                          <a16:colId xmlns:a16="http://schemas.microsoft.com/office/drawing/2014/main" val="2531531601"/>
                        </a:ext>
                      </a:extLst>
                    </a:gridCol>
                    <a:gridCol w="437235">
                      <a:extLst>
                        <a:ext uri="{9D8B030D-6E8A-4147-A177-3AD203B41FA5}">
                          <a16:colId xmlns:a16="http://schemas.microsoft.com/office/drawing/2014/main" val="1876549924"/>
                        </a:ext>
                      </a:extLst>
                    </a:gridCol>
                    <a:gridCol w="437235">
                      <a:extLst>
                        <a:ext uri="{9D8B030D-6E8A-4147-A177-3AD203B41FA5}">
                          <a16:colId xmlns:a16="http://schemas.microsoft.com/office/drawing/2014/main" val="20368687"/>
                        </a:ext>
                      </a:extLst>
                    </a:gridCol>
                    <a:gridCol w="437235">
                      <a:extLst>
                        <a:ext uri="{9D8B030D-6E8A-4147-A177-3AD203B41FA5}">
                          <a16:colId xmlns:a16="http://schemas.microsoft.com/office/drawing/2014/main" val="106458598"/>
                        </a:ext>
                      </a:extLst>
                    </a:gridCol>
                  </a:tblGrid>
                  <a:tr h="3681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ore-K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ore-K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ore-K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ore-K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ore-K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ore-K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07837"/>
                      </a:ext>
                    </a:extLst>
                  </a:tr>
                  <a:tr h="3681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ore-K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ore-K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ore-K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ore-K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345158"/>
                      </a:ext>
                    </a:extLst>
                  </a:tr>
                  <a:tr h="3681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ore-K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ore-K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ore-K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ore-K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3117363"/>
                      </a:ext>
                    </a:extLst>
                  </a:tr>
                  <a:tr h="3681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ore-K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ore-K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7942733"/>
                      </a:ext>
                    </a:extLst>
                  </a:tr>
                  <a:tr h="3681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ore-K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ore-K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2149433"/>
                      </a:ext>
                    </a:extLst>
                  </a:tr>
                  <a:tr h="36812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ore-K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ore-K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ore-K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ore-K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ore-K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ore-K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70567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2" name="표 91">
                <a:extLst>
                  <a:ext uri="{FF2B5EF4-FFF2-40B4-BE49-F238E27FC236}">
                    <a16:creationId xmlns:a16="http://schemas.microsoft.com/office/drawing/2014/main" id="{1A1BD4A2-4788-BE49-AF75-AA31032DF6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733384"/>
                  </p:ext>
                </p:extLst>
              </p:nvPr>
            </p:nvGraphicFramePr>
            <p:xfrm>
              <a:off x="1596136" y="3174044"/>
              <a:ext cx="2623410" cy="2208768"/>
            </p:xfrm>
            <a:graphic>
              <a:graphicData uri="http://schemas.openxmlformats.org/drawingml/2006/table">
                <a:tbl>
                  <a:tblPr>
                    <a:tableStyleId>{125E5076-3810-47DD-B79F-674D7AD40C01}</a:tableStyleId>
                  </a:tblPr>
                  <a:tblGrid>
                    <a:gridCol w="437235">
                      <a:extLst>
                        <a:ext uri="{9D8B030D-6E8A-4147-A177-3AD203B41FA5}">
                          <a16:colId xmlns:a16="http://schemas.microsoft.com/office/drawing/2014/main" val="3496328215"/>
                        </a:ext>
                      </a:extLst>
                    </a:gridCol>
                    <a:gridCol w="437235">
                      <a:extLst>
                        <a:ext uri="{9D8B030D-6E8A-4147-A177-3AD203B41FA5}">
                          <a16:colId xmlns:a16="http://schemas.microsoft.com/office/drawing/2014/main" val="3228366191"/>
                        </a:ext>
                      </a:extLst>
                    </a:gridCol>
                    <a:gridCol w="437235">
                      <a:extLst>
                        <a:ext uri="{9D8B030D-6E8A-4147-A177-3AD203B41FA5}">
                          <a16:colId xmlns:a16="http://schemas.microsoft.com/office/drawing/2014/main" val="2531531601"/>
                        </a:ext>
                      </a:extLst>
                    </a:gridCol>
                    <a:gridCol w="437235">
                      <a:extLst>
                        <a:ext uri="{9D8B030D-6E8A-4147-A177-3AD203B41FA5}">
                          <a16:colId xmlns:a16="http://schemas.microsoft.com/office/drawing/2014/main" val="1876549924"/>
                        </a:ext>
                      </a:extLst>
                    </a:gridCol>
                    <a:gridCol w="437235">
                      <a:extLst>
                        <a:ext uri="{9D8B030D-6E8A-4147-A177-3AD203B41FA5}">
                          <a16:colId xmlns:a16="http://schemas.microsoft.com/office/drawing/2014/main" val="20368687"/>
                        </a:ext>
                      </a:extLst>
                    </a:gridCol>
                    <a:gridCol w="437235">
                      <a:extLst>
                        <a:ext uri="{9D8B030D-6E8A-4147-A177-3AD203B41FA5}">
                          <a16:colId xmlns:a16="http://schemas.microsoft.com/office/drawing/2014/main" val="106458598"/>
                        </a:ext>
                      </a:extLst>
                    </a:gridCol>
                  </a:tblGrid>
                  <a:tr h="368128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857" r="-494286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5882" r="-408824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0000" r="-297143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00000" r="-197143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11765" r="-102941" b="-5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97143" b="-5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07837"/>
                      </a:ext>
                    </a:extLst>
                  </a:tr>
                  <a:tr h="368128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857" t="-100000" r="-494286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5882" t="-100000" r="-408824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0000" t="-100000" r="-297143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97143" t="-100000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345158"/>
                      </a:ext>
                    </a:extLst>
                  </a:tr>
                  <a:tr h="368128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857" t="-193333" r="-494286" b="-2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5882" t="-193333" r="-408824" b="-2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0000" t="-193333" r="-297143" b="-2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97143" t="-193333" b="-29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3117363"/>
                      </a:ext>
                    </a:extLst>
                  </a:tr>
                  <a:tr h="368128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857" t="-303448" r="-494286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97143" t="-303448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7942733"/>
                      </a:ext>
                    </a:extLst>
                  </a:tr>
                  <a:tr h="368128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857" t="-403448" r="-49428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97143" t="-403448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2149433"/>
                      </a:ext>
                    </a:extLst>
                  </a:tr>
                  <a:tr h="368128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857" t="-503448" r="-49428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5882" t="-503448" r="-408824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0000" t="-503448" r="-29714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00000" t="-503448" r="-19714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11765" t="-503448" r="-102941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497143" t="-503448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705677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3" name="그룹 92">
            <a:extLst>
              <a:ext uri="{FF2B5EF4-FFF2-40B4-BE49-F238E27FC236}">
                <a16:creationId xmlns:a16="http://schemas.microsoft.com/office/drawing/2014/main" id="{316EDE40-E4DA-D243-BA63-7F7E1E922907}"/>
              </a:ext>
            </a:extLst>
          </p:cNvPr>
          <p:cNvGrpSpPr/>
          <p:nvPr/>
        </p:nvGrpSpPr>
        <p:grpSpPr>
          <a:xfrm>
            <a:off x="1591391" y="3168855"/>
            <a:ext cx="1306806" cy="1103981"/>
            <a:chOff x="8183418" y="640089"/>
            <a:chExt cx="1444058" cy="1115139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826A2A41-23C0-854D-8859-CD36BA6C576C}"/>
                </a:ext>
              </a:extLst>
            </p:cNvPr>
            <p:cNvGrpSpPr/>
            <p:nvPr/>
          </p:nvGrpSpPr>
          <p:grpSpPr>
            <a:xfrm>
              <a:off x="8183418" y="640089"/>
              <a:ext cx="1444058" cy="1115139"/>
              <a:chOff x="1848422" y="3581403"/>
              <a:chExt cx="657314" cy="617601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84132A36-561A-AE4F-8520-1A65CAACF613}"/>
                  </a:ext>
                </a:extLst>
              </p:cNvPr>
              <p:cNvSpPr/>
              <p:nvPr/>
            </p:nvSpPr>
            <p:spPr>
              <a:xfrm>
                <a:off x="1848423" y="3581403"/>
                <a:ext cx="657313" cy="617601"/>
              </a:xfrm>
              <a:prstGeom prst="rect">
                <a:avLst/>
              </a:prstGeom>
              <a:solidFill>
                <a:srgbClr val="C00000">
                  <a:alpha val="4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ore-KR" dirty="0"/>
              </a:p>
            </p:txBody>
          </p:sp>
          <p:cxnSp>
            <p:nvCxnSpPr>
              <p:cNvPr id="97" name="직선 연결선[R] 96">
                <a:extLst>
                  <a:ext uri="{FF2B5EF4-FFF2-40B4-BE49-F238E27FC236}">
                    <a16:creationId xmlns:a16="http://schemas.microsoft.com/office/drawing/2014/main" id="{C5B97CE5-8B68-584D-9E12-4BAB8A50D6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8706" y="3581403"/>
                <a:ext cx="0" cy="61760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[R] 97">
                <a:extLst>
                  <a:ext uri="{FF2B5EF4-FFF2-40B4-BE49-F238E27FC236}">
                    <a16:creationId xmlns:a16="http://schemas.microsoft.com/office/drawing/2014/main" id="{E395544C-BB85-454E-B806-DFEDAFA843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7797" y="3581403"/>
                <a:ext cx="0" cy="61760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[R] 98">
                <a:extLst>
                  <a:ext uri="{FF2B5EF4-FFF2-40B4-BE49-F238E27FC236}">
                    <a16:creationId xmlns:a16="http://schemas.microsoft.com/office/drawing/2014/main" id="{B94C985D-3E01-2D4D-9D65-4796FC0068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48422" y="3792608"/>
                <a:ext cx="657313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[R] 99">
                <a:extLst>
                  <a:ext uri="{FF2B5EF4-FFF2-40B4-BE49-F238E27FC236}">
                    <a16:creationId xmlns:a16="http://schemas.microsoft.com/office/drawing/2014/main" id="{BC395571-E02F-5B47-B8D8-FE7A6EC7B5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48422" y="3992603"/>
                <a:ext cx="657313" cy="0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액자 94">
              <a:extLst>
                <a:ext uri="{FF2B5EF4-FFF2-40B4-BE49-F238E27FC236}">
                  <a16:creationId xmlns:a16="http://schemas.microsoft.com/office/drawing/2014/main" id="{E153BD2F-10D7-964E-918C-0411D9005062}"/>
                </a:ext>
              </a:extLst>
            </p:cNvPr>
            <p:cNvSpPr/>
            <p:nvPr/>
          </p:nvSpPr>
          <p:spPr>
            <a:xfrm>
              <a:off x="8658252" y="997676"/>
              <a:ext cx="499543" cy="382884"/>
            </a:xfrm>
            <a:prstGeom prst="frame">
              <a:avLst>
                <a:gd name="adj1" fmla="val 862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ore-K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94339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Eurostile" panose="020B0504020202050204" pitchFamily="34" charset="0"/>
              </a:rPr>
              <a:t>convolution layer</a:t>
            </a:r>
            <a:endParaRPr lang="ko-KR" altLang="en-US" b="1" dirty="0">
              <a:latin typeface="Eurostile" panose="020B050402020205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altLang="ko-KR" sz="1800" b="1" dirty="0">
              <a:latin typeface="Nanum Myeongjo ExtraBold" panose="02020603020101020101" pitchFamily="18" charset="-127"/>
              <a:ea typeface="Nanum Myeongjo ExtraBold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ko-KR" altLang="en-US" sz="1800" b="1" dirty="0">
              <a:solidFill>
                <a:srgbClr val="2E75B6"/>
              </a:solidFill>
              <a:latin typeface="Nanum Myeongjo ExtraBold" panose="02020603020101020101" pitchFamily="18" charset="-127"/>
              <a:ea typeface="Nanum Myeongjo ExtraBold" panose="02020603020101020101" pitchFamily="18" charset="-127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B99E685D-D302-DB4A-9EE0-3CC5B5371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328" y="1597572"/>
            <a:ext cx="11635343" cy="412582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9131E3EA-7E90-DC44-8817-3C22D93D6FA6}"/>
              </a:ext>
            </a:extLst>
          </p:cNvPr>
          <p:cNvSpPr/>
          <p:nvPr/>
        </p:nvSpPr>
        <p:spPr>
          <a:xfrm>
            <a:off x="1471449" y="1576551"/>
            <a:ext cx="399393" cy="444113"/>
          </a:xfrm>
          <a:prstGeom prst="frame">
            <a:avLst>
              <a:gd name="adj1" fmla="val 932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>
              <a:solidFill>
                <a:schemeClr val="tx1"/>
              </a:solidFill>
            </a:endParaRPr>
          </a:p>
        </p:txBody>
      </p:sp>
      <p:sp>
        <p:nvSpPr>
          <p:cNvPr id="91" name="액자 90">
            <a:extLst>
              <a:ext uri="{FF2B5EF4-FFF2-40B4-BE49-F238E27FC236}">
                <a16:creationId xmlns:a16="http://schemas.microsoft.com/office/drawing/2014/main" id="{0B597B27-6CE1-4B49-AC83-5C9B04977A8F}"/>
              </a:ext>
            </a:extLst>
          </p:cNvPr>
          <p:cNvSpPr/>
          <p:nvPr/>
        </p:nvSpPr>
        <p:spPr>
          <a:xfrm>
            <a:off x="6910553" y="1587063"/>
            <a:ext cx="1024757" cy="423092"/>
          </a:xfrm>
          <a:prstGeom prst="frame">
            <a:avLst>
              <a:gd name="adj1" fmla="val 11002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>
              <a:solidFill>
                <a:schemeClr val="tx1"/>
              </a:solidFill>
            </a:endParaRPr>
          </a:p>
        </p:txBody>
      </p:sp>
      <p:sp>
        <p:nvSpPr>
          <p:cNvPr id="92" name="액자 91">
            <a:extLst>
              <a:ext uri="{FF2B5EF4-FFF2-40B4-BE49-F238E27FC236}">
                <a16:creationId xmlns:a16="http://schemas.microsoft.com/office/drawing/2014/main" id="{47CF8B0A-1611-3943-9A81-2E49BF46D0F3}"/>
              </a:ext>
            </a:extLst>
          </p:cNvPr>
          <p:cNvSpPr/>
          <p:nvPr/>
        </p:nvSpPr>
        <p:spPr>
          <a:xfrm>
            <a:off x="2066737" y="1577231"/>
            <a:ext cx="2904656" cy="443433"/>
          </a:xfrm>
          <a:prstGeom prst="frame">
            <a:avLst>
              <a:gd name="adj1" fmla="val 8003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>
              <a:solidFill>
                <a:schemeClr val="tx1"/>
              </a:solidFill>
            </a:endParaRPr>
          </a:p>
        </p:txBody>
      </p:sp>
      <p:sp>
        <p:nvSpPr>
          <p:cNvPr id="93" name="액자 92">
            <a:extLst>
              <a:ext uri="{FF2B5EF4-FFF2-40B4-BE49-F238E27FC236}">
                <a16:creationId xmlns:a16="http://schemas.microsoft.com/office/drawing/2014/main" id="{97BC7233-4EDD-B542-BBD7-A0A0502EF0CD}"/>
              </a:ext>
            </a:extLst>
          </p:cNvPr>
          <p:cNvSpPr/>
          <p:nvPr/>
        </p:nvSpPr>
        <p:spPr>
          <a:xfrm>
            <a:off x="10114753" y="1587063"/>
            <a:ext cx="1341524" cy="423092"/>
          </a:xfrm>
          <a:prstGeom prst="frame">
            <a:avLst>
              <a:gd name="adj1" fmla="val 603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642879D-1EA2-8145-B364-D418B167D4AE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 flipH="1">
            <a:off x="1671145" y="2020664"/>
            <a:ext cx="1" cy="95644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D1F269B-7531-C04A-8F5A-BFD6F33C6994}"/>
              </a:ext>
            </a:extLst>
          </p:cNvPr>
          <p:cNvCxnSpPr>
            <a:cxnSpLocks/>
            <a:stCxn id="92" idx="2"/>
            <a:endCxn id="112" idx="0"/>
          </p:cNvCxnSpPr>
          <p:nvPr/>
        </p:nvCxnSpPr>
        <p:spPr>
          <a:xfrm>
            <a:off x="3519065" y="2020664"/>
            <a:ext cx="0" cy="128667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A86F173-75CE-494D-A0E0-8ACE40AC0AC6}"/>
              </a:ext>
            </a:extLst>
          </p:cNvPr>
          <p:cNvCxnSpPr>
            <a:cxnSpLocks/>
            <a:stCxn id="91" idx="2"/>
            <a:endCxn id="120" idx="0"/>
          </p:cNvCxnSpPr>
          <p:nvPr/>
        </p:nvCxnSpPr>
        <p:spPr>
          <a:xfrm>
            <a:off x="7422932" y="2010155"/>
            <a:ext cx="6248" cy="168755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3D695DF1-0EB1-054E-A546-2E60ADDCA3A2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10785515" y="2010155"/>
            <a:ext cx="0" cy="9507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CD26AA1-AB4F-9942-ADAE-C39D156623C8}"/>
              </a:ext>
            </a:extLst>
          </p:cNvPr>
          <p:cNvSpPr txBox="1"/>
          <p:nvPr/>
        </p:nvSpPr>
        <p:spPr>
          <a:xfrm>
            <a:off x="441435" y="2977106"/>
            <a:ext cx="245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convolution </a:t>
            </a:r>
            <a:r>
              <a:rPr lang="en-US" altLang="ko-KR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filter</a:t>
            </a:r>
            <a:r>
              <a:rPr lang="ko-KR" altLang="en-US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개수</a:t>
            </a:r>
            <a:endParaRPr lang="ko-Kore-KR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60D1108-6F7F-C543-8310-ABD1703C8B94}"/>
              </a:ext>
            </a:extLst>
          </p:cNvPr>
          <p:cNvSpPr txBox="1"/>
          <p:nvPr/>
        </p:nvSpPr>
        <p:spPr>
          <a:xfrm>
            <a:off x="2289355" y="3307334"/>
            <a:ext cx="245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filter</a:t>
            </a:r>
            <a:r>
              <a:rPr lang="ko-KR" altLang="en-US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en-US" altLang="ko-KR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size (</a:t>
            </a:r>
            <a:r>
              <a:rPr lang="ko-KR" altLang="en-US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행</a:t>
            </a:r>
            <a:r>
              <a:rPr lang="en-US" altLang="ko-KR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, </a:t>
            </a:r>
            <a:r>
              <a:rPr lang="ko-KR" altLang="en-US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열</a:t>
            </a:r>
            <a:r>
              <a:rPr lang="en-US" altLang="ko-KR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)</a:t>
            </a:r>
            <a:endParaRPr lang="ko-Kore-KR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67277CE1-4C69-7645-ACA7-C0372C7CA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361147"/>
              </p:ext>
            </p:extLst>
          </p:nvPr>
        </p:nvGraphicFramePr>
        <p:xfrm>
          <a:off x="2914526" y="3688088"/>
          <a:ext cx="1209078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3026">
                  <a:extLst>
                    <a:ext uri="{9D8B030D-6E8A-4147-A177-3AD203B41FA5}">
                      <a16:colId xmlns:a16="http://schemas.microsoft.com/office/drawing/2014/main" val="985041596"/>
                    </a:ext>
                  </a:extLst>
                </a:gridCol>
                <a:gridCol w="403026">
                  <a:extLst>
                    <a:ext uri="{9D8B030D-6E8A-4147-A177-3AD203B41FA5}">
                      <a16:colId xmlns:a16="http://schemas.microsoft.com/office/drawing/2014/main" val="813885059"/>
                    </a:ext>
                  </a:extLst>
                </a:gridCol>
                <a:gridCol w="403026">
                  <a:extLst>
                    <a:ext uri="{9D8B030D-6E8A-4147-A177-3AD203B41FA5}">
                      <a16:colId xmlns:a16="http://schemas.microsoft.com/office/drawing/2014/main" val="72848172"/>
                    </a:ext>
                  </a:extLst>
                </a:gridCol>
              </a:tblGrid>
              <a:tr h="363792">
                <a:tc>
                  <a:txBody>
                    <a:bodyPr/>
                    <a:lstStyle/>
                    <a:p>
                      <a:endParaRPr lang="ko-Kore-KR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975886"/>
                  </a:ext>
                </a:extLst>
              </a:tr>
              <a:tr h="363792">
                <a:tc>
                  <a:txBody>
                    <a:bodyPr/>
                    <a:lstStyle/>
                    <a:p>
                      <a:endParaRPr lang="ko-Kore-KR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191127"/>
                  </a:ext>
                </a:extLst>
              </a:tr>
              <a:tr h="363792">
                <a:tc>
                  <a:txBody>
                    <a:bodyPr/>
                    <a:lstStyle/>
                    <a:p>
                      <a:endParaRPr lang="ko-Kore-KR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ore-KR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973637"/>
                  </a:ext>
                </a:extLst>
              </a:tr>
            </a:tbl>
          </a:graphicData>
        </a:graphic>
      </p:graphicFrame>
      <p:sp>
        <p:nvSpPr>
          <p:cNvPr id="122" name="TextBox 121">
            <a:extLst>
              <a:ext uri="{FF2B5EF4-FFF2-40B4-BE49-F238E27FC236}">
                <a16:creationId xmlns:a16="http://schemas.microsoft.com/office/drawing/2014/main" id="{301BA1DC-6FBE-4041-9CED-7526E536E495}"/>
              </a:ext>
            </a:extLst>
          </p:cNvPr>
          <p:cNvSpPr txBox="1"/>
          <p:nvPr/>
        </p:nvSpPr>
        <p:spPr>
          <a:xfrm>
            <a:off x="8689488" y="3022774"/>
            <a:ext cx="3285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첫 </a:t>
            </a:r>
            <a:r>
              <a:rPr lang="en-US" altLang="ko-KR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layer</a:t>
            </a:r>
            <a:r>
              <a:rPr lang="ko-KR" altLang="en-US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에서만 정의</a:t>
            </a:r>
            <a:endParaRPr lang="en-US" altLang="ko-KR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algn="ctr"/>
            <a:r>
              <a:rPr lang="en-US" altLang="ko-KR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input data</a:t>
            </a:r>
            <a:r>
              <a:rPr lang="ko-KR" altLang="en-US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의 </a:t>
            </a:r>
            <a:r>
              <a:rPr lang="en-US" altLang="ko-KR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(</a:t>
            </a:r>
            <a:r>
              <a:rPr lang="ko-KR" altLang="en-US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행</a:t>
            </a:r>
            <a:r>
              <a:rPr lang="en-US" altLang="ko-KR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, </a:t>
            </a:r>
            <a:r>
              <a:rPr lang="ko-KR" altLang="en-US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열</a:t>
            </a:r>
            <a:r>
              <a:rPr lang="en-US" altLang="ko-KR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, </a:t>
            </a:r>
            <a:r>
              <a:rPr lang="ko-KR" altLang="en-US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채널 수</a:t>
            </a:r>
            <a:r>
              <a:rPr lang="en-US" altLang="ko-KR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)</a:t>
            </a: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E168843A-7FC7-5844-85C7-C89BC5286BD5}"/>
              </a:ext>
            </a:extLst>
          </p:cNvPr>
          <p:cNvGrpSpPr/>
          <p:nvPr/>
        </p:nvGrpSpPr>
        <p:grpSpPr>
          <a:xfrm>
            <a:off x="10612502" y="3688447"/>
            <a:ext cx="1448722" cy="546884"/>
            <a:chOff x="9775537" y="3793076"/>
            <a:chExt cx="1448722" cy="54688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2EB9BD70-C03A-E54E-A719-83FFFA44D16E}"/>
                </a:ext>
              </a:extLst>
            </p:cNvPr>
            <p:cNvSpPr/>
            <p:nvPr/>
          </p:nvSpPr>
          <p:spPr>
            <a:xfrm>
              <a:off x="9775537" y="3816740"/>
              <a:ext cx="144872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흑백 </a:t>
              </a:r>
              <a:r>
                <a:rPr lang="en-US" altLang="ko-KR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= 1</a:t>
              </a:r>
            </a:p>
            <a:p>
              <a:pPr algn="ctr"/>
              <a:r>
                <a:rPr lang="ko-KR" altLang="en-US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컬러</a:t>
              </a:r>
              <a:r>
                <a:rPr lang="en-US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 = 3</a:t>
              </a:r>
              <a:endParaRPr lang="ko-Kore-KR" sz="140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</p:txBody>
        </p:sp>
        <p:cxnSp>
          <p:nvCxnSpPr>
            <p:cNvPr id="96" name="직선 연결선[R] 95">
              <a:extLst>
                <a:ext uri="{FF2B5EF4-FFF2-40B4-BE49-F238E27FC236}">
                  <a16:creationId xmlns:a16="http://schemas.microsoft.com/office/drawing/2014/main" id="{72ED7D36-EB14-F448-8CC4-C899CEB174F5}"/>
                </a:ext>
              </a:extLst>
            </p:cNvPr>
            <p:cNvCxnSpPr/>
            <p:nvPr/>
          </p:nvCxnSpPr>
          <p:spPr>
            <a:xfrm>
              <a:off x="10092562" y="3793076"/>
              <a:ext cx="8146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87388E8-C852-7745-AEC6-085344BDF5DC}"/>
              </a:ext>
            </a:extLst>
          </p:cNvPr>
          <p:cNvSpPr/>
          <p:nvPr/>
        </p:nvSpPr>
        <p:spPr>
          <a:xfrm>
            <a:off x="7568965" y="5230292"/>
            <a:ext cx="4265911" cy="10222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ore-KR" sz="1400" dirty="0">
                <a:latin typeface="+mj-lt"/>
                <a:ea typeface="Nanum Myeongjo" panose="02020603020101020101" pitchFamily="18" charset="-127"/>
              </a:rPr>
              <a:t>*</a:t>
            </a:r>
            <a:r>
              <a:rPr lang="ko-Kore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padding= </a:t>
            </a:r>
            <a:r>
              <a:rPr 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‘valid’ or ‘same’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valid :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유효 영역만 출력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(input size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&gt; output size)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same : input size = output size</a:t>
            </a:r>
            <a:endParaRPr lang="ko-Kore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2B2224D1-982C-9F4E-83E8-C6606D3EF5D3}"/>
              </a:ext>
            </a:extLst>
          </p:cNvPr>
          <p:cNvGrpSpPr/>
          <p:nvPr/>
        </p:nvGrpSpPr>
        <p:grpSpPr>
          <a:xfrm>
            <a:off x="5079436" y="3697713"/>
            <a:ext cx="4722321" cy="1131829"/>
            <a:chOff x="5088166" y="4450506"/>
            <a:chExt cx="4722321" cy="1131829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16BF8D1-85A8-E348-98CA-36E099FF24CA}"/>
                </a:ext>
              </a:extLst>
            </p:cNvPr>
            <p:cNvSpPr txBox="1"/>
            <p:nvPr/>
          </p:nvSpPr>
          <p:spPr>
            <a:xfrm>
              <a:off x="5165168" y="4450506"/>
              <a:ext cx="4545483" cy="456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활성화 함수</a:t>
              </a:r>
              <a:endParaRPr lang="en-US" altLang="ko-KR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CC6CB1D1-E373-3E40-97A1-9B0100885D8A}"/>
                </a:ext>
              </a:extLst>
            </p:cNvPr>
            <p:cNvSpPr/>
            <p:nvPr/>
          </p:nvSpPr>
          <p:spPr>
            <a:xfrm>
              <a:off x="5088166" y="4883233"/>
              <a:ext cx="4722321" cy="69910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srgbClr val="000000"/>
                  </a:solidFill>
                  <a:latin typeface="Nanum Myeongjo" panose="02020603020101020101" pitchFamily="18" charset="-127"/>
                  <a:ea typeface="Nanum Myeongjo" panose="02020603020101020101" pitchFamily="18" charset="-127"/>
                </a:rPr>
                <a:t>주로 </a:t>
              </a:r>
              <a:r>
                <a:rPr lang="en-US" altLang="ko-KR" sz="1400" b="1" dirty="0">
                  <a:solidFill>
                    <a:srgbClr val="000000"/>
                  </a:solidFill>
                  <a:latin typeface="Nanum Myeongjo" panose="02020603020101020101" pitchFamily="18" charset="-127"/>
                  <a:ea typeface="Nanum Myeongjo" panose="02020603020101020101" pitchFamily="18" charset="-127"/>
                </a:rPr>
                <a:t>hidden layer</a:t>
              </a:r>
              <a:r>
                <a:rPr lang="ko-KR" altLang="en-US" sz="1400" b="1" dirty="0">
                  <a:solidFill>
                    <a:srgbClr val="000000"/>
                  </a:solidFill>
                  <a:latin typeface="Nanum Myeongjo" panose="02020603020101020101" pitchFamily="18" charset="-127"/>
                  <a:ea typeface="Nanum Myeongjo" panose="02020603020101020101" pitchFamily="18" charset="-127"/>
                </a:rPr>
                <a:t>에 사용</a:t>
              </a:r>
              <a:endParaRPr lang="en-US" altLang="ko-KR" sz="1400" b="1" dirty="0">
                <a:solidFill>
                  <a:srgbClr val="0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srgbClr val="000000"/>
                  </a:solidFill>
                  <a:latin typeface="Nanum Myeongjo" panose="02020603020101020101" pitchFamily="18" charset="-127"/>
                  <a:ea typeface="Nanum Myeongjo" panose="02020603020101020101" pitchFamily="18" charset="-127"/>
                </a:rPr>
                <a:t>빠른 </a:t>
              </a:r>
              <a:r>
                <a:rPr lang="en-US" altLang="ko-KR" sz="1400" b="1" dirty="0">
                  <a:solidFill>
                    <a:srgbClr val="000000"/>
                  </a:solidFill>
                  <a:latin typeface="Nanum Myeongjo" panose="02020603020101020101" pitchFamily="18" charset="-127"/>
                  <a:ea typeface="Nanum Myeongjo" panose="02020603020101020101" pitchFamily="18" charset="-127"/>
                </a:rPr>
                <a:t>fitting </a:t>
              </a:r>
              <a:r>
                <a:rPr lang="ko-KR" altLang="en-US" sz="1400" b="1" dirty="0">
                  <a:solidFill>
                    <a:srgbClr val="000000"/>
                  </a:solidFill>
                  <a:latin typeface="Nanum Myeongjo" panose="02020603020101020101" pitchFamily="18" charset="-127"/>
                  <a:ea typeface="Nanum Myeongjo" panose="02020603020101020101" pitchFamily="18" charset="-127"/>
                </a:rPr>
                <a:t>속도</a:t>
              </a:r>
              <a:endParaRPr lang="en-US" altLang="ko-KR" sz="1400" b="1" dirty="0">
                <a:solidFill>
                  <a:srgbClr val="0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50015228-9468-1347-A291-6B8F5924290A}"/>
              </a:ext>
            </a:extLst>
          </p:cNvPr>
          <p:cNvSpPr txBox="1"/>
          <p:nvPr/>
        </p:nvSpPr>
        <p:spPr>
          <a:xfrm>
            <a:off x="961926" y="3344126"/>
            <a:ext cx="2259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주로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32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의 배수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82EA15A-F63A-3245-89FC-92DAC0647F4C}"/>
              </a:ext>
            </a:extLst>
          </p:cNvPr>
          <p:cNvSpPr txBox="1"/>
          <p:nvPr/>
        </p:nvSpPr>
        <p:spPr>
          <a:xfrm>
            <a:off x="2848695" y="4789017"/>
            <a:ext cx="2259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주로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(3,3)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사용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39312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1">
            <a:extLst>
              <a:ext uri="{FF2B5EF4-FFF2-40B4-BE49-F238E27FC236}">
                <a16:creationId xmlns:a16="http://schemas.microsoft.com/office/drawing/2014/main" id="{A431E5CC-94C0-5F44-AED6-C7B8A7019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b="1" dirty="0">
                <a:latin typeface="Eurostile" panose="020B0504020202050204" pitchFamily="34" charset="0"/>
              </a:rPr>
              <a:t>pooling layer</a:t>
            </a:r>
            <a:endParaRPr lang="ko-KR" altLang="en-US" b="1" dirty="0">
              <a:latin typeface="Eurostile" panose="020B0504020202050204" pitchFamily="34" charset="0"/>
            </a:endParaRPr>
          </a:p>
        </p:txBody>
      </p:sp>
      <p:sp>
        <p:nvSpPr>
          <p:cNvPr id="93" name="텍스트 개체 틀 2">
            <a:extLst>
              <a:ext uri="{FF2B5EF4-FFF2-40B4-BE49-F238E27FC236}">
                <a16:creationId xmlns:a16="http://schemas.microsoft.com/office/drawing/2014/main" id="{447AE991-296F-094F-A281-F7863CE1E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filter</a:t>
            </a: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수만큼의 압축된 이미지 생성</a:t>
            </a:r>
            <a:endParaRPr lang="en-US" altLang="ko-KR" sz="16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데이터를 압축하여 추출한 특징 강화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데이터 크기 감소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convolution</a:t>
            </a:r>
            <a:r>
              <a:rPr lang="ko-KR" altLang="en-US" sz="16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은 </a:t>
            </a:r>
            <a:r>
              <a:rPr lang="en-US" altLang="ko-KR" sz="16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pooling</a:t>
            </a:r>
            <a:r>
              <a:rPr lang="ko-KR" altLang="en-US" sz="16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과 함께 사용될 때 더 강력</a:t>
            </a:r>
            <a:endParaRPr lang="en-US" altLang="ko-KR" sz="1600" b="1" dirty="0">
              <a:solidFill>
                <a:srgbClr val="0070C0"/>
              </a:solidFill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하나의 이미지에 </a:t>
            </a:r>
            <a:r>
              <a:rPr lang="en-US" altLang="ko-KR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convolution &amp; pooling</a:t>
            </a:r>
            <a:r>
              <a:rPr lang="ko-KR" altLang="en-US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을 반복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= </a:t>
            </a:r>
            <a:r>
              <a:rPr lang="ko-KR" altLang="en-US" sz="140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유의미한 특징 정보 추출 및 강화</a:t>
            </a:r>
            <a:endParaRPr lang="en-US" altLang="ko-KR" sz="1400" b="1" dirty="0">
              <a:solidFill>
                <a:srgbClr val="C00000"/>
              </a:solidFill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주로 </a:t>
            </a:r>
            <a:r>
              <a:rPr lang="en-US" altLang="ko-KR" sz="1600" b="1" dirty="0">
                <a:solidFill>
                  <a:srgbClr val="2E75B6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max-pooling </a:t>
            </a: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사용 </a:t>
            </a: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(</a:t>
            </a: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속도가 빠름</a:t>
            </a: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픽셀을 적당한 크기의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matrix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로 잘라서 해당 영역에서의 </a:t>
            </a:r>
            <a:r>
              <a:rPr lang="ko-KR" altLang="en-US" sz="1400" b="1" dirty="0">
                <a:solidFill>
                  <a:srgbClr val="2E75B6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최대값 추출</a:t>
            </a:r>
            <a:endParaRPr lang="en-US" altLang="ko-KR" sz="1400" b="1" dirty="0">
              <a:solidFill>
                <a:srgbClr val="2E75B6"/>
              </a:solidFill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window size</a:t>
            </a: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와 </a:t>
            </a: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stride</a:t>
            </a: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는 </a:t>
            </a:r>
            <a:r>
              <a:rPr lang="ko-KR" altLang="en-US" sz="1600" b="1" dirty="0">
                <a:solidFill>
                  <a:srgbClr val="2E75B6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같은 값</a:t>
            </a: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으로 설정</a:t>
            </a:r>
            <a:endParaRPr lang="en-US" altLang="ko-KR" sz="16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DDE6BEE-A4BF-5449-ADBE-5C7BCD7CDE55}"/>
              </a:ext>
            </a:extLst>
          </p:cNvPr>
          <p:cNvGrpSpPr/>
          <p:nvPr/>
        </p:nvGrpSpPr>
        <p:grpSpPr>
          <a:xfrm>
            <a:off x="789271" y="4591248"/>
            <a:ext cx="4659013" cy="1930736"/>
            <a:chOff x="770021" y="4177255"/>
            <a:chExt cx="4764891" cy="2002642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9CDFC137-13A2-C941-99A1-4E818C526418}"/>
                </a:ext>
              </a:extLst>
            </p:cNvPr>
            <p:cNvGrpSpPr/>
            <p:nvPr/>
          </p:nvGrpSpPr>
          <p:grpSpPr>
            <a:xfrm>
              <a:off x="770021" y="4177255"/>
              <a:ext cx="4764891" cy="1695895"/>
              <a:chOff x="1203158" y="4629643"/>
              <a:chExt cx="4764891" cy="1695895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34EA469A-BED4-FD40-A7EF-D4240B6E2183}"/>
                  </a:ext>
                </a:extLst>
              </p:cNvPr>
              <p:cNvGrpSpPr/>
              <p:nvPr/>
            </p:nvGrpSpPr>
            <p:grpSpPr>
              <a:xfrm>
                <a:off x="1203158" y="4630594"/>
                <a:ext cx="1793834" cy="1694944"/>
                <a:chOff x="1376413" y="4955309"/>
                <a:chExt cx="1793834" cy="1694944"/>
              </a:xfrm>
            </p:grpSpPr>
            <p:grpSp>
              <p:nvGrpSpPr>
                <p:cNvPr id="132" name="그룹 131">
                  <a:extLst>
                    <a:ext uri="{FF2B5EF4-FFF2-40B4-BE49-F238E27FC236}">
                      <a16:creationId xmlns:a16="http://schemas.microsoft.com/office/drawing/2014/main" id="{490D6C7D-42F1-B04B-8B8C-515E1198893E}"/>
                    </a:ext>
                  </a:extLst>
                </p:cNvPr>
                <p:cNvGrpSpPr/>
                <p:nvPr/>
              </p:nvGrpSpPr>
              <p:grpSpPr>
                <a:xfrm>
                  <a:off x="1376413" y="4955309"/>
                  <a:ext cx="1793834" cy="1694944"/>
                  <a:chOff x="1532395" y="5094170"/>
                  <a:chExt cx="877456" cy="826265"/>
                </a:xfrm>
              </p:grpSpPr>
              <p:sp>
                <p:nvSpPr>
                  <p:cNvPr id="155" name="직사각형 154">
                    <a:extLst>
                      <a:ext uri="{FF2B5EF4-FFF2-40B4-BE49-F238E27FC236}">
                        <a16:creationId xmlns:a16="http://schemas.microsoft.com/office/drawing/2014/main" id="{FB190C1E-F50E-DC45-B054-72300ED801CA}"/>
                      </a:ext>
                    </a:extLst>
                  </p:cNvPr>
                  <p:cNvSpPr/>
                  <p:nvPr/>
                </p:nvSpPr>
                <p:spPr>
                  <a:xfrm>
                    <a:off x="1532395" y="5094170"/>
                    <a:ext cx="877455" cy="82203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ore-KR" dirty="0"/>
                  </a:p>
                </p:txBody>
              </p:sp>
              <p:cxnSp>
                <p:nvCxnSpPr>
                  <p:cNvPr id="156" name="직선 연결선[R] 155">
                    <a:extLst>
                      <a:ext uri="{FF2B5EF4-FFF2-40B4-BE49-F238E27FC236}">
                        <a16:creationId xmlns:a16="http://schemas.microsoft.com/office/drawing/2014/main" id="{2177A058-5621-C249-A6A0-E59A58C3F6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71124" y="5098399"/>
                    <a:ext cx="0" cy="822036"/>
                  </a:xfrm>
                  <a:prstGeom prst="line">
                    <a:avLst/>
                  </a:prstGeom>
                  <a:ln w="127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직선 연결선[R] 156">
                    <a:extLst>
                      <a:ext uri="{FF2B5EF4-FFF2-40B4-BE49-F238E27FC236}">
                        <a16:creationId xmlns:a16="http://schemas.microsoft.com/office/drawing/2014/main" id="{3B9AE6B7-378C-7349-8281-10C88D6427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91257" y="5098399"/>
                    <a:ext cx="0" cy="822036"/>
                  </a:xfrm>
                  <a:prstGeom prst="line">
                    <a:avLst/>
                  </a:prstGeom>
                  <a:ln w="127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직선 연결선[R] 157">
                    <a:extLst>
                      <a:ext uri="{FF2B5EF4-FFF2-40B4-BE49-F238E27FC236}">
                        <a16:creationId xmlns:a16="http://schemas.microsoft.com/office/drawing/2014/main" id="{66EDE873-B7A7-5B43-8BB8-DBFBD5EE49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50991" y="5098399"/>
                    <a:ext cx="0" cy="822036"/>
                  </a:xfrm>
                  <a:prstGeom prst="line">
                    <a:avLst/>
                  </a:prstGeom>
                  <a:ln w="127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직선 연결선[R] 158">
                    <a:extLst>
                      <a:ext uri="{FF2B5EF4-FFF2-40B4-BE49-F238E27FC236}">
                        <a16:creationId xmlns:a16="http://schemas.microsoft.com/office/drawing/2014/main" id="{D288BC69-1BDB-BB4E-B667-666874D5FF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2396" y="5509417"/>
                    <a:ext cx="877455" cy="0"/>
                  </a:xfrm>
                  <a:prstGeom prst="line">
                    <a:avLst/>
                  </a:prstGeom>
                  <a:ln w="127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직선 연결선[R] 159">
                    <a:extLst>
                      <a:ext uri="{FF2B5EF4-FFF2-40B4-BE49-F238E27FC236}">
                        <a16:creationId xmlns:a16="http://schemas.microsoft.com/office/drawing/2014/main" id="{C06623A9-F59C-E94C-A3BB-D32C76199F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2395" y="5716003"/>
                    <a:ext cx="877455" cy="0"/>
                  </a:xfrm>
                  <a:prstGeom prst="line">
                    <a:avLst/>
                  </a:prstGeom>
                  <a:ln w="127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직선 연결선[R] 160">
                    <a:extLst>
                      <a:ext uri="{FF2B5EF4-FFF2-40B4-BE49-F238E27FC236}">
                        <a16:creationId xmlns:a16="http://schemas.microsoft.com/office/drawing/2014/main" id="{50A33C8A-218E-3F40-9B43-C4D38602AA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2395" y="5309604"/>
                    <a:ext cx="877455" cy="0"/>
                  </a:xfrm>
                  <a:prstGeom prst="line">
                    <a:avLst/>
                  </a:prstGeom>
                  <a:ln w="127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3" name="TextBox 132">
                      <a:extLst>
                        <a:ext uri="{FF2B5EF4-FFF2-40B4-BE49-F238E27FC236}">
                          <a16:creationId xmlns:a16="http://schemas.microsoft.com/office/drawing/2014/main" id="{58F1CF70-E428-6E49-B527-13A777F132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2106" y="5053796"/>
                      <a:ext cx="19236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ko-Kore-KR" dirty="0"/>
                    </a:p>
                  </p:txBody>
                </p:sp>
              </mc:Choice>
              <mc:Fallback xmlns="">
                <p:sp>
                  <p:nvSpPr>
                    <p:cNvPr id="133" name="TextBox 132">
                      <a:extLst>
                        <a:ext uri="{FF2B5EF4-FFF2-40B4-BE49-F238E27FC236}">
                          <a16:creationId xmlns:a16="http://schemas.microsoft.com/office/drawing/2014/main" id="{58F1CF70-E428-6E49-B527-13A777F1322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02106" y="5053796"/>
                      <a:ext cx="192360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6667" r="-20000" b="-1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>
                      <a:extLst>
                        <a:ext uri="{FF2B5EF4-FFF2-40B4-BE49-F238E27FC236}">
                          <a16:creationId xmlns:a16="http://schemas.microsoft.com/office/drawing/2014/main" id="{BDAAE36B-4F28-FD40-B1FA-FFB922E966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00593" y="5474376"/>
                      <a:ext cx="19236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ko-Kore-KR" dirty="0"/>
                    </a:p>
                  </p:txBody>
                </p:sp>
              </mc:Choice>
              <mc:Fallback xmlns="">
                <p:sp>
                  <p:nvSpPr>
                    <p:cNvPr id="134" name="TextBox 133">
                      <a:extLst>
                        <a:ext uri="{FF2B5EF4-FFF2-40B4-BE49-F238E27FC236}">
                          <a16:creationId xmlns:a16="http://schemas.microsoft.com/office/drawing/2014/main" id="{BDAAE36B-4F28-FD40-B1FA-FFB922E9666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00593" y="5474376"/>
                      <a:ext cx="192360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8750" r="-18750" b="-1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5" name="TextBox 134">
                      <a:extLst>
                        <a:ext uri="{FF2B5EF4-FFF2-40B4-BE49-F238E27FC236}">
                          <a16:creationId xmlns:a16="http://schemas.microsoft.com/office/drawing/2014/main" id="{DB503C41-6CD7-B547-9BF8-62CA3C7484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0624" y="5053795"/>
                      <a:ext cx="19236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ko-Kore-KR" dirty="0"/>
                    </a:p>
                  </p:txBody>
                </p:sp>
              </mc:Choice>
              <mc:Fallback xmlns="">
                <p:sp>
                  <p:nvSpPr>
                    <p:cNvPr id="135" name="TextBox 134">
                      <a:extLst>
                        <a:ext uri="{FF2B5EF4-FFF2-40B4-BE49-F238E27FC236}">
                          <a16:creationId xmlns:a16="http://schemas.microsoft.com/office/drawing/2014/main" id="{DB503C41-6CD7-B547-9BF8-62CA3C74843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50624" y="5053795"/>
                      <a:ext cx="192360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6667" r="-26667" b="-1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id="{44CBA5AA-2797-744F-B80B-4ADE2B33E5A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50562" y="6308709"/>
                      <a:ext cx="19236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ko-Kore-KR" dirty="0"/>
                    </a:p>
                  </p:txBody>
                </p:sp>
              </mc:Choice>
              <mc:Fallback xmlns=""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id="{44CBA5AA-2797-744F-B80B-4ADE2B33E5A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50562" y="6308709"/>
                      <a:ext cx="192360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8750" r="-18750" b="-1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TextBox 139">
                      <a:extLst>
                        <a:ext uri="{FF2B5EF4-FFF2-40B4-BE49-F238E27FC236}">
                          <a16:creationId xmlns:a16="http://schemas.microsoft.com/office/drawing/2014/main" id="{4F087D68-59E8-CB47-BF46-35A044DB0D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0624" y="5474375"/>
                      <a:ext cx="19236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ko-Kore-KR" dirty="0"/>
                    </a:p>
                  </p:txBody>
                </p:sp>
              </mc:Choice>
              <mc:Fallback xmlns="">
                <p:sp>
                  <p:nvSpPr>
                    <p:cNvPr id="140" name="TextBox 139">
                      <a:extLst>
                        <a:ext uri="{FF2B5EF4-FFF2-40B4-BE49-F238E27FC236}">
                          <a16:creationId xmlns:a16="http://schemas.microsoft.com/office/drawing/2014/main" id="{4F087D68-59E8-CB47-BF46-35A044DB0D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50624" y="5474375"/>
                      <a:ext cx="192360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6667" r="-26667" b="-1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BA3AB378-3FF1-1244-A3F9-4A267BC7C4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00593" y="6310727"/>
                      <a:ext cx="19236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ko-Kore-KR" dirty="0"/>
                    </a:p>
                  </p:txBody>
                </p:sp>
              </mc:Choice>
              <mc:Fallback xmlns=""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BA3AB378-3FF1-1244-A3F9-4A267BC7C4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00593" y="6310727"/>
                      <a:ext cx="192360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8750" r="-18750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>
                      <a:extLst>
                        <a:ext uri="{FF2B5EF4-FFF2-40B4-BE49-F238E27FC236}">
                          <a16:creationId xmlns:a16="http://schemas.microsoft.com/office/drawing/2014/main" id="{46DB56DD-2D8B-F840-B16F-0E0FE9106B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2106" y="5897999"/>
                      <a:ext cx="19236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ko-Kore-KR" dirty="0"/>
                    </a:p>
                  </p:txBody>
                </p:sp>
              </mc:Choice>
              <mc:Fallback xmlns="">
                <p:sp>
                  <p:nvSpPr>
                    <p:cNvPr id="142" name="TextBox 141">
                      <a:extLst>
                        <a:ext uri="{FF2B5EF4-FFF2-40B4-BE49-F238E27FC236}">
                          <a16:creationId xmlns:a16="http://schemas.microsoft.com/office/drawing/2014/main" id="{46DB56DD-2D8B-F840-B16F-0E0FE9106B8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02106" y="5897999"/>
                      <a:ext cx="192360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6667" r="-20000" b="-1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TextBox 142">
                      <a:extLst>
                        <a:ext uri="{FF2B5EF4-FFF2-40B4-BE49-F238E27FC236}">
                          <a16:creationId xmlns:a16="http://schemas.microsoft.com/office/drawing/2014/main" id="{3E4D2E07-AB9F-ED4B-A980-40D3FDBE41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0624" y="5897998"/>
                      <a:ext cx="19236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ko-Kore-KR" dirty="0"/>
                    </a:p>
                  </p:txBody>
                </p:sp>
              </mc:Choice>
              <mc:Fallback xmlns="">
                <p:sp>
                  <p:nvSpPr>
                    <p:cNvPr id="143" name="TextBox 142">
                      <a:extLst>
                        <a:ext uri="{FF2B5EF4-FFF2-40B4-BE49-F238E27FC236}">
                          <a16:creationId xmlns:a16="http://schemas.microsoft.com/office/drawing/2014/main" id="{3E4D2E07-AB9F-ED4B-A980-40D3FDBE41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50624" y="5897998"/>
                      <a:ext cx="192360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6667" r="-26667" b="-1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DD7C1844-DC15-F64F-B725-BF8457C9EA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2106" y="5473148"/>
                      <a:ext cx="19236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ko-Kore-KR" dirty="0"/>
                    </a:p>
                  </p:txBody>
                </p:sp>
              </mc:Choice>
              <mc:Fallback xmlns="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DD7C1844-DC15-F64F-B725-BF8457C9EA5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02106" y="5473148"/>
                      <a:ext cx="192360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6667" r="-20000" b="-1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2941B0D7-4C17-8F40-B2BD-45093114FA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00593" y="5048580"/>
                      <a:ext cx="19236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ko-Kore-KR" dirty="0"/>
                    </a:p>
                  </p:txBody>
                </p:sp>
              </mc:Choice>
              <mc:Fallback xmlns=""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2941B0D7-4C17-8F40-B2BD-45093114FA1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00593" y="5048580"/>
                      <a:ext cx="192360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8750" r="-18750" b="-1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BA99EA69-F180-A94E-827D-689D13926B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60187" y="5897997"/>
                      <a:ext cx="19236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ko-Kore-KR" dirty="0"/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BA99EA69-F180-A94E-827D-689D13926B6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60187" y="5897997"/>
                      <a:ext cx="192360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8750" r="-18750" b="-1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TextBox 146">
                      <a:extLst>
                        <a:ext uri="{FF2B5EF4-FFF2-40B4-BE49-F238E27FC236}">
                          <a16:creationId xmlns:a16="http://schemas.microsoft.com/office/drawing/2014/main" id="{1247733C-F13D-E349-80CA-F1F91848BD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94056" y="6308709"/>
                      <a:ext cx="19236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ko-Kore-KR" dirty="0"/>
                    </a:p>
                  </p:txBody>
                </p:sp>
              </mc:Choice>
              <mc:Fallback xmlns="">
                <p:sp>
                  <p:nvSpPr>
                    <p:cNvPr id="147" name="TextBox 146">
                      <a:extLst>
                        <a:ext uri="{FF2B5EF4-FFF2-40B4-BE49-F238E27FC236}">
                          <a16:creationId xmlns:a16="http://schemas.microsoft.com/office/drawing/2014/main" id="{1247733C-F13D-E349-80CA-F1F91848BD3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94056" y="6308709"/>
                      <a:ext cx="192360" cy="27699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8750" r="-18750" b="-1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Box 147">
                      <a:extLst>
                        <a:ext uri="{FF2B5EF4-FFF2-40B4-BE49-F238E27FC236}">
                          <a16:creationId xmlns:a16="http://schemas.microsoft.com/office/drawing/2014/main" id="{D7B39AC9-DA3B-2849-B82E-1A7707BEC1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0624" y="6307771"/>
                      <a:ext cx="19236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ko-Kore-KR" dirty="0"/>
                    </a:p>
                  </p:txBody>
                </p:sp>
              </mc:Choice>
              <mc:Fallback xmlns="">
                <p:sp>
                  <p:nvSpPr>
                    <p:cNvPr id="148" name="TextBox 147">
                      <a:extLst>
                        <a:ext uri="{FF2B5EF4-FFF2-40B4-BE49-F238E27FC236}">
                          <a16:creationId xmlns:a16="http://schemas.microsoft.com/office/drawing/2014/main" id="{D7B39AC9-DA3B-2849-B82E-1A7707BEC1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50624" y="6307771"/>
                      <a:ext cx="192360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26667" r="-26667" b="-1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2" name="TextBox 151">
                      <a:extLst>
                        <a:ext uri="{FF2B5EF4-FFF2-40B4-BE49-F238E27FC236}">
                          <a16:creationId xmlns:a16="http://schemas.microsoft.com/office/drawing/2014/main" id="{FCB70EDA-ACD8-4C49-92ED-9EAA8C0391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00593" y="5897732"/>
                      <a:ext cx="19236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ko-Kore-KR" dirty="0"/>
                    </a:p>
                  </p:txBody>
                </p:sp>
              </mc:Choice>
              <mc:Fallback xmlns="">
                <p:sp>
                  <p:nvSpPr>
                    <p:cNvPr id="152" name="TextBox 151">
                      <a:extLst>
                        <a:ext uri="{FF2B5EF4-FFF2-40B4-BE49-F238E27FC236}">
                          <a16:creationId xmlns:a16="http://schemas.microsoft.com/office/drawing/2014/main" id="{FCB70EDA-ACD8-4C49-92ED-9EAA8C03917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00593" y="5897732"/>
                      <a:ext cx="192360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8750" r="-18750" b="-1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3" name="TextBox 152">
                      <a:extLst>
                        <a:ext uri="{FF2B5EF4-FFF2-40B4-BE49-F238E27FC236}">
                          <a16:creationId xmlns:a16="http://schemas.microsoft.com/office/drawing/2014/main" id="{2E9FA30B-E7A0-8846-AA2D-300EAAB4A7D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60187" y="5472201"/>
                      <a:ext cx="19236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ko-Kore-KR" dirty="0"/>
                    </a:p>
                  </p:txBody>
                </p:sp>
              </mc:Choice>
              <mc:Fallback xmlns="">
                <p:sp>
                  <p:nvSpPr>
                    <p:cNvPr id="153" name="TextBox 152">
                      <a:extLst>
                        <a:ext uri="{FF2B5EF4-FFF2-40B4-BE49-F238E27FC236}">
                          <a16:creationId xmlns:a16="http://schemas.microsoft.com/office/drawing/2014/main" id="{2E9FA30B-E7A0-8846-AA2D-300EAAB4A7D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60187" y="5472201"/>
                      <a:ext cx="192360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8750" r="-18750" b="-1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4" name="TextBox 153">
                      <a:extLst>
                        <a:ext uri="{FF2B5EF4-FFF2-40B4-BE49-F238E27FC236}">
                          <a16:creationId xmlns:a16="http://schemas.microsoft.com/office/drawing/2014/main" id="{FB4CF51A-D5FF-1B47-9C59-AB264F4FE1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47230" y="5056031"/>
                      <a:ext cx="19236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ko-Kore-KR" dirty="0"/>
                    </a:p>
                  </p:txBody>
                </p:sp>
              </mc:Choice>
              <mc:Fallback xmlns="">
                <p:sp>
                  <p:nvSpPr>
                    <p:cNvPr id="154" name="TextBox 153">
                      <a:extLst>
                        <a:ext uri="{FF2B5EF4-FFF2-40B4-BE49-F238E27FC236}">
                          <a16:creationId xmlns:a16="http://schemas.microsoft.com/office/drawing/2014/main" id="{FB4CF51A-D5FF-1B47-9C59-AB264F4FE12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47230" y="5056031"/>
                      <a:ext cx="192360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18750" r="-18750" b="-1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7" name="액자 96">
                <a:extLst>
                  <a:ext uri="{FF2B5EF4-FFF2-40B4-BE49-F238E27FC236}">
                    <a16:creationId xmlns:a16="http://schemas.microsoft.com/office/drawing/2014/main" id="{31579CDA-B537-044C-8E18-0BA13150FD9F}"/>
                  </a:ext>
                </a:extLst>
              </p:cNvPr>
              <p:cNvSpPr/>
              <p:nvPr/>
            </p:nvSpPr>
            <p:spPr>
              <a:xfrm>
                <a:off x="1210534" y="4630595"/>
                <a:ext cx="886387" cy="862856"/>
              </a:xfrm>
              <a:prstGeom prst="frame">
                <a:avLst>
                  <a:gd name="adj1" fmla="val 2823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ore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액자 97">
                <a:extLst>
                  <a:ext uri="{FF2B5EF4-FFF2-40B4-BE49-F238E27FC236}">
                    <a16:creationId xmlns:a16="http://schemas.microsoft.com/office/drawing/2014/main" id="{B49F01BE-0EC4-D940-A98D-A1AC97DC7624}"/>
                  </a:ext>
                </a:extLst>
              </p:cNvPr>
              <p:cNvSpPr/>
              <p:nvPr/>
            </p:nvSpPr>
            <p:spPr>
              <a:xfrm>
                <a:off x="2099888" y="4629643"/>
                <a:ext cx="895144" cy="862856"/>
              </a:xfrm>
              <a:prstGeom prst="frame">
                <a:avLst>
                  <a:gd name="adj1" fmla="val 2823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ore-KR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액자 98">
                <a:extLst>
                  <a:ext uri="{FF2B5EF4-FFF2-40B4-BE49-F238E27FC236}">
                    <a16:creationId xmlns:a16="http://schemas.microsoft.com/office/drawing/2014/main" id="{ED787872-6927-5340-B0DC-064F6E874596}"/>
                  </a:ext>
                </a:extLst>
              </p:cNvPr>
              <p:cNvSpPr/>
              <p:nvPr/>
            </p:nvSpPr>
            <p:spPr>
              <a:xfrm>
                <a:off x="1208248" y="5499449"/>
                <a:ext cx="895144" cy="826088"/>
              </a:xfrm>
              <a:prstGeom prst="frame">
                <a:avLst>
                  <a:gd name="adj1" fmla="val 2823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ore-KR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액자 99">
                <a:extLst>
                  <a:ext uri="{FF2B5EF4-FFF2-40B4-BE49-F238E27FC236}">
                    <a16:creationId xmlns:a16="http://schemas.microsoft.com/office/drawing/2014/main" id="{8FDF15DC-22C3-4C40-9318-6B24DABA5E29}"/>
                  </a:ext>
                </a:extLst>
              </p:cNvPr>
              <p:cNvSpPr/>
              <p:nvPr/>
            </p:nvSpPr>
            <p:spPr>
              <a:xfrm>
                <a:off x="2104772" y="5497725"/>
                <a:ext cx="895144" cy="826088"/>
              </a:xfrm>
              <a:prstGeom prst="frame">
                <a:avLst>
                  <a:gd name="adj1" fmla="val 2823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ore-KR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도넛[D] 100">
                <a:extLst>
                  <a:ext uri="{FF2B5EF4-FFF2-40B4-BE49-F238E27FC236}">
                    <a16:creationId xmlns:a16="http://schemas.microsoft.com/office/drawing/2014/main" id="{4D4A4FFE-8CA0-6140-BF5D-855552224EED}"/>
                  </a:ext>
                </a:extLst>
              </p:cNvPr>
              <p:cNvSpPr/>
              <p:nvPr/>
            </p:nvSpPr>
            <p:spPr>
              <a:xfrm>
                <a:off x="2135825" y="4691162"/>
                <a:ext cx="375385" cy="351936"/>
              </a:xfrm>
              <a:prstGeom prst="donut">
                <a:avLst>
                  <a:gd name="adj" fmla="val 10094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ore-KR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도넛[D] 112">
                <a:extLst>
                  <a:ext uri="{FF2B5EF4-FFF2-40B4-BE49-F238E27FC236}">
                    <a16:creationId xmlns:a16="http://schemas.microsoft.com/office/drawing/2014/main" id="{E575A325-8189-2F41-80E6-AB744259549F}"/>
                  </a:ext>
                </a:extLst>
              </p:cNvPr>
              <p:cNvSpPr/>
              <p:nvPr/>
            </p:nvSpPr>
            <p:spPr>
              <a:xfrm>
                <a:off x="1682462" y="5102236"/>
                <a:ext cx="375385" cy="351936"/>
              </a:xfrm>
              <a:prstGeom prst="donut">
                <a:avLst>
                  <a:gd name="adj" fmla="val 10094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ore-KR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도넛[D] 113">
                <a:extLst>
                  <a:ext uri="{FF2B5EF4-FFF2-40B4-BE49-F238E27FC236}">
                    <a16:creationId xmlns:a16="http://schemas.microsoft.com/office/drawing/2014/main" id="{872A75FA-07FD-7D4B-8E81-3C0F0D865FE3}"/>
                  </a:ext>
                </a:extLst>
              </p:cNvPr>
              <p:cNvSpPr/>
              <p:nvPr/>
            </p:nvSpPr>
            <p:spPr>
              <a:xfrm>
                <a:off x="2573969" y="5933586"/>
                <a:ext cx="375385" cy="351936"/>
              </a:xfrm>
              <a:prstGeom prst="donut">
                <a:avLst>
                  <a:gd name="adj" fmla="val 10094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ore-KR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도넛[D] 114">
                <a:extLst>
                  <a:ext uri="{FF2B5EF4-FFF2-40B4-BE49-F238E27FC236}">
                    <a16:creationId xmlns:a16="http://schemas.microsoft.com/office/drawing/2014/main" id="{8AB1B3DF-1C9A-B943-A222-1D3535AE9CF2}"/>
                  </a:ext>
                </a:extLst>
              </p:cNvPr>
              <p:cNvSpPr/>
              <p:nvPr/>
            </p:nvSpPr>
            <p:spPr>
              <a:xfrm>
                <a:off x="1238914" y="5941442"/>
                <a:ext cx="375385" cy="351936"/>
              </a:xfrm>
              <a:prstGeom prst="donut">
                <a:avLst>
                  <a:gd name="adj" fmla="val 10094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ore-KR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DA1A12BD-81BB-CB41-A45B-863AC22A3C12}"/>
                  </a:ext>
                </a:extLst>
              </p:cNvPr>
              <p:cNvGrpSpPr/>
              <p:nvPr/>
            </p:nvGrpSpPr>
            <p:grpSpPr>
              <a:xfrm>
                <a:off x="5076408" y="5079984"/>
                <a:ext cx="891641" cy="817417"/>
                <a:chOff x="1376411" y="4955310"/>
                <a:chExt cx="1793836" cy="1694949"/>
              </a:xfrm>
            </p:grpSpPr>
            <p:grpSp>
              <p:nvGrpSpPr>
                <p:cNvPr id="123" name="그룹 122">
                  <a:extLst>
                    <a:ext uri="{FF2B5EF4-FFF2-40B4-BE49-F238E27FC236}">
                      <a16:creationId xmlns:a16="http://schemas.microsoft.com/office/drawing/2014/main" id="{03AB924F-7B24-494C-B83E-EEFA4738162A}"/>
                    </a:ext>
                  </a:extLst>
                </p:cNvPr>
                <p:cNvGrpSpPr/>
                <p:nvPr/>
              </p:nvGrpSpPr>
              <p:grpSpPr>
                <a:xfrm>
                  <a:off x="1376411" y="4955310"/>
                  <a:ext cx="1793836" cy="1694949"/>
                  <a:chOff x="1532394" y="5094168"/>
                  <a:chExt cx="877457" cy="826267"/>
                </a:xfrm>
              </p:grpSpPr>
              <p:sp>
                <p:nvSpPr>
                  <p:cNvPr id="128" name="직사각형 127">
                    <a:extLst>
                      <a:ext uri="{FF2B5EF4-FFF2-40B4-BE49-F238E27FC236}">
                        <a16:creationId xmlns:a16="http://schemas.microsoft.com/office/drawing/2014/main" id="{4F53BA79-0037-3A45-A302-C52A9BAA7BAB}"/>
                      </a:ext>
                    </a:extLst>
                  </p:cNvPr>
                  <p:cNvSpPr/>
                  <p:nvPr/>
                </p:nvSpPr>
                <p:spPr>
                  <a:xfrm>
                    <a:off x="1532394" y="5094168"/>
                    <a:ext cx="877455" cy="822036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ore-KR" dirty="0"/>
                  </a:p>
                </p:txBody>
              </p:sp>
              <p:cxnSp>
                <p:nvCxnSpPr>
                  <p:cNvPr id="129" name="직선 연결선[R] 128">
                    <a:extLst>
                      <a:ext uri="{FF2B5EF4-FFF2-40B4-BE49-F238E27FC236}">
                        <a16:creationId xmlns:a16="http://schemas.microsoft.com/office/drawing/2014/main" id="{D14F2DEA-FC2B-3949-97AD-1D2E3965B0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71124" y="5098399"/>
                    <a:ext cx="0" cy="822036"/>
                  </a:xfrm>
                  <a:prstGeom prst="line">
                    <a:avLst/>
                  </a:prstGeom>
                  <a:ln w="127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직선 연결선[R] 130">
                    <a:extLst>
                      <a:ext uri="{FF2B5EF4-FFF2-40B4-BE49-F238E27FC236}">
                        <a16:creationId xmlns:a16="http://schemas.microsoft.com/office/drawing/2014/main" id="{CADFAE6B-DA74-5341-9668-B2A84C6CD0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32396" y="5509417"/>
                    <a:ext cx="877455" cy="0"/>
                  </a:xfrm>
                  <a:prstGeom prst="line">
                    <a:avLst/>
                  </a:prstGeom>
                  <a:ln w="1270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639E9FA8-B72F-6C4E-B643-94D24D8C45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19756" y="5141278"/>
                      <a:ext cx="450022" cy="5743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ko-Kore-KR" dirty="0"/>
                    </a:p>
                  </p:txBody>
                </p:sp>
              </mc:Choice>
              <mc:Fallback xmlns="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639E9FA8-B72F-6C4E-B643-94D24D8C45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19756" y="5141278"/>
                      <a:ext cx="450022" cy="57436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11111" r="-11111" b="-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DFC0762A-FE75-C642-B83F-5070F765390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68722" y="5957712"/>
                      <a:ext cx="492886" cy="5743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ko-Kore-KR" dirty="0"/>
                    </a:p>
                  </p:txBody>
                </p:sp>
              </mc:Choice>
              <mc:Fallback xmlns=""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DFC0762A-FE75-C642-B83F-5070F765390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68722" y="5957712"/>
                      <a:ext cx="492886" cy="57436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10000" r="-5000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849CED1B-DB15-E540-A184-9AF7437674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95660" y="5957712"/>
                      <a:ext cx="298211" cy="5743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ko-Kore-KR" dirty="0"/>
                    </a:p>
                  </p:txBody>
                </p:sp>
              </mc:Choice>
              <mc:Fallback xmlns="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849CED1B-DB15-E540-A184-9AF7437674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95660" y="5957712"/>
                      <a:ext cx="298211" cy="574369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41667" r="-41667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39EC5F7D-7DEE-3540-80DA-08877C9907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59659" y="5141273"/>
                      <a:ext cx="327282" cy="57437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ko-Kore-KR" dirty="0"/>
                    </a:p>
                  </p:txBody>
                </p:sp>
              </mc:Choice>
              <mc:Fallback xmlns="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39EC5F7D-7DEE-3540-80DA-08877C9907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59659" y="5141273"/>
                      <a:ext cx="327282" cy="574370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28571" r="-28571" b="-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4D8B861B-DBDC-FE42-8DE4-3D497E575AE8}"/>
                  </a:ext>
                </a:extLst>
              </p:cNvPr>
              <p:cNvSpPr/>
              <p:nvPr/>
            </p:nvSpPr>
            <p:spPr>
              <a:xfrm>
                <a:off x="2761996" y="5054574"/>
                <a:ext cx="2153154" cy="8141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 algn="ctr">
                  <a:lnSpc>
                    <a:spcPct val="150000"/>
                  </a:lnSpc>
                </a:pPr>
                <a:r>
                  <a:rPr lang="en-US" altLang="ko-KR" sz="14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if window </a:t>
                </a:r>
                <a:r>
                  <a:rPr lang="en-US" altLang="ko-KR" sz="1400" b="1" dirty="0">
                    <a:latin typeface="Nanum Myeongjo" panose="02020603020101020101" pitchFamily="18" charset="-127"/>
                    <a:ea typeface="Nanum Myeongjo" panose="02020603020101020101" pitchFamily="18" charset="-127"/>
                    <a:sym typeface="Wingdings" pitchFamily="2" charset="2"/>
                  </a:rPr>
                  <a:t> (2,2) </a:t>
                </a:r>
              </a:p>
              <a:p>
                <a:pPr lvl="1" algn="ctr">
                  <a:lnSpc>
                    <a:spcPct val="150000"/>
                  </a:lnSpc>
                </a:pPr>
                <a:endParaRPr lang="en-US" altLang="ko-KR" sz="500" b="1" dirty="0">
                  <a:latin typeface="Nanum Myeongjo" panose="02020603020101020101" pitchFamily="18" charset="-127"/>
                  <a:ea typeface="Nanum Myeongjo" panose="02020603020101020101" pitchFamily="18" charset="-127"/>
                  <a:sym typeface="Wingdings" pitchFamily="2" charset="2"/>
                </a:endParaRPr>
              </a:p>
              <a:p>
                <a:pPr lvl="1" algn="ctr">
                  <a:lnSpc>
                    <a:spcPct val="150000"/>
                  </a:lnSpc>
                </a:pPr>
                <a:r>
                  <a:rPr lang="en-US" altLang="ko-KR" sz="1400" b="1" dirty="0">
                    <a:latin typeface="Nanum Myeongjo" panose="02020603020101020101" pitchFamily="18" charset="-127"/>
                    <a:ea typeface="Nanum Myeongjo" panose="02020603020101020101" pitchFamily="18" charset="-127"/>
                    <a:sym typeface="Wingdings" pitchFamily="2" charset="2"/>
                  </a:rPr>
                  <a:t>stride = 2</a:t>
                </a:r>
              </a:p>
            </p:txBody>
          </p:sp>
          <p:cxnSp>
            <p:nvCxnSpPr>
              <p:cNvPr id="122" name="직선 화살표 연결선 121">
                <a:extLst>
                  <a:ext uri="{FF2B5EF4-FFF2-40B4-BE49-F238E27FC236}">
                    <a16:creationId xmlns:a16="http://schemas.microsoft.com/office/drawing/2014/main" id="{6BE0F799-A367-E346-AF09-0238DE84B5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5587" y="5499449"/>
                <a:ext cx="1725545" cy="0"/>
              </a:xfrm>
              <a:prstGeom prst="straightConnector1">
                <a:avLst/>
              </a:prstGeom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3255228E-E735-5342-9C2F-2C84F2954967}"/>
                </a:ext>
              </a:extLst>
            </p:cNvPr>
            <p:cNvSpPr txBox="1"/>
            <p:nvPr/>
          </p:nvSpPr>
          <p:spPr>
            <a:xfrm>
              <a:off x="887664" y="5908544"/>
              <a:ext cx="672378" cy="271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stride</a:t>
              </a:r>
              <a:endParaRPr lang="ko-Kore-KR" sz="1100" dirty="0"/>
            </a:p>
          </p:txBody>
        </p:sp>
        <p:sp>
          <p:nvSpPr>
            <p:cNvPr id="28" name="U자형 화살표[U] 27">
              <a:extLst>
                <a:ext uri="{FF2B5EF4-FFF2-40B4-BE49-F238E27FC236}">
                  <a16:creationId xmlns:a16="http://schemas.microsoft.com/office/drawing/2014/main" id="{68E58C73-0FFC-5445-A48E-B120B7B454CA}"/>
                </a:ext>
              </a:extLst>
            </p:cNvPr>
            <p:cNvSpPr/>
            <p:nvPr/>
          </p:nvSpPr>
          <p:spPr>
            <a:xfrm flipV="1">
              <a:off x="777398" y="5880566"/>
              <a:ext cx="925290" cy="93305"/>
            </a:xfrm>
            <a:prstGeom prst="utur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ore-KR">
                <a:solidFill>
                  <a:schemeClr val="bg1"/>
                </a:solidFill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ABAD7DE2-8EE7-AF41-9334-6CF47BAF144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sharpenSoften amount="2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28643" y="5198357"/>
            <a:ext cx="6128108" cy="459608"/>
          </a:xfrm>
          <a:prstGeom prst="rect">
            <a:avLst/>
          </a:prstGeom>
        </p:spPr>
      </p:pic>
      <p:sp>
        <p:nvSpPr>
          <p:cNvPr id="36" name="액자 35">
            <a:extLst>
              <a:ext uri="{FF2B5EF4-FFF2-40B4-BE49-F238E27FC236}">
                <a16:creationId xmlns:a16="http://schemas.microsoft.com/office/drawing/2014/main" id="{EE8D09C3-58F3-5846-B92A-AF3F18CD0FC9}"/>
              </a:ext>
            </a:extLst>
          </p:cNvPr>
          <p:cNvSpPr/>
          <p:nvPr/>
        </p:nvSpPr>
        <p:spPr>
          <a:xfrm>
            <a:off x="10530901" y="5175518"/>
            <a:ext cx="984824" cy="475744"/>
          </a:xfrm>
          <a:prstGeom prst="frame">
            <a:avLst>
              <a:gd name="adj1" fmla="val 16813"/>
            </a:avLst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80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Eurostile" panose="020B0504020202050204" pitchFamily="34" charset="0"/>
              </a:rPr>
              <a:t>machine learning</a:t>
            </a:r>
            <a:endParaRPr lang="ko-KR" altLang="en-US" b="1" dirty="0">
              <a:latin typeface="Eurostile" panose="020B050402020205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8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machine learning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선형회귀를</a:t>
            </a: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사용하여 데이터가 생성된 일정한 패턴을 추론</a:t>
            </a:r>
            <a:endParaRPr lang="en-US" altLang="ko-KR" sz="16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1" dirty="0" err="1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지도학습</a:t>
            </a:r>
            <a:r>
              <a:rPr lang="ko-KR" altLang="en-US" sz="16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/</a:t>
            </a:r>
            <a:r>
              <a:rPr lang="ko-KR" altLang="en-US" sz="16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 비지도학습</a:t>
            </a: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으로 나뉨</a:t>
            </a:r>
            <a:endParaRPr lang="en-US" altLang="ko-KR" sz="16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지도학습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: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en-US" altLang="ko-KR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input vector</a:t>
            </a:r>
            <a:r>
              <a:rPr lang="ko-KR" altLang="en-US" sz="1400" b="1" dirty="0" err="1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를</a:t>
            </a:r>
            <a:r>
              <a:rPr lang="ko-KR" altLang="en-US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 통해 </a:t>
            </a:r>
            <a:r>
              <a:rPr lang="en-US" altLang="ko-KR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output label</a:t>
            </a:r>
            <a:r>
              <a:rPr lang="ko-KR" altLang="en-US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을 예측</a:t>
            </a:r>
            <a:endParaRPr lang="en-US" altLang="ko-KR" sz="1400" b="1" dirty="0">
              <a:solidFill>
                <a:srgbClr val="0070C0"/>
              </a:solidFill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marL="1714500" lvl="3" indent="-342900">
              <a:lnSpc>
                <a:spcPct val="150000"/>
              </a:lnSpc>
              <a:buAutoNum type="arabicPeriod"/>
            </a:pP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옳은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label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을 가진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training set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을 통해 모델 생성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marL="1714500" lvl="3" indent="-342900">
              <a:lnSpc>
                <a:spcPct val="150000"/>
              </a:lnSpc>
              <a:buAutoNum type="arabicPeriod"/>
            </a:pP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오차를 줄이기 위해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parameter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값을 조절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marL="1714500" lvl="3" indent="-342900">
              <a:lnSpc>
                <a:spcPct val="150000"/>
              </a:lnSpc>
              <a:buAutoNum type="arabicPeriod"/>
            </a:pP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학습에 사용하지 않은 데이터로 검증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marL="1714500" lvl="3" indent="-342900">
              <a:lnSpc>
                <a:spcPct val="150000"/>
              </a:lnSpc>
              <a:buAutoNum type="arabicPeriod"/>
            </a:pP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linear regression,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decision tree, </a:t>
            </a:r>
            <a:r>
              <a:rPr lang="ko-Kore-KR" sz="1400" b="1" dirty="0">
                <a:latin typeface="Nanum Myeongjo" panose="02020603020101020101" pitchFamily="18" charset="-127"/>
                <a:ea typeface="Nanum Myeongjo" panose="02020603020101020101" pitchFamily="18" charset="-127"/>
                <a:cs typeface="GillSans" panose="020B0502020104020203" pitchFamily="34" charset="-79"/>
              </a:rPr>
              <a:t>naïveBayes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, </a:t>
            </a:r>
            <a:r>
              <a:rPr lang="en-US" altLang="ko-KR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neural network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등의 방법 사용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training data &amp; test data</a:t>
            </a: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사용</a:t>
            </a:r>
            <a:endParaRPr lang="en-US" altLang="ko-KR" sz="16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training data : generate models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test data : test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ko-KR" altLang="en-US" sz="16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1">
            <a:extLst>
              <a:ext uri="{FF2B5EF4-FFF2-40B4-BE49-F238E27FC236}">
                <a16:creationId xmlns:a16="http://schemas.microsoft.com/office/drawing/2014/main" id="{A431E5CC-94C0-5F44-AED6-C7B8A7019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b="1" dirty="0">
                <a:latin typeface="Eurostile" panose="020B0504020202050204" pitchFamily="34" charset="0"/>
              </a:rPr>
              <a:t>flatten layer</a:t>
            </a:r>
            <a:endParaRPr lang="ko-KR" altLang="en-US" b="1" dirty="0">
              <a:latin typeface="Eurostile" panose="020B0504020202050204" pitchFamily="34" charset="0"/>
            </a:endParaRPr>
          </a:p>
        </p:txBody>
      </p:sp>
      <p:sp>
        <p:nvSpPr>
          <p:cNvPr id="93" name="텍스트 개체 틀 2">
            <a:extLst>
              <a:ext uri="{FF2B5EF4-FFF2-40B4-BE49-F238E27FC236}">
                <a16:creationId xmlns:a16="http://schemas.microsoft.com/office/drawing/2014/main" id="{447AE991-296F-094F-A281-F7863CE1E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8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convolution &amp; pooling </a:t>
            </a:r>
            <a:r>
              <a:rPr lang="ko-KR" altLang="en-US" sz="18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통해 추출된 주요 특징들을 </a:t>
            </a:r>
            <a:r>
              <a:rPr lang="en-US" altLang="ko-KR" sz="1800" b="1" dirty="0">
                <a:solidFill>
                  <a:srgbClr val="2E75B6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1</a:t>
            </a:r>
            <a:r>
              <a:rPr lang="ko-KR" altLang="en-US" sz="1800" b="1" dirty="0">
                <a:solidFill>
                  <a:srgbClr val="2E75B6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차원 벡터로 변환</a:t>
            </a:r>
            <a:endParaRPr lang="en-US" altLang="ko-KR" sz="1800" b="1" dirty="0">
              <a:solidFill>
                <a:srgbClr val="2E75B6"/>
              </a:solidFill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이전 </a:t>
            </a: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layer</a:t>
            </a: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의 </a:t>
            </a: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output</a:t>
            </a: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들을 </a:t>
            </a: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1</a:t>
            </a: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차원으로 이어서 해당 벡터를 학습</a:t>
            </a:r>
            <a:endParaRPr lang="en-US" altLang="ko-KR" sz="16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05998A8-0898-DD4A-B26F-E46E96106095}"/>
              </a:ext>
            </a:extLst>
          </p:cNvPr>
          <p:cNvGrpSpPr/>
          <p:nvPr/>
        </p:nvGrpSpPr>
        <p:grpSpPr>
          <a:xfrm>
            <a:off x="1216201" y="2598208"/>
            <a:ext cx="5691494" cy="991242"/>
            <a:chOff x="1014106" y="2640933"/>
            <a:chExt cx="4696438" cy="78806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7D9BAD2-297E-7B4D-9E5D-5EA3C8A2EEF6}"/>
                </a:ext>
              </a:extLst>
            </p:cNvPr>
            <p:cNvGrpSpPr/>
            <p:nvPr/>
          </p:nvGrpSpPr>
          <p:grpSpPr>
            <a:xfrm>
              <a:off x="1014106" y="2640933"/>
              <a:ext cx="871828" cy="788067"/>
              <a:chOff x="4576456" y="5025419"/>
              <a:chExt cx="871828" cy="788067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D05736C7-AC76-994C-B85D-DCA33E1CB8A2}"/>
                  </a:ext>
                </a:extLst>
              </p:cNvPr>
              <p:cNvSpPr/>
              <p:nvPr/>
            </p:nvSpPr>
            <p:spPr>
              <a:xfrm>
                <a:off x="4576456" y="5025419"/>
                <a:ext cx="871826" cy="7840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ore-KR" dirty="0"/>
              </a:p>
            </p:txBody>
          </p:sp>
          <p:cxnSp>
            <p:nvCxnSpPr>
              <p:cNvPr id="58" name="직선 연결선[R] 57">
                <a:extLst>
                  <a:ext uri="{FF2B5EF4-FFF2-40B4-BE49-F238E27FC236}">
                    <a16:creationId xmlns:a16="http://schemas.microsoft.com/office/drawing/2014/main" id="{EB3B5098-E7C7-0C48-9F64-A2E57DFCAB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2371" y="5029454"/>
                <a:ext cx="0" cy="784032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[R] 58">
                <a:extLst>
                  <a:ext uri="{FF2B5EF4-FFF2-40B4-BE49-F238E27FC236}">
                    <a16:creationId xmlns:a16="http://schemas.microsoft.com/office/drawing/2014/main" id="{89B0A16E-AD61-A14F-8F52-1E18DC0831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6458" y="5421470"/>
                <a:ext cx="871826" cy="0"/>
              </a:xfrm>
              <a:prstGeom prst="line">
                <a:avLst/>
              </a:prstGeom>
              <a:ln w="127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CDFC0CFA-4425-5C49-9247-00C478530597}"/>
                      </a:ext>
                    </a:extLst>
                  </p:cNvPr>
                  <p:cNvSpPr txBox="1"/>
                  <p:nvPr/>
                </p:nvSpPr>
                <p:spPr>
                  <a:xfrm>
                    <a:off x="5132137" y="5111885"/>
                    <a:ext cx="218717" cy="2670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ko-Kore-KR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CDFC0CFA-4425-5C49-9247-00C4785305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2137" y="5111885"/>
                    <a:ext cx="218717" cy="2670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545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27BE7D75-FD1F-1147-92D4-A98B9708D728}"/>
                      </a:ext>
                    </a:extLst>
                  </p:cNvPr>
                  <p:cNvSpPr txBox="1"/>
                  <p:nvPr/>
                </p:nvSpPr>
                <p:spPr>
                  <a:xfrm>
                    <a:off x="4669922" y="5491486"/>
                    <a:ext cx="239549" cy="2670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ko-Kore-KR" dirty="0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27BE7D75-FD1F-1147-92D4-A98B9708D7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9922" y="5491486"/>
                    <a:ext cx="239549" cy="26705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D64FC443-DDBB-2145-8294-B26E2E6DC978}"/>
                      </a:ext>
                    </a:extLst>
                  </p:cNvPr>
                  <p:cNvSpPr txBox="1"/>
                  <p:nvPr/>
                </p:nvSpPr>
                <p:spPr>
                  <a:xfrm>
                    <a:off x="5169027" y="5491486"/>
                    <a:ext cx="144934" cy="2670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ko-Kore-KR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D64FC443-DDBB-2145-8294-B26E2E6DC9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69027" y="5491486"/>
                    <a:ext cx="144934" cy="26705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667" r="-26667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24D3BF3F-D37B-AA4B-83B7-78E9912B2232}"/>
                      </a:ext>
                    </a:extLst>
                  </p:cNvPr>
                  <p:cNvSpPr txBox="1"/>
                  <p:nvPr/>
                </p:nvSpPr>
                <p:spPr>
                  <a:xfrm>
                    <a:off x="4714118" y="5111883"/>
                    <a:ext cx="159063" cy="2670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ko-Kore-KR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24D3BF3F-D37B-AA4B-83B7-78E9912B22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4118" y="5111883"/>
                    <a:ext cx="159063" cy="26705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8750" r="-18750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F83BECF-4752-A940-942F-07B48CF39A20}"/>
                </a:ext>
              </a:extLst>
            </p:cNvPr>
            <p:cNvGrpSpPr/>
            <p:nvPr/>
          </p:nvGrpSpPr>
          <p:grpSpPr>
            <a:xfrm>
              <a:off x="3943350" y="2830932"/>
              <a:ext cx="1767194" cy="410273"/>
              <a:chOff x="1014106" y="3554271"/>
              <a:chExt cx="1767194" cy="410273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817898AF-2853-A143-B5FE-9EC8893F3F7B}"/>
                  </a:ext>
                </a:extLst>
              </p:cNvPr>
              <p:cNvGrpSpPr/>
              <p:nvPr/>
            </p:nvGrpSpPr>
            <p:grpSpPr>
              <a:xfrm>
                <a:off x="1014106" y="3554271"/>
                <a:ext cx="1767194" cy="410273"/>
                <a:chOff x="1014106" y="3554271"/>
                <a:chExt cx="1767194" cy="410273"/>
              </a:xfrm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E278C8A6-8BBA-A14C-8810-EED08CD72F3D}"/>
                    </a:ext>
                  </a:extLst>
                </p:cNvPr>
                <p:cNvSpPr/>
                <p:nvPr/>
              </p:nvSpPr>
              <p:spPr>
                <a:xfrm>
                  <a:off x="1014106" y="3554271"/>
                  <a:ext cx="1767194" cy="41027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ore-KR" dirty="0"/>
                </a:p>
              </p:txBody>
            </p:sp>
            <p:cxnSp>
              <p:nvCxnSpPr>
                <p:cNvPr id="66" name="직선 연결선[R] 65">
                  <a:extLst>
                    <a:ext uri="{FF2B5EF4-FFF2-40B4-BE49-F238E27FC236}">
                      <a16:creationId xmlns:a16="http://schemas.microsoft.com/office/drawing/2014/main" id="{AD91C529-0B7D-D84C-80DB-56EEA24582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2242" y="3554271"/>
                  <a:ext cx="0" cy="410273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[R] 67">
                  <a:extLst>
                    <a:ext uri="{FF2B5EF4-FFF2-40B4-BE49-F238E27FC236}">
                      <a16:creationId xmlns:a16="http://schemas.microsoft.com/office/drawing/2014/main" id="{2F2DBF30-9DF2-0B49-A206-DFAB9E98FBBB}"/>
                    </a:ext>
                  </a:extLst>
                </p:cNvPr>
                <p:cNvCxnSpPr>
                  <a:cxnSpLocks/>
                  <a:stCxn id="65" idx="0"/>
                  <a:endCxn id="65" idx="2"/>
                </p:cNvCxnSpPr>
                <p:nvPr/>
              </p:nvCxnSpPr>
              <p:spPr>
                <a:xfrm>
                  <a:off x="1897703" y="3554271"/>
                  <a:ext cx="0" cy="410273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[R] 70">
                  <a:extLst>
                    <a:ext uri="{FF2B5EF4-FFF2-40B4-BE49-F238E27FC236}">
                      <a16:creationId xmlns:a16="http://schemas.microsoft.com/office/drawing/2014/main" id="{96E3DDB7-8957-4C4E-8616-1A62BAE497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7592" y="3554271"/>
                  <a:ext cx="0" cy="410273"/>
                </a:xfrm>
                <a:prstGeom prst="line">
                  <a:avLst/>
                </a:prstGeom>
                <a:ln w="127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CFC095AA-9436-DA44-A23C-AF289C22AFBC}"/>
                      </a:ext>
                    </a:extLst>
                  </p:cNvPr>
                  <p:cNvSpPr txBox="1"/>
                  <p:nvPr/>
                </p:nvSpPr>
                <p:spPr>
                  <a:xfrm>
                    <a:off x="1151768" y="3662148"/>
                    <a:ext cx="159063" cy="2670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ko-Kore-KR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CFC095AA-9436-DA44-A23C-AF289C22AF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1768" y="3662148"/>
                    <a:ext cx="159063" cy="26705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7647" r="-17647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CD82BC74-872E-4B47-A6FD-61D7AD5D452A}"/>
                      </a:ext>
                    </a:extLst>
                  </p:cNvPr>
                  <p:cNvSpPr txBox="1"/>
                  <p:nvPr/>
                </p:nvSpPr>
                <p:spPr>
                  <a:xfrm>
                    <a:off x="1555622" y="3664261"/>
                    <a:ext cx="218717" cy="2670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ko-Kore-KR" dirty="0"/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CD82BC74-872E-4B47-A6FD-61D7AD5D45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5622" y="3664261"/>
                    <a:ext cx="218717" cy="26705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EE8B1E45-4C73-FC4C-8750-BEB070EA8724}"/>
                      </a:ext>
                    </a:extLst>
                  </p:cNvPr>
                  <p:cNvSpPr txBox="1"/>
                  <p:nvPr/>
                </p:nvSpPr>
                <p:spPr>
                  <a:xfrm>
                    <a:off x="2026122" y="3669122"/>
                    <a:ext cx="218717" cy="2670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ko-Kore-KR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EE8B1E45-4C73-FC4C-8750-BEB070EA87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6122" y="3669122"/>
                    <a:ext cx="218717" cy="26705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545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47ADC7CF-B304-CC40-8D9E-C3CA175634FE}"/>
                      </a:ext>
                    </a:extLst>
                  </p:cNvPr>
                  <p:cNvSpPr txBox="1"/>
                  <p:nvPr/>
                </p:nvSpPr>
                <p:spPr>
                  <a:xfrm>
                    <a:off x="2507300" y="3662148"/>
                    <a:ext cx="144934" cy="2670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ko-Kore-KR" dirty="0"/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47ADC7CF-B304-CC40-8D9E-C3CA175634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7300" y="3662148"/>
                    <a:ext cx="144934" cy="26705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6667" r="-20000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ED98905-13A1-9043-9046-354D0B4646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9592" y="3032949"/>
              <a:ext cx="1772347" cy="14134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B6CFA4-6651-8045-8150-D75A60E0187E}"/>
                </a:ext>
              </a:extLst>
            </p:cNvPr>
            <p:cNvSpPr txBox="1"/>
            <p:nvPr/>
          </p:nvSpPr>
          <p:spPr>
            <a:xfrm>
              <a:off x="2136847" y="2777626"/>
              <a:ext cx="2229252" cy="244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2E75B6"/>
                  </a:solidFill>
                  <a:latin typeface="Nanum Myeongjo" panose="02020603020101020101" pitchFamily="18" charset="-127"/>
                  <a:ea typeface="Nanum Myeongjo" panose="02020603020101020101" pitchFamily="18" charset="-127"/>
                </a:rPr>
                <a:t>parameter</a:t>
              </a:r>
              <a:r>
                <a:rPr lang="ko-KR" altLang="en-US" sz="1400" b="1" dirty="0">
                  <a:solidFill>
                    <a:srgbClr val="2E75B6"/>
                  </a:solidFill>
                  <a:latin typeface="Nanum Myeongjo" panose="02020603020101020101" pitchFamily="18" charset="-127"/>
                  <a:ea typeface="Nanum Myeongjo" panose="02020603020101020101" pitchFamily="18" charset="-127"/>
                </a:rPr>
                <a:t> </a:t>
              </a:r>
              <a:r>
                <a:rPr lang="ko-KR" altLang="en-US" sz="1200" b="1" dirty="0">
                  <a:solidFill>
                    <a:srgbClr val="2E75B6"/>
                  </a:solidFill>
                  <a:latin typeface="Nanum Myeongjo" panose="02020603020101020101" pitchFamily="18" charset="-127"/>
                  <a:ea typeface="Nanum Myeongjo" panose="02020603020101020101" pitchFamily="18" charset="-127"/>
                </a:rPr>
                <a:t>설정 필요 없음</a:t>
              </a:r>
              <a:endParaRPr lang="ko-Kore-KR" sz="1200" b="1" dirty="0">
                <a:solidFill>
                  <a:srgbClr val="2E75B6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100E4E4-9DFA-7343-85F4-22519CB5DD3C}"/>
                </a:ext>
              </a:extLst>
            </p:cNvPr>
            <p:cNvSpPr txBox="1"/>
            <p:nvPr/>
          </p:nvSpPr>
          <p:spPr>
            <a:xfrm>
              <a:off x="2122175" y="3065506"/>
              <a:ext cx="2229252" cy="220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이전 </a:t>
              </a:r>
              <a:r>
                <a:rPr lang="en-US" altLang="ko-KR" sz="12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layer</a:t>
              </a:r>
              <a:r>
                <a:rPr lang="ko-KR" altLang="en-US" sz="12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에 따라 자동 계산</a:t>
              </a:r>
              <a:endParaRPr lang="ko-Kore-KR" sz="120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09720F1-B3E6-6D44-AE9B-4CDD09743E78}"/>
              </a:ext>
            </a:extLst>
          </p:cNvPr>
          <p:cNvGrpSpPr/>
          <p:nvPr/>
        </p:nvGrpSpPr>
        <p:grpSpPr>
          <a:xfrm>
            <a:off x="2242934" y="4484733"/>
            <a:ext cx="3853066" cy="449160"/>
            <a:chOff x="1474621" y="4456510"/>
            <a:chExt cx="4122920" cy="47574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7F52FA2-83E3-3445-A3FD-E713143060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t="11902"/>
            <a:stretch/>
          </p:blipFill>
          <p:spPr>
            <a:xfrm>
              <a:off x="1474621" y="4477815"/>
              <a:ext cx="4122920" cy="454440"/>
            </a:xfrm>
            <a:prstGeom prst="rect">
              <a:avLst/>
            </a:prstGeom>
          </p:spPr>
        </p:pic>
        <p:sp>
          <p:nvSpPr>
            <p:cNvPr id="88" name="액자 87">
              <a:extLst>
                <a:ext uri="{FF2B5EF4-FFF2-40B4-BE49-F238E27FC236}">
                  <a16:creationId xmlns:a16="http://schemas.microsoft.com/office/drawing/2014/main" id="{994C1C99-49A8-5149-87F1-9EBFE5C545D3}"/>
                </a:ext>
              </a:extLst>
            </p:cNvPr>
            <p:cNvSpPr/>
            <p:nvPr/>
          </p:nvSpPr>
          <p:spPr>
            <a:xfrm>
              <a:off x="4890162" y="4456510"/>
              <a:ext cx="379979" cy="475744"/>
            </a:xfrm>
            <a:prstGeom prst="frame">
              <a:avLst>
                <a:gd name="adj1" fmla="val 9819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ore-K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61990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1">
            <a:extLst>
              <a:ext uri="{FF2B5EF4-FFF2-40B4-BE49-F238E27FC236}">
                <a16:creationId xmlns:a16="http://schemas.microsoft.com/office/drawing/2014/main" id="{A431E5CC-94C0-5F44-AED6-C7B8A7019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b="1" dirty="0">
                <a:latin typeface="Eurostile" panose="020B0504020202050204" pitchFamily="34" charset="0"/>
              </a:rPr>
              <a:t>dense layer</a:t>
            </a:r>
            <a:endParaRPr lang="ko-KR" altLang="en-US" b="1" dirty="0">
              <a:latin typeface="Eurostile" panose="020B0504020202050204" pitchFamily="34" charset="0"/>
            </a:endParaRPr>
          </a:p>
        </p:txBody>
      </p:sp>
      <p:sp>
        <p:nvSpPr>
          <p:cNvPr id="93" name="텍스트 개체 틀 2">
            <a:extLst>
              <a:ext uri="{FF2B5EF4-FFF2-40B4-BE49-F238E27FC236}">
                <a16:creationId xmlns:a16="http://schemas.microsoft.com/office/drawing/2014/main" id="{447AE991-296F-094F-A281-F7863CE1E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모든 입력과 출력을 연결하는 </a:t>
            </a:r>
            <a:r>
              <a:rPr lang="ko-KR" altLang="en-US" sz="16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전결합층</a:t>
            </a:r>
            <a:endParaRPr lang="en-US" altLang="ko-KR" sz="16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각 뉴런은 가중치 포함</a:t>
            </a:r>
            <a:endParaRPr lang="en-US" altLang="ko-KR" sz="16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뉴런의 개수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=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가중치의 수  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ex)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입력 뉴런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4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개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,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출력 뉴런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8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개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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총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32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개의 뉴런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, 32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개의 가중치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A808354-9BC4-FD45-8AE7-C31B092DACD5}"/>
              </a:ext>
            </a:extLst>
          </p:cNvPr>
          <p:cNvGrpSpPr/>
          <p:nvPr/>
        </p:nvGrpSpPr>
        <p:grpSpPr>
          <a:xfrm>
            <a:off x="944351" y="3560106"/>
            <a:ext cx="6595331" cy="1836279"/>
            <a:chOff x="944351" y="3970654"/>
            <a:chExt cx="6595331" cy="1836279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8BFF04A-088A-1346-8BC8-E84CD0F0117E}"/>
                </a:ext>
              </a:extLst>
            </p:cNvPr>
            <p:cNvGrpSpPr/>
            <p:nvPr/>
          </p:nvGrpSpPr>
          <p:grpSpPr>
            <a:xfrm>
              <a:off x="944351" y="3970654"/>
              <a:ext cx="6539345" cy="812800"/>
              <a:chOff x="944351" y="3970654"/>
              <a:chExt cx="6539345" cy="812800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4839ED48-EEE0-7A4E-A48B-9912D1F133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19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944351" y="3970654"/>
                <a:ext cx="6539345" cy="812800"/>
              </a:xfrm>
              <a:prstGeom prst="rect">
                <a:avLst/>
              </a:prstGeom>
            </p:spPr>
          </p:pic>
          <p:sp>
            <p:nvSpPr>
              <p:cNvPr id="6" name="액자 5">
                <a:extLst>
                  <a:ext uri="{FF2B5EF4-FFF2-40B4-BE49-F238E27FC236}">
                    <a16:creationId xmlns:a16="http://schemas.microsoft.com/office/drawing/2014/main" id="{E0BD05AB-D5C7-9D4C-BBC2-16A343EB96CA}"/>
                  </a:ext>
                </a:extLst>
              </p:cNvPr>
              <p:cNvSpPr/>
              <p:nvPr/>
            </p:nvSpPr>
            <p:spPr>
              <a:xfrm>
                <a:off x="3463200" y="3970654"/>
                <a:ext cx="554400" cy="812800"/>
              </a:xfrm>
              <a:prstGeom prst="frame">
                <a:avLst>
                  <a:gd name="adj1" fmla="val 8154"/>
                </a:avLst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ore-K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FD997B-237B-1B42-95A0-9DA736396F9D}"/>
                </a:ext>
              </a:extLst>
            </p:cNvPr>
            <p:cNvSpPr txBox="1"/>
            <p:nvPr/>
          </p:nvSpPr>
          <p:spPr>
            <a:xfrm>
              <a:off x="1764000" y="5107831"/>
              <a:ext cx="3952800" cy="69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출력 뉴런의 수</a:t>
              </a:r>
              <a:endPara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output layer</a:t>
              </a:r>
              <a:r>
                <a:rPr lang="ko-KR" altLang="en-US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의</a:t>
              </a:r>
              <a:r>
                <a:rPr lang="en-US" altLang="ko-KR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 </a:t>
              </a:r>
              <a:r>
                <a:rPr lang="ko-KR" altLang="en-US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출력 뉴런 수 </a:t>
              </a:r>
              <a:r>
                <a:rPr lang="en-US" altLang="ko-KR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= class </a:t>
              </a:r>
              <a:r>
                <a:rPr lang="ko-KR" altLang="en-US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수 </a:t>
              </a:r>
              <a:endParaRPr lang="ko-Kore-KR" sz="140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970C1F-9AEE-3E49-99E8-30076888A842}"/>
                </a:ext>
              </a:extLst>
            </p:cNvPr>
            <p:cNvSpPr txBox="1"/>
            <p:nvPr/>
          </p:nvSpPr>
          <p:spPr>
            <a:xfrm>
              <a:off x="5318798" y="5120939"/>
              <a:ext cx="2220884" cy="375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다중 클래스 분류</a:t>
              </a:r>
              <a:endParaRPr lang="ko-Kore-KR" sz="140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FFBEC9AA-2B29-A645-805F-BA313639E53E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>
              <a:off x="3740400" y="4783454"/>
              <a:ext cx="0" cy="32437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액자 14">
              <a:extLst>
                <a:ext uri="{FF2B5EF4-FFF2-40B4-BE49-F238E27FC236}">
                  <a16:creationId xmlns:a16="http://schemas.microsoft.com/office/drawing/2014/main" id="{A4FE6893-BD08-8A4A-883D-D47A45C8EBC5}"/>
                </a:ext>
              </a:extLst>
            </p:cNvPr>
            <p:cNvSpPr/>
            <p:nvPr/>
          </p:nvSpPr>
          <p:spPr>
            <a:xfrm>
              <a:off x="5695587" y="4337275"/>
              <a:ext cx="1470319" cy="446179"/>
            </a:xfrm>
            <a:prstGeom prst="frame">
              <a:avLst>
                <a:gd name="adj1" fmla="val 8154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ore-KR">
                <a:solidFill>
                  <a:schemeClr val="tx1"/>
                </a:solidFill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763FADA7-5209-C544-86B9-89E9DAE1BAA5}"/>
                </a:ext>
              </a:extLst>
            </p:cNvPr>
            <p:cNvCxnSpPr>
              <a:cxnSpLocks/>
              <a:stCxn id="15" idx="2"/>
              <a:endCxn id="11" idx="0"/>
            </p:cNvCxnSpPr>
            <p:nvPr/>
          </p:nvCxnSpPr>
          <p:spPr>
            <a:xfrm flipH="1">
              <a:off x="6429240" y="4783454"/>
              <a:ext cx="1507" cy="337485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33555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1">
            <a:extLst>
              <a:ext uri="{FF2B5EF4-FFF2-40B4-BE49-F238E27FC236}">
                <a16:creationId xmlns:a16="http://schemas.microsoft.com/office/drawing/2014/main" id="{A431E5CC-94C0-5F44-AED6-C7B8A7019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b="1" dirty="0">
                <a:latin typeface="Eurostile" panose="020B0504020202050204" pitchFamily="34" charset="0"/>
              </a:rPr>
              <a:t>…</a:t>
            </a:r>
            <a:endParaRPr lang="ko-KR" altLang="en-US" b="1" dirty="0">
              <a:latin typeface="Eurostile" panose="020B0504020202050204" pitchFamily="34" charset="0"/>
            </a:endParaRPr>
          </a:p>
        </p:txBody>
      </p:sp>
      <p:sp>
        <p:nvSpPr>
          <p:cNvPr id="93" name="텍스트 개체 틀 2">
            <a:extLst>
              <a:ext uri="{FF2B5EF4-FFF2-40B4-BE49-F238E27FC236}">
                <a16:creationId xmlns:a16="http://schemas.microsoft.com/office/drawing/2014/main" id="{447AE991-296F-094F-A281-F7863CE1E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8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training</a:t>
            </a:r>
            <a:r>
              <a:rPr lang="ko-Kore-KR" altLang="ko-KR" sz="18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en-US" altLang="ko-KR" sz="18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</a:t>
            </a:r>
            <a:r>
              <a:rPr lang="ko-Kore-KR" altLang="ko-KR" sz="18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8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validation</a:t>
            </a:r>
            <a:r>
              <a:rPr lang="ko-KR" altLang="en-US" sz="18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8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(hyperparameter tuning, </a:t>
            </a:r>
            <a:r>
              <a:rPr lang="ko-KR" altLang="en-US" sz="18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최적화</a:t>
            </a:r>
            <a:r>
              <a:rPr lang="en-US" altLang="ko-KR" sz="18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)</a:t>
            </a:r>
            <a:r>
              <a:rPr lang="ko-Kore-KR" altLang="ko-KR" sz="18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8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</a:t>
            </a:r>
            <a:r>
              <a:rPr lang="ko-Kore-KR" altLang="ko-KR" sz="18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8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test </a:t>
            </a:r>
            <a:r>
              <a:rPr lang="ko-KR" altLang="en-US" sz="18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과정을 거쳐 설계한 모델 통해 분류</a:t>
            </a:r>
            <a:endParaRPr lang="en-US" altLang="ko-KR" sz="16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99978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Eurostile" panose="020B0504020202050204" pitchFamily="34" charset="0"/>
              </a:rPr>
              <a:t>deep learning</a:t>
            </a:r>
            <a:endParaRPr lang="ko-KR" altLang="en-US" b="1" dirty="0">
              <a:latin typeface="Eurostile" panose="020B050402020205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machine learning</a:t>
            </a: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은</a:t>
            </a: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데이터로부터 특징들을 학습 </a:t>
            </a:r>
            <a:endParaRPr lang="en-US" altLang="ko-KR" sz="16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b="1" dirty="0">
                <a:solidFill>
                  <a:srgbClr val="0070C0"/>
                </a:solidFill>
                <a:latin typeface="Nanum Myeongjo ExtraBold" panose="02020603020101020101" pitchFamily="18" charset="-127"/>
                <a:ea typeface="Nanum Myeongjo ExtraBold" panose="02020603020101020101" pitchFamily="18" charset="-127"/>
              </a:rPr>
              <a:t>hidden layer</a:t>
            </a:r>
            <a:r>
              <a:rPr lang="ko-KR" altLang="en-US" sz="1400" b="1" dirty="0">
                <a:solidFill>
                  <a:srgbClr val="0070C0"/>
                </a:solidFill>
                <a:latin typeface="Nanum Myeongjo ExtraBold" panose="02020603020101020101" pitchFamily="18" charset="-127"/>
                <a:ea typeface="Nanum Myeongjo ExtraBold" panose="02020603020101020101" pitchFamily="18" charset="-127"/>
              </a:rPr>
              <a:t>가 </a:t>
            </a:r>
            <a:r>
              <a:rPr lang="en-US" altLang="ko-KR" sz="1400" b="1" dirty="0">
                <a:solidFill>
                  <a:srgbClr val="0070C0"/>
                </a:solidFill>
                <a:latin typeface="Nanum Myeongjo ExtraBold" panose="02020603020101020101" pitchFamily="18" charset="-127"/>
                <a:ea typeface="Nanum Myeongjo ExtraBold" panose="02020603020101020101" pitchFamily="18" charset="-127"/>
              </a:rPr>
              <a:t>2</a:t>
            </a:r>
            <a:r>
              <a:rPr lang="ko-KR" altLang="en-US" sz="1400" b="1" dirty="0">
                <a:solidFill>
                  <a:srgbClr val="0070C0"/>
                </a:solidFill>
                <a:latin typeface="Nanum Myeongjo ExtraBold" panose="02020603020101020101" pitchFamily="18" charset="-127"/>
                <a:ea typeface="Nanum Myeongjo ExtraBold" panose="02020603020101020101" pitchFamily="18" charset="-127"/>
              </a:rPr>
              <a:t>개 이상이면 </a:t>
            </a:r>
            <a:r>
              <a:rPr lang="en-US" altLang="ko-KR" sz="1400" b="1" dirty="0">
                <a:solidFill>
                  <a:srgbClr val="0070C0"/>
                </a:solidFill>
                <a:latin typeface="Nanum Myeongjo ExtraBold" panose="02020603020101020101" pitchFamily="18" charset="-127"/>
                <a:ea typeface="Nanum Myeongjo ExtraBold" panose="02020603020101020101" pitchFamily="18" charset="-127"/>
              </a:rPr>
              <a:t>deep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목표 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최적의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parameter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설정 통한 최적화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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높은 정확도</a:t>
            </a:r>
            <a:b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</a:b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 </a:t>
            </a:r>
            <a:r>
              <a:rPr lang="ko-KR" altLang="en-US" sz="140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일반화</a:t>
            </a:r>
            <a:endParaRPr lang="en-US" altLang="ko-KR" sz="1100" b="1" dirty="0">
              <a:solidFill>
                <a:srgbClr val="C00000"/>
              </a:solidFill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deep learning </a:t>
            </a: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관점</a:t>
            </a:r>
            <a:endParaRPr lang="en-US" altLang="ko-KR" sz="16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AutoNum type="arabicPeriod"/>
            </a:pPr>
            <a:r>
              <a:rPr lang="ko-KR" altLang="en-US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문제 분석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: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가지고 있는 자원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,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해결하려는 문제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AutoNum type="arabicPeriod"/>
            </a:pPr>
            <a:r>
              <a:rPr lang="ko-KR" altLang="en-US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구조 선택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: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어떤 구조의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Neural Network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사용할지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, layer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개수 등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AutoNum type="arabicPeriod"/>
            </a:pPr>
            <a:r>
              <a:rPr lang="en-US" altLang="ko-KR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function, </a:t>
            </a:r>
            <a:r>
              <a:rPr lang="ko-KR" altLang="en-US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학습 전략 </a:t>
            </a:r>
            <a:r>
              <a:rPr lang="ko-KR" altLang="en-US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선택</a:t>
            </a:r>
            <a:endParaRPr lang="en-US" altLang="ko-KR" sz="1400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neural network</a:t>
            </a:r>
            <a:r>
              <a:rPr lang="ko-KR" altLang="en-US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종류</a:t>
            </a:r>
            <a:endParaRPr lang="en-US" altLang="ko-KR" sz="16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Convolutional NN(CNN), Recurrent NN(RNN), Deep NN(DNN), Generative Adversarial Networks(GANs) </a:t>
            </a:r>
            <a:r>
              <a:rPr lang="ko-KR" altLang="en-US" sz="1400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등</a:t>
            </a:r>
            <a:endParaRPr lang="en-US" altLang="ko-KR" sz="1400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ko-KR" altLang="en-US" sz="16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B389E83-D906-B94A-9D46-315E66AF1EF4}"/>
              </a:ext>
            </a:extLst>
          </p:cNvPr>
          <p:cNvGrpSpPr/>
          <p:nvPr/>
        </p:nvGrpSpPr>
        <p:grpSpPr>
          <a:xfrm>
            <a:off x="7492257" y="1093465"/>
            <a:ext cx="3272104" cy="1701321"/>
            <a:chOff x="6477540" y="1318871"/>
            <a:chExt cx="3859731" cy="242597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C1E4AE0-A385-A84D-AD7A-A8A470EBBB5E}"/>
                </a:ext>
              </a:extLst>
            </p:cNvPr>
            <p:cNvSpPr/>
            <p:nvPr/>
          </p:nvSpPr>
          <p:spPr>
            <a:xfrm>
              <a:off x="6708809" y="1576526"/>
              <a:ext cx="722379" cy="154004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ore-KR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6F0C433-B7EB-B842-8E02-A9BF5F582799}"/>
                </a:ext>
              </a:extLst>
            </p:cNvPr>
            <p:cNvSpPr/>
            <p:nvPr/>
          </p:nvSpPr>
          <p:spPr>
            <a:xfrm>
              <a:off x="7961697" y="1318871"/>
              <a:ext cx="722379" cy="205535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ore-KR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ACCA539-AF58-114F-B7E2-F0B651ACE5E9}"/>
                </a:ext>
              </a:extLst>
            </p:cNvPr>
            <p:cNvSpPr/>
            <p:nvPr/>
          </p:nvSpPr>
          <p:spPr>
            <a:xfrm>
              <a:off x="9214585" y="1576525"/>
              <a:ext cx="722379" cy="15400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ore-KR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4D8C926-3F3B-7A4D-AB74-C12CC5A9F15E}"/>
                </a:ext>
              </a:extLst>
            </p:cNvPr>
            <p:cNvSpPr txBox="1"/>
            <p:nvPr/>
          </p:nvSpPr>
          <p:spPr>
            <a:xfrm>
              <a:off x="6477540" y="3173436"/>
              <a:ext cx="13780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ore-KR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input layer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47BB5EF-D03B-2F49-8306-896A7560EC64}"/>
                </a:ext>
              </a:extLst>
            </p:cNvPr>
            <p:cNvSpPr txBox="1"/>
            <p:nvPr/>
          </p:nvSpPr>
          <p:spPr>
            <a:xfrm>
              <a:off x="8959254" y="3165385"/>
              <a:ext cx="1378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ore-KR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output layer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B15C92-A826-FC41-B888-545A791AC887}"/>
                </a:ext>
              </a:extLst>
            </p:cNvPr>
            <p:cNvSpPr txBox="1"/>
            <p:nvPr/>
          </p:nvSpPr>
          <p:spPr>
            <a:xfrm>
              <a:off x="7681790" y="3437067"/>
              <a:ext cx="13780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ore-KR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hidden layer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F2448D6-A66A-3440-B63F-1EF09301256C}"/>
              </a:ext>
            </a:extLst>
          </p:cNvPr>
          <p:cNvGrpSpPr/>
          <p:nvPr/>
        </p:nvGrpSpPr>
        <p:grpSpPr>
          <a:xfrm>
            <a:off x="7001549" y="3184812"/>
            <a:ext cx="4446386" cy="1793256"/>
            <a:chOff x="7857243" y="1570238"/>
            <a:chExt cx="4446386" cy="179325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B0F7C5C-5808-C74B-B4FA-76FF3B1704D3}"/>
                </a:ext>
              </a:extLst>
            </p:cNvPr>
            <p:cNvGrpSpPr/>
            <p:nvPr/>
          </p:nvGrpSpPr>
          <p:grpSpPr>
            <a:xfrm>
              <a:off x="7857243" y="1570238"/>
              <a:ext cx="4446386" cy="1793256"/>
              <a:chOff x="6477540" y="1318871"/>
              <a:chExt cx="5244899" cy="2557066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A7D40A6-3595-AC42-A45C-9CD764E9954F}"/>
                  </a:ext>
                </a:extLst>
              </p:cNvPr>
              <p:cNvSpPr/>
              <p:nvPr/>
            </p:nvSpPr>
            <p:spPr>
              <a:xfrm>
                <a:off x="6708809" y="1576526"/>
                <a:ext cx="722379" cy="15400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ore-KR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A5B27B3-2F67-4245-9426-8835DB565343}"/>
                  </a:ext>
                </a:extLst>
              </p:cNvPr>
              <p:cNvSpPr/>
              <p:nvPr/>
            </p:nvSpPr>
            <p:spPr>
              <a:xfrm>
                <a:off x="7961697" y="1318871"/>
                <a:ext cx="722379" cy="205535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ore-KR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BA193ABA-AEF7-8240-B25E-DF759A71E6E9}"/>
                  </a:ext>
                </a:extLst>
              </p:cNvPr>
              <p:cNvSpPr/>
              <p:nvPr/>
            </p:nvSpPr>
            <p:spPr>
              <a:xfrm>
                <a:off x="10599753" y="1576525"/>
                <a:ext cx="722379" cy="154004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ore-KR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9552C18-1146-F942-A148-DCF93CDCAB00}"/>
                  </a:ext>
                </a:extLst>
              </p:cNvPr>
              <p:cNvSpPr txBox="1"/>
              <p:nvPr/>
            </p:nvSpPr>
            <p:spPr>
              <a:xfrm>
                <a:off x="6477540" y="3173436"/>
                <a:ext cx="13780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ore-KR" sz="14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input layer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6E76F9A-53D2-894B-89BF-458728281AA3}"/>
                  </a:ext>
                </a:extLst>
              </p:cNvPr>
              <p:cNvSpPr txBox="1"/>
              <p:nvPr/>
            </p:nvSpPr>
            <p:spPr>
              <a:xfrm>
                <a:off x="10344422" y="3165385"/>
                <a:ext cx="13780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ore-KR" sz="14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output layer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D37BA60-4C4D-6C4D-92B9-AC5CD5FF0D40}"/>
                  </a:ext>
                </a:extLst>
              </p:cNvPr>
              <p:cNvSpPr txBox="1"/>
              <p:nvPr/>
            </p:nvSpPr>
            <p:spPr>
              <a:xfrm>
                <a:off x="7533369" y="3437067"/>
                <a:ext cx="1628619" cy="438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ore-KR" sz="14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hidden layer 1</a:t>
                </a:r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438DE3F-FFEA-F34F-896F-0147FE252EF5}"/>
                </a:ext>
              </a:extLst>
            </p:cNvPr>
            <p:cNvSpPr/>
            <p:nvPr/>
          </p:nvSpPr>
          <p:spPr>
            <a:xfrm>
              <a:off x="10286186" y="1570238"/>
              <a:ext cx="612400" cy="14414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ore-KR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55B5C82-9C46-C044-A982-8519EDB6B215}"/>
                </a:ext>
              </a:extLst>
            </p:cNvPr>
            <p:cNvSpPr txBox="1"/>
            <p:nvPr/>
          </p:nvSpPr>
          <p:spPr>
            <a:xfrm>
              <a:off x="9936832" y="3055717"/>
              <a:ext cx="13765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ore-KR" sz="14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hidden layer 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4D24C0-62B3-9346-917D-87C3DA378648}"/>
                  </a:ext>
                </a:extLst>
              </p:cNvPr>
              <p:cNvSpPr txBox="1"/>
              <p:nvPr/>
            </p:nvSpPr>
            <p:spPr>
              <a:xfrm>
                <a:off x="8651638" y="3827166"/>
                <a:ext cx="99936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ore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ko-Kore-KR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4D24C0-62B3-9346-917D-87C3DA378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638" y="3827166"/>
                <a:ext cx="999367" cy="276999"/>
              </a:xfrm>
              <a:prstGeom prst="rect">
                <a:avLst/>
              </a:prstGeom>
              <a:blipFill>
                <a:blip r:embed="rId2"/>
                <a:stretch>
                  <a:fillRect b="-39130"/>
                </a:stretch>
              </a:blipFill>
            </p:spPr>
            <p:txBody>
              <a:bodyPr/>
              <a:lstStyle/>
              <a:p>
                <a:r>
                  <a:rPr lang="ko-Kore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61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Eurostile" panose="020B0504020202050204" pitchFamily="34" charset="0"/>
              </a:rPr>
              <a:t>deep learning framework</a:t>
            </a:r>
            <a:endParaRPr lang="ko-KR" altLang="en-US" b="1" dirty="0">
              <a:latin typeface="Eurostile" panose="020B050402020205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Tensorflow</a:t>
            </a: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vs Theano vs </a:t>
            </a:r>
            <a:r>
              <a:rPr lang="en-US" altLang="ko-KR" sz="16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Keras</a:t>
            </a:r>
            <a:endParaRPr lang="en-US" altLang="ko-KR" sz="16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TF</a:t>
            </a:r>
          </a:p>
          <a:p>
            <a:pPr lvl="2">
              <a:lnSpc>
                <a:spcPct val="150000"/>
              </a:lnSpc>
            </a:pP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Python, C/C++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모두 사용 가능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Tensorboard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통해 기록된 </a:t>
            </a:r>
            <a:r>
              <a:rPr lang="en-US" altLang="ko-KR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log</a:t>
            </a:r>
            <a:r>
              <a:rPr lang="ko-KR" altLang="en-US" sz="1400" b="1" dirty="0" err="1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를</a:t>
            </a:r>
            <a:r>
              <a:rPr lang="ko-KR" altLang="en-US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 실시간으로 시각화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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학습 과정 확인 가능 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b="1" dirty="0" err="1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병렬처리</a:t>
            </a:r>
            <a:r>
              <a:rPr lang="ko-KR" altLang="en-US" sz="1400" b="1" dirty="0" err="1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에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 적합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data augmentation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쉽게 가능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(rotation, flipping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등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Theano</a:t>
            </a:r>
          </a:p>
          <a:p>
            <a:pPr lvl="2">
              <a:lnSpc>
                <a:spcPct val="150000"/>
              </a:lnSpc>
            </a:pP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확장이나 개선이 어려운 복잡한 구조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컴파일이 오래 걸림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Keras</a:t>
            </a:r>
            <a:endParaRPr lang="en-US" altLang="ko-KR" sz="16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Tensorflow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와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Theano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기반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가장 빠르게 발전 중인 </a:t>
            </a:r>
            <a:r>
              <a:rPr lang="ko-KR" altLang="en-US" sz="14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프레임워크이며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사용하기 쉬움</a:t>
            </a:r>
            <a:endParaRPr lang="en-US" altLang="ko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Tensorflow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에서 </a:t>
            </a:r>
            <a:r>
              <a:rPr lang="en-US" altLang="ko-KR" sz="14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Keras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모듈 통해 </a:t>
            </a:r>
            <a:r>
              <a:rPr lang="en-US" altLang="ko-KR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neural network</a:t>
            </a:r>
            <a:r>
              <a:rPr lang="ko-KR" altLang="en-US" sz="1400" b="1" dirty="0" err="1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를</a:t>
            </a:r>
            <a:r>
              <a:rPr lang="ko-KR" altLang="en-US" sz="1400" b="1" dirty="0">
                <a:solidFill>
                  <a:srgbClr val="0070C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 쉽게 생성 가능</a:t>
            </a:r>
            <a:endParaRPr lang="en-US" altLang="ko-KR" sz="1400" b="1" dirty="0">
              <a:solidFill>
                <a:srgbClr val="0070C0"/>
              </a:solidFill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E94B72A-246A-9440-90BC-94F75A9B3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88476"/>
            <a:ext cx="5834669" cy="286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33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Eurostile" panose="020B0504020202050204" pitchFamily="34" charset="0"/>
              </a:rPr>
              <a:t>deep learning</a:t>
            </a:r>
            <a:endParaRPr lang="ko-KR" altLang="en-US" b="1" dirty="0">
              <a:latin typeface="Eurostile" panose="020B050402020205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2218E2C-22EB-D349-A0F5-737651B21D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b="46564"/>
          <a:stretch/>
        </p:blipFill>
        <p:spPr>
          <a:xfrm>
            <a:off x="4029691" y="4158634"/>
            <a:ext cx="4386073" cy="2250702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35B8AF75-292D-FC41-8C47-CFA5EDCE0154}"/>
              </a:ext>
            </a:extLst>
          </p:cNvPr>
          <p:cNvGrpSpPr/>
          <p:nvPr/>
        </p:nvGrpSpPr>
        <p:grpSpPr>
          <a:xfrm>
            <a:off x="478571" y="1850122"/>
            <a:ext cx="10979720" cy="2043344"/>
            <a:chOff x="416428" y="1335845"/>
            <a:chExt cx="10979720" cy="204334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121BB82-2662-CA4E-8D51-FEDBA1DA235F}"/>
                </a:ext>
              </a:extLst>
            </p:cNvPr>
            <p:cNvSpPr txBox="1"/>
            <p:nvPr/>
          </p:nvSpPr>
          <p:spPr>
            <a:xfrm>
              <a:off x="10386893" y="1346623"/>
              <a:ext cx="9587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테스트</a:t>
              </a:r>
              <a:endParaRPr lang="ko-Kore-KR" sz="160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</p:txBody>
        </p:sp>
        <p:pic>
          <p:nvPicPr>
            <p:cNvPr id="7" name="그림 6" descr="방, 창문, 시계이(가) 표시된 사진&#10;&#10;자동 생성된 설명">
              <a:extLst>
                <a:ext uri="{FF2B5EF4-FFF2-40B4-BE49-F238E27FC236}">
                  <a16:creationId xmlns:a16="http://schemas.microsoft.com/office/drawing/2014/main" id="{88DCFD15-4F0B-6446-9242-29F672802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7891" y="1806878"/>
              <a:ext cx="1168490" cy="1116068"/>
            </a:xfrm>
            <a:prstGeom prst="rect">
              <a:avLst/>
            </a:prstGeom>
          </p:spPr>
        </p:pic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C2B466B-5BD9-9140-9265-21AF2B9C6F6C}"/>
                </a:ext>
              </a:extLst>
            </p:cNvPr>
            <p:cNvGrpSpPr/>
            <p:nvPr/>
          </p:nvGrpSpPr>
          <p:grpSpPr>
            <a:xfrm>
              <a:off x="416428" y="1335845"/>
              <a:ext cx="2238430" cy="2043344"/>
              <a:chOff x="1028989" y="1335845"/>
              <a:chExt cx="2238430" cy="2043344"/>
            </a:xfrm>
          </p:grpSpPr>
          <p:pic>
            <p:nvPicPr>
              <p:cNvPr id="10" name="그림 9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5FDFD93A-14D7-9B4D-A90F-CF4F5F2566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0355" y="1798654"/>
                <a:ext cx="1246474" cy="1116069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DAA21B-76EF-9D46-A7F7-05A453BE4242}"/>
                  </a:ext>
                </a:extLst>
              </p:cNvPr>
              <p:cNvSpPr txBox="1"/>
              <p:nvPr/>
            </p:nvSpPr>
            <p:spPr>
              <a:xfrm>
                <a:off x="1058212" y="3071412"/>
                <a:ext cx="22092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ore-KR" sz="14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training / validation / test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EE83E-024D-AE46-97E9-CF2FAF085498}"/>
                  </a:ext>
                </a:extLst>
              </p:cNvPr>
              <p:cNvSpPr txBox="1"/>
              <p:nvPr/>
            </p:nvSpPr>
            <p:spPr>
              <a:xfrm>
                <a:off x="1028989" y="1335845"/>
                <a:ext cx="22092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데이터 생성</a:t>
                </a:r>
                <a:endParaRPr lang="ko-Kore-KR" sz="1600" b="1" dirty="0">
                  <a:latin typeface="Nanum Myeongjo" panose="02020603020101020101" pitchFamily="18" charset="-127"/>
                  <a:ea typeface="Nanum Myeongjo" panose="02020603020101020101" pitchFamily="18" charset="-127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19A2322-ACAD-CA4B-8B69-0F36C9AA8D66}"/>
                </a:ext>
              </a:extLst>
            </p:cNvPr>
            <p:cNvGrpSpPr/>
            <p:nvPr/>
          </p:nvGrpSpPr>
          <p:grpSpPr>
            <a:xfrm>
              <a:off x="2954541" y="1352390"/>
              <a:ext cx="2209207" cy="1562333"/>
              <a:chOff x="3567102" y="1352390"/>
              <a:chExt cx="2209207" cy="1562333"/>
            </a:xfrm>
          </p:grpSpPr>
          <p:pic>
            <p:nvPicPr>
              <p:cNvPr id="12" name="그림 11" descr="창문, 옅은이(가) 표시된 사진&#10;&#10;자동 생성된 설명">
                <a:extLst>
                  <a:ext uri="{FF2B5EF4-FFF2-40B4-BE49-F238E27FC236}">
                    <a16:creationId xmlns:a16="http://schemas.microsoft.com/office/drawing/2014/main" id="{755C0BE9-21FC-FA48-B523-6C54133B41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19171" y="1798654"/>
                <a:ext cx="1168490" cy="1116069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83DE51-F030-7044-BD1B-222B9D274D22}"/>
                  </a:ext>
                </a:extLst>
              </p:cNvPr>
              <p:cNvSpPr txBox="1"/>
              <p:nvPr/>
            </p:nvSpPr>
            <p:spPr>
              <a:xfrm>
                <a:off x="3567102" y="1352390"/>
                <a:ext cx="22092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>
                    <a:latin typeface="Nanum Myeongjo" panose="02020603020101020101" pitchFamily="18" charset="-127"/>
                    <a:ea typeface="Nanum Myeongjo" panose="02020603020101020101" pitchFamily="18" charset="-127"/>
                  </a:rPr>
                  <a:t>모델 구성</a:t>
                </a:r>
                <a:endParaRPr lang="ko-Kore-KR" sz="1600" b="1" dirty="0">
                  <a:latin typeface="Nanum Myeongjo" panose="02020603020101020101" pitchFamily="18" charset="-127"/>
                  <a:ea typeface="Nanum Myeongjo" panose="02020603020101020101" pitchFamily="18" charset="-127"/>
                </a:endParaRPr>
              </a:p>
            </p:txBody>
          </p:sp>
          <p:pic>
            <p:nvPicPr>
              <p:cNvPr id="22" name="그림 21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7D0DD53D-04BD-6041-8772-55F02AFB70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4686986" y="2008521"/>
                <a:ext cx="841175" cy="841175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E85F5B-52D0-FB46-AE9B-A31E997611D4}"/>
                </a:ext>
              </a:extLst>
            </p:cNvPr>
            <p:cNvSpPr txBox="1"/>
            <p:nvPr/>
          </p:nvSpPr>
          <p:spPr>
            <a:xfrm>
              <a:off x="5223619" y="1343136"/>
              <a:ext cx="22092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학습</a:t>
              </a:r>
              <a:endParaRPr lang="ko-Kore-KR" sz="160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E0D905-021E-0542-B386-7A3CA1E74302}"/>
                </a:ext>
              </a:extLst>
            </p:cNvPr>
            <p:cNvSpPr txBox="1"/>
            <p:nvPr/>
          </p:nvSpPr>
          <p:spPr>
            <a:xfrm>
              <a:off x="7433356" y="1337745"/>
              <a:ext cx="22092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모델 검증 </a:t>
              </a:r>
              <a:r>
                <a:rPr lang="en-US" altLang="ko-KR" sz="16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&amp; </a:t>
              </a:r>
              <a:r>
                <a:rPr lang="ko-KR" altLang="en-US" sz="1600" b="1" dirty="0">
                  <a:latin typeface="Nanum Myeongjo" panose="02020603020101020101" pitchFamily="18" charset="-127"/>
                  <a:ea typeface="Nanum Myeongjo" panose="02020603020101020101" pitchFamily="18" charset="-127"/>
                </a:rPr>
                <a:t>갱신</a:t>
              </a:r>
              <a:endParaRPr lang="ko-Kore-KR" sz="1600" b="1" dirty="0">
                <a:latin typeface="Nanum Myeongjo" panose="02020603020101020101" pitchFamily="18" charset="-127"/>
                <a:ea typeface="Nanum Myeongjo" panose="02020603020101020101" pitchFamily="18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A3DECAB5-E22A-6943-9C94-966B1751364A}"/>
                </a:ext>
              </a:extLst>
            </p:cNvPr>
            <p:cNvGrpSpPr/>
            <p:nvPr/>
          </p:nvGrpSpPr>
          <p:grpSpPr>
            <a:xfrm>
              <a:off x="7758376" y="1773551"/>
              <a:ext cx="1839781" cy="1159117"/>
              <a:chOff x="4037075" y="4450928"/>
              <a:chExt cx="1859265" cy="1160491"/>
            </a:xfrm>
          </p:grpSpPr>
          <p:pic>
            <p:nvPicPr>
              <p:cNvPr id="26" name="그림 25" descr="창문, 옅은이(가) 표시된 사진&#10;&#10;자동 생성된 설명">
                <a:extLst>
                  <a:ext uri="{FF2B5EF4-FFF2-40B4-BE49-F238E27FC236}">
                    <a16:creationId xmlns:a16="http://schemas.microsoft.com/office/drawing/2014/main" id="{E52AF000-0125-4948-9006-9BC7B6FC0F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7075" y="4450928"/>
                <a:ext cx="1161856" cy="1109733"/>
              </a:xfrm>
              <a:prstGeom prst="rect">
                <a:avLst/>
              </a:prstGeom>
            </p:spPr>
          </p:pic>
          <p:pic>
            <p:nvPicPr>
              <p:cNvPr id="14" name="그림 13" descr="노란색, 보는, 검은색, 어두운이(가) 표시된 사진&#10;&#10;자동 생성된 설명">
                <a:extLst>
                  <a:ext uri="{FF2B5EF4-FFF2-40B4-BE49-F238E27FC236}">
                    <a16:creationId xmlns:a16="http://schemas.microsoft.com/office/drawing/2014/main" id="{F8203569-DA77-3E44-AC09-44CA1B9E56F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247" b="7379"/>
              <a:stretch/>
            </p:blipFill>
            <p:spPr>
              <a:xfrm>
                <a:off x="4969958" y="4820530"/>
                <a:ext cx="926382" cy="790889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29" name="그림 28" descr="시계, 표지판이(가) 표시된 사진&#10;&#10;자동 생성된 설명">
              <a:extLst>
                <a:ext uri="{FF2B5EF4-FFF2-40B4-BE49-F238E27FC236}">
                  <a16:creationId xmlns:a16="http://schemas.microsoft.com/office/drawing/2014/main" id="{317AA53C-B5DF-B543-9EA9-A2520E670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9657" y="1856455"/>
              <a:ext cx="1066491" cy="1066491"/>
            </a:xfrm>
            <a:prstGeom prst="rect">
              <a:avLst/>
            </a:prstGeom>
          </p:spPr>
        </p:pic>
      </p:grp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53DAEE53-4FFD-7449-9743-76031B7F82A4}"/>
              </a:ext>
            </a:extLst>
          </p:cNvPr>
          <p:cNvCxnSpPr>
            <a:cxnSpLocks/>
            <a:stCxn id="46" idx="3"/>
            <a:endCxn id="9" idx="1"/>
          </p:cNvCxnSpPr>
          <p:nvPr/>
        </p:nvCxnSpPr>
        <p:spPr>
          <a:xfrm flipH="1">
            <a:off x="4029691" y="3739771"/>
            <a:ext cx="770049" cy="1544214"/>
          </a:xfrm>
          <a:prstGeom prst="curvedConnector5">
            <a:avLst>
              <a:gd name="adj1" fmla="val -29686"/>
              <a:gd name="adj2" fmla="val 24294"/>
              <a:gd name="adj3" fmla="val 181565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A46662A-A2AC-7042-8745-416070481C2F}"/>
              </a:ext>
            </a:extLst>
          </p:cNvPr>
          <p:cNvSpPr txBox="1"/>
          <p:nvPr/>
        </p:nvSpPr>
        <p:spPr>
          <a:xfrm>
            <a:off x="8359686" y="5175395"/>
            <a:ext cx="3587044" cy="69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이전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layer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의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output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= 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현재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layer</a:t>
            </a: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의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input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활성화 함수 거쳐 </a:t>
            </a:r>
            <a:r>
              <a:rPr lang="en-US" altLang="ko-KR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output</a:t>
            </a:r>
            <a:r>
              <a:rPr lang="ko-KR" altLang="en-US" sz="1400" b="1" dirty="0" err="1">
                <a:latin typeface="Nanum Myeongjo" panose="02020603020101020101" pitchFamily="18" charset="-127"/>
                <a:ea typeface="Nanum Myeongjo" panose="02020603020101020101" pitchFamily="18" charset="-127"/>
              </a:rPr>
              <a:t>으로</a:t>
            </a:r>
            <a:endParaRPr lang="ko-Kore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A102A9-4C44-CF43-9EEB-FF04D6E509CD}"/>
              </a:ext>
            </a:extLst>
          </p:cNvPr>
          <p:cNvSpPr txBox="1"/>
          <p:nvPr/>
        </p:nvSpPr>
        <p:spPr>
          <a:xfrm>
            <a:off x="5772941" y="3590015"/>
            <a:ext cx="1345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training data</a:t>
            </a:r>
            <a:endParaRPr lang="ko-Kore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80D9EA-62DE-0243-8312-349B9896A161}"/>
              </a:ext>
            </a:extLst>
          </p:cNvPr>
          <p:cNvSpPr txBox="1"/>
          <p:nvPr/>
        </p:nvSpPr>
        <p:spPr>
          <a:xfrm>
            <a:off x="7995981" y="3590015"/>
            <a:ext cx="1345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validation data</a:t>
            </a:r>
            <a:endParaRPr lang="ko-Kore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C8673B-B88A-9C40-B22F-5F9D6E49BC60}"/>
              </a:ext>
            </a:extLst>
          </p:cNvPr>
          <p:cNvSpPr txBox="1"/>
          <p:nvPr/>
        </p:nvSpPr>
        <p:spPr>
          <a:xfrm>
            <a:off x="10238800" y="3590014"/>
            <a:ext cx="1345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test data</a:t>
            </a:r>
            <a:endParaRPr lang="ko-Kore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774629-CA69-A346-BDB8-6B3B8B4169DC}"/>
              </a:ext>
            </a:extLst>
          </p:cNvPr>
          <p:cNvSpPr txBox="1"/>
          <p:nvPr/>
        </p:nvSpPr>
        <p:spPr>
          <a:xfrm>
            <a:off x="3454391" y="3585882"/>
            <a:ext cx="1345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layers</a:t>
            </a:r>
            <a:endParaRPr lang="ko-Kore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443FF85-00BA-C947-B175-8EE5BF36F9F0}"/>
              </a:ext>
            </a:extLst>
          </p:cNvPr>
          <p:cNvCxnSpPr>
            <a:cxnSpLocks/>
          </p:cNvCxnSpPr>
          <p:nvPr/>
        </p:nvCxnSpPr>
        <p:spPr>
          <a:xfrm>
            <a:off x="2550697" y="2948198"/>
            <a:ext cx="45636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0EF0323-6F7C-2A46-86A7-113755D5242C}"/>
              </a:ext>
            </a:extLst>
          </p:cNvPr>
          <p:cNvCxnSpPr>
            <a:cxnSpLocks/>
          </p:cNvCxnSpPr>
          <p:nvPr/>
        </p:nvCxnSpPr>
        <p:spPr>
          <a:xfrm>
            <a:off x="5206641" y="2948198"/>
            <a:ext cx="45636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9333CBE-E74A-A147-99E3-765F67B3D375}"/>
              </a:ext>
            </a:extLst>
          </p:cNvPr>
          <p:cNvCxnSpPr>
            <a:cxnSpLocks/>
          </p:cNvCxnSpPr>
          <p:nvPr/>
        </p:nvCxnSpPr>
        <p:spPr>
          <a:xfrm>
            <a:off x="7214234" y="2948198"/>
            <a:ext cx="45636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F5A7872-5358-9C42-9D6A-69B954FF2021}"/>
              </a:ext>
            </a:extLst>
          </p:cNvPr>
          <p:cNvCxnSpPr>
            <a:cxnSpLocks/>
          </p:cNvCxnSpPr>
          <p:nvPr/>
        </p:nvCxnSpPr>
        <p:spPr>
          <a:xfrm>
            <a:off x="9782438" y="2948198"/>
            <a:ext cx="45636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541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ED46F6-67A9-2647-A6D4-95CDEEB68AF4}"/>
              </a:ext>
            </a:extLst>
          </p:cNvPr>
          <p:cNvSpPr/>
          <p:nvPr/>
        </p:nvSpPr>
        <p:spPr>
          <a:xfrm>
            <a:off x="3503595" y="1963554"/>
            <a:ext cx="4803006" cy="2175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ore-K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642922-61DB-0048-8FF8-38B99DD7AEB2}"/>
                  </a:ext>
                </a:extLst>
              </p:cNvPr>
              <p:cNvSpPr txBox="1"/>
              <p:nvPr/>
            </p:nvSpPr>
            <p:spPr>
              <a:xfrm>
                <a:off x="2130391" y="2100319"/>
                <a:ext cx="7931217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rgbClr val="0070C0"/>
                    </a:solidFill>
                    <a:latin typeface="Eurostile" panose="020B0504020202050204" pitchFamily="34" charset="0"/>
                  </a:rPr>
                  <a:t>deep learning process </a:t>
                </a:r>
                <a:endParaRPr lang="en-US" sz="3200" dirty="0"/>
              </a:p>
              <a:p>
                <a:r>
                  <a:rPr lang="en-US" altLang="ko-KR" sz="3200" dirty="0"/>
                  <a:t> </a:t>
                </a:r>
              </a:p>
              <a:p>
                <a:endParaRPr lang="en-US" sz="3200" dirty="0"/>
              </a:p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Eurostile" panose="020B0504020202050204" pitchFamily="34" charset="0"/>
                  </a:rPr>
                  <a:t>data generation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→</m:t>
                    </m:r>
                  </m:oMath>
                </a14:m>
                <a:r>
                  <a:rPr lang="en-US" sz="2400" dirty="0">
                    <a:latin typeface="Eurostile" panose="020B0504020202050204" pitchFamily="34" charset="0"/>
                    <a:sym typeface="Wingdings" pitchFamily="2" charset="2"/>
                  </a:rPr>
                  <a:t> modeling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sym typeface="Wingdings" pitchFamily="2" charset="2"/>
                      </a:rPr>
                      <m:t>→</m:t>
                    </m:r>
                  </m:oMath>
                </a14:m>
                <a:r>
                  <a:rPr lang="en-US" sz="2400" dirty="0">
                    <a:latin typeface="Eurostile" panose="020B0504020202050204" pitchFamily="34" charset="0"/>
                    <a:sym typeface="Wingdings" pitchFamily="2" charset="2"/>
                  </a:rPr>
                  <a:t> training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sym typeface="Wingdings" pitchFamily="2" charset="2"/>
                      </a:rPr>
                      <m:t>→ </m:t>
                    </m:r>
                  </m:oMath>
                </a14:m>
                <a:r>
                  <a:rPr lang="en-US" sz="2400" dirty="0">
                    <a:latin typeface="Eurostile" panose="020B0504020202050204" pitchFamily="34" charset="0"/>
                    <a:sym typeface="Wingdings" pitchFamily="2" charset="2"/>
                  </a:rPr>
                  <a:t>validation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sym typeface="Wingdings" pitchFamily="2" charset="2"/>
                      </a:rPr>
                      <m:t>→</m:t>
                    </m:r>
                  </m:oMath>
                </a14:m>
                <a:r>
                  <a:rPr lang="en-US" sz="2400" dirty="0">
                    <a:latin typeface="Eurostile" panose="020B0504020202050204" pitchFamily="34" charset="0"/>
                    <a:sym typeface="Wingdings" pitchFamily="2" charset="2"/>
                  </a:rPr>
                  <a:t> test</a:t>
                </a:r>
                <a:endParaRPr lang="en-US" sz="2400" dirty="0">
                  <a:latin typeface="Eurostile" panose="020B050402020205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642922-61DB-0048-8FF8-38B99DD7A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391" y="2100319"/>
                <a:ext cx="7931217" cy="2123658"/>
              </a:xfrm>
              <a:prstGeom prst="rect">
                <a:avLst/>
              </a:prstGeom>
              <a:blipFill>
                <a:blip r:embed="rId2"/>
                <a:stretch>
                  <a:fillRect t="-5325" b="-5325"/>
                </a:stretch>
              </a:blipFill>
            </p:spPr>
            <p:txBody>
              <a:bodyPr/>
              <a:lstStyle/>
              <a:p>
                <a:r>
                  <a:rPr lang="ko-Kore-K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6E9D0838-0ED2-DA41-92FE-92B63649E9C4}"/>
              </a:ext>
            </a:extLst>
          </p:cNvPr>
          <p:cNvGrpSpPr/>
          <p:nvPr/>
        </p:nvGrpSpPr>
        <p:grpSpPr>
          <a:xfrm>
            <a:off x="2300437" y="4223977"/>
            <a:ext cx="2127184" cy="636426"/>
            <a:chOff x="2300437" y="4223977"/>
            <a:chExt cx="2127184" cy="6364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597FB14-68DC-264C-9C9F-DC2D4E193186}"/>
                </a:ext>
              </a:extLst>
            </p:cNvPr>
            <p:cNvSpPr txBox="1"/>
            <p:nvPr/>
          </p:nvSpPr>
          <p:spPr>
            <a:xfrm>
              <a:off x="2300437" y="4275628"/>
              <a:ext cx="21271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ore-KR" sz="1600" dirty="0">
                  <a:latin typeface="Eurostile" panose="020B0504020202050204" pitchFamily="34" charset="0"/>
                  <a:ea typeface="Nanum Myeongjo" panose="02020603020101020101" pitchFamily="18" charset="-127"/>
                </a:rPr>
                <a:t>data set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ore-KR" sz="1600" dirty="0">
                  <a:latin typeface="Eurostile" panose="020B0504020202050204" pitchFamily="34" charset="0"/>
                  <a:ea typeface="Nanum Myeongjo" panose="02020603020101020101" pitchFamily="18" charset="-127"/>
                </a:rPr>
                <a:t>data augmentation</a:t>
              </a:r>
            </a:p>
          </p:txBody>
        </p:sp>
        <p:cxnSp>
          <p:nvCxnSpPr>
            <p:cNvPr id="6" name="직선 연결선[R] 5">
              <a:extLst>
                <a:ext uri="{FF2B5EF4-FFF2-40B4-BE49-F238E27FC236}">
                  <a16:creationId xmlns:a16="http://schemas.microsoft.com/office/drawing/2014/main" id="{2A3B339A-C005-A041-8A43-62A08D4835B5}"/>
                </a:ext>
              </a:extLst>
            </p:cNvPr>
            <p:cNvCxnSpPr/>
            <p:nvPr/>
          </p:nvCxnSpPr>
          <p:spPr>
            <a:xfrm>
              <a:off x="2338939" y="4223977"/>
              <a:ext cx="20886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413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Eurostile" panose="020B0504020202050204" pitchFamily="34" charset="0"/>
              </a:rPr>
              <a:t>data</a:t>
            </a:r>
            <a:endParaRPr lang="ko-KR" altLang="en-US" b="1" dirty="0">
              <a:latin typeface="Eurostile" panose="020B050402020205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training set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35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학습 데이터</a:t>
            </a:r>
            <a:endParaRPr lang="en-US" altLang="ko-KR" sz="135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35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보통 </a:t>
            </a:r>
            <a:r>
              <a:rPr lang="en-US" altLang="ko-KR" sz="135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accuracy 100%</a:t>
            </a:r>
            <a:r>
              <a:rPr lang="ko-KR" altLang="en-US" sz="135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에 도달 </a:t>
            </a:r>
            <a:endParaRPr lang="en-US" altLang="ko-KR" sz="135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validation set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35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학습에 사용</a:t>
            </a:r>
            <a:r>
              <a:rPr lang="en-US" altLang="ko-KR" sz="135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, </a:t>
            </a:r>
            <a:r>
              <a:rPr lang="ko-KR" altLang="en-US" sz="135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학습 정도를 검증하기 위한 데이터 </a:t>
            </a:r>
            <a:endParaRPr lang="en-US" altLang="ko-KR" sz="1350" b="1" dirty="0">
              <a:latin typeface="Nanum Myeongjo" panose="02020603020101020101" pitchFamily="18" charset="-127"/>
              <a:ea typeface="Nanum Myeongjo" panose="02020603020101020101" pitchFamily="18" charset="-127"/>
              <a:sym typeface="Wingdings" pitchFamily="2" charset="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35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보통 </a:t>
            </a:r>
            <a:r>
              <a:rPr lang="en-US" altLang="ko-KR" sz="135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accuracy</a:t>
            </a:r>
            <a:r>
              <a:rPr lang="ko-KR" altLang="en-US" sz="135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 </a:t>
            </a:r>
            <a:r>
              <a:rPr lang="en-US" altLang="ko-KR" sz="1350" b="1" dirty="0">
                <a:latin typeface="Nanum Myeongjo" panose="02020603020101020101" pitchFamily="18" charset="-127"/>
                <a:ea typeface="Nanum Myeongjo" panose="02020603020101020101" pitchFamily="18" charset="-127"/>
                <a:sym typeface="Wingdings" pitchFamily="2" charset="2"/>
              </a:rPr>
              <a:t>60~80%</a:t>
            </a:r>
            <a:endParaRPr lang="en-US" altLang="ko-KR" sz="135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350" b="1" dirty="0">
                <a:solidFill>
                  <a:srgbClr val="2E75B6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오류 추정 통해 모델 선택에 사용 </a:t>
            </a:r>
            <a:endParaRPr lang="en-US" altLang="ko-KR" sz="1350" b="1" dirty="0">
              <a:solidFill>
                <a:srgbClr val="2E75B6"/>
              </a:solidFill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35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hidden layer</a:t>
            </a:r>
            <a:r>
              <a:rPr lang="ko-KR" altLang="en-US" sz="135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수</a:t>
            </a:r>
            <a:r>
              <a:rPr lang="en-US" altLang="ko-KR" sz="135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 </a:t>
            </a:r>
            <a:r>
              <a:rPr lang="ko-KR" altLang="en-US" sz="135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등의 </a:t>
            </a:r>
            <a:r>
              <a:rPr lang="en-US" altLang="ko-KR" sz="135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hyperparameter </a:t>
            </a:r>
            <a:r>
              <a:rPr lang="ko-KR" altLang="en-US" sz="135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선택</a:t>
            </a:r>
            <a:r>
              <a:rPr lang="en-US" altLang="ko-KR" sz="135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 &amp; </a:t>
            </a:r>
            <a:r>
              <a:rPr lang="ko-KR" altLang="en-US" sz="1350" b="1" dirty="0">
                <a:solidFill>
                  <a:srgbClr val="C00000"/>
                </a:solidFill>
                <a:latin typeface="Nanum Myeongjo" panose="02020603020101020101" pitchFamily="18" charset="-127"/>
                <a:ea typeface="Nanum Myeongjo" panose="02020603020101020101" pitchFamily="18" charset="-127"/>
              </a:rPr>
              <a:t>변경하며 모델 설정</a:t>
            </a:r>
            <a:endParaRPr lang="en-US" altLang="ko-KR" sz="1350" b="1" dirty="0">
              <a:solidFill>
                <a:srgbClr val="C00000"/>
              </a:solidFill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test set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35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최종 선택된 모델을 통해 분류할 데이터</a:t>
            </a:r>
            <a:endParaRPr lang="en-US" altLang="ko-KR" sz="135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ko-KR" altLang="en-US" sz="1400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B3BEBA27-FD38-BA4E-9FB5-920B89594490}"/>
              </a:ext>
            </a:extLst>
          </p:cNvPr>
          <p:cNvGrpSpPr/>
          <p:nvPr/>
        </p:nvGrpSpPr>
        <p:grpSpPr>
          <a:xfrm>
            <a:off x="597593" y="5193437"/>
            <a:ext cx="7729661" cy="1199478"/>
            <a:chOff x="473306" y="4953740"/>
            <a:chExt cx="8404728" cy="1256560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F8F40615-EA31-DB4E-BFAD-E1B138EA2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306" y="4953740"/>
              <a:ext cx="8404728" cy="12565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0" name="액자 49">
              <a:extLst>
                <a:ext uri="{FF2B5EF4-FFF2-40B4-BE49-F238E27FC236}">
                  <a16:creationId xmlns:a16="http://schemas.microsoft.com/office/drawing/2014/main" id="{24648935-04C8-8048-9616-F20B5B784227}"/>
                </a:ext>
              </a:extLst>
            </p:cNvPr>
            <p:cNvSpPr/>
            <p:nvPr/>
          </p:nvSpPr>
          <p:spPr>
            <a:xfrm>
              <a:off x="7122852" y="5930547"/>
              <a:ext cx="1622857" cy="261997"/>
            </a:xfrm>
            <a:prstGeom prst="fram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ore-KR" dirty="0">
                <a:solidFill>
                  <a:schemeClr val="tx1"/>
                </a:solidFill>
              </a:endParaRPr>
            </a:p>
          </p:txBody>
        </p:sp>
        <p:sp>
          <p:nvSpPr>
            <p:cNvPr id="51" name="액자 50">
              <a:extLst>
                <a:ext uri="{FF2B5EF4-FFF2-40B4-BE49-F238E27FC236}">
                  <a16:creationId xmlns:a16="http://schemas.microsoft.com/office/drawing/2014/main" id="{D9A69634-0054-DF4A-A5AC-C0BAC1130A66}"/>
                </a:ext>
              </a:extLst>
            </p:cNvPr>
            <p:cNvSpPr/>
            <p:nvPr/>
          </p:nvSpPr>
          <p:spPr>
            <a:xfrm>
              <a:off x="3838391" y="5930547"/>
              <a:ext cx="1230759" cy="261997"/>
            </a:xfrm>
            <a:prstGeom prst="fram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ore-K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091277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3791</TotalTime>
  <Words>2959</Words>
  <Application>Microsoft Macintosh PowerPoint</Application>
  <PresentationFormat>와이드스크린</PresentationFormat>
  <Paragraphs>580</Paragraphs>
  <Slides>43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43</vt:i4>
      </vt:variant>
    </vt:vector>
  </HeadingPairs>
  <TitlesOfParts>
    <vt:vector size="55" baseType="lpstr">
      <vt:lpstr>-apple-system</vt:lpstr>
      <vt:lpstr>맑은 고딕</vt:lpstr>
      <vt:lpstr>Nanum Myeongjo</vt:lpstr>
      <vt:lpstr>Nanum Myeongjo ExtraBold</vt:lpstr>
      <vt:lpstr>Arial</vt:lpstr>
      <vt:lpstr>Cambria Math</vt:lpstr>
      <vt:lpstr>Eurostile</vt:lpstr>
      <vt:lpstr>STIXGeneral-Italic</vt:lpstr>
      <vt:lpstr>STIXGeneral-Regular</vt:lpstr>
      <vt:lpstr>Wingdings</vt:lpstr>
      <vt:lpstr>CryptoCraft 테마</vt:lpstr>
      <vt:lpstr>제목 테마</vt:lpstr>
      <vt:lpstr>Convolutional  Neural Network</vt:lpstr>
      <vt:lpstr>PowerPoint 프레젠테이션</vt:lpstr>
      <vt:lpstr>PowerPoint 프레젠테이션</vt:lpstr>
      <vt:lpstr>machine learning</vt:lpstr>
      <vt:lpstr>deep learning</vt:lpstr>
      <vt:lpstr>deep learning framework</vt:lpstr>
      <vt:lpstr>deep learning</vt:lpstr>
      <vt:lpstr>PowerPoint 프레젠테이션</vt:lpstr>
      <vt:lpstr>data</vt:lpstr>
      <vt:lpstr>data</vt:lpstr>
      <vt:lpstr>data generation</vt:lpstr>
      <vt:lpstr>data augmentation</vt:lpstr>
      <vt:lpstr>data augmentation</vt:lpstr>
      <vt:lpstr>PowerPoint 프레젠테이션</vt:lpstr>
      <vt:lpstr>layer</vt:lpstr>
      <vt:lpstr>parameter</vt:lpstr>
      <vt:lpstr>parameter</vt:lpstr>
      <vt:lpstr>hyperparameter optimization</vt:lpstr>
      <vt:lpstr>hyperparameter optimization</vt:lpstr>
      <vt:lpstr>hyperparameter optimization</vt:lpstr>
      <vt:lpstr>activation function</vt:lpstr>
      <vt:lpstr>activation function</vt:lpstr>
      <vt:lpstr>activation function</vt:lpstr>
      <vt:lpstr>activation function</vt:lpstr>
      <vt:lpstr>compile</vt:lpstr>
      <vt:lpstr>PowerPoint 프레젠테이션</vt:lpstr>
      <vt:lpstr>training</vt:lpstr>
      <vt:lpstr>PowerPoint 프레젠테이션</vt:lpstr>
      <vt:lpstr>validation</vt:lpstr>
      <vt:lpstr>PowerPoint 프레젠테이션</vt:lpstr>
      <vt:lpstr>predict</vt:lpstr>
      <vt:lpstr>PowerPoint 프레젠테이션</vt:lpstr>
      <vt:lpstr>이미지 인식</vt:lpstr>
      <vt:lpstr>Convolutional Neural Network (CNN)</vt:lpstr>
      <vt:lpstr>Convolutional Neural Network (CNN)</vt:lpstr>
      <vt:lpstr>convolution layer</vt:lpstr>
      <vt:lpstr>convolution layer</vt:lpstr>
      <vt:lpstr>convolution layer</vt:lpstr>
      <vt:lpstr>pooling layer</vt:lpstr>
      <vt:lpstr>flatten layer</vt:lpstr>
      <vt:lpstr>dense layer</vt:lpstr>
      <vt:lpstr>…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 현지</cp:lastModifiedBy>
  <cp:revision>201</cp:revision>
  <dcterms:created xsi:type="dcterms:W3CDTF">2019-03-05T04:29:07Z</dcterms:created>
  <dcterms:modified xsi:type="dcterms:W3CDTF">2020-03-01T07:36:46Z</dcterms:modified>
</cp:coreProperties>
</file>