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1"/>
  </p:notesMasterIdLst>
  <p:sldIdLst>
    <p:sldId id="269" r:id="rId2"/>
    <p:sldId id="275" r:id="rId3"/>
    <p:sldId id="421" r:id="rId4"/>
    <p:sldId id="294" r:id="rId5"/>
    <p:sldId id="422" r:id="rId6"/>
    <p:sldId id="423" r:id="rId7"/>
    <p:sldId id="424" r:id="rId8"/>
    <p:sldId id="425" r:id="rId9"/>
    <p:sldId id="323" r:id="rId10"/>
    <p:sldId id="426" r:id="rId11"/>
    <p:sldId id="479" r:id="rId12"/>
    <p:sldId id="428" r:id="rId13"/>
    <p:sldId id="431" r:id="rId14"/>
    <p:sldId id="432" r:id="rId15"/>
    <p:sldId id="320" r:id="rId16"/>
    <p:sldId id="433" r:id="rId17"/>
    <p:sldId id="318" r:id="rId18"/>
    <p:sldId id="319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5"/>
    <p:restoredTop sz="83689"/>
  </p:normalViewPr>
  <p:slideViewPr>
    <p:cSldViewPr snapToGrid="0">
      <p:cViewPr varScale="1">
        <p:scale>
          <a:sx n="101" d="100"/>
          <a:sy n="10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10C10-4040-4949-916D-CCF362D37231}" type="datetimeFigureOut">
              <a:rPr kumimoji="1" lang="ko-KR" altLang="en-US" smtClean="0"/>
              <a:t>2024. 6. 17.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54DF1-81D4-134D-A670-3C3EC052E4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72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벤더 관점에서는 구현을 우선시하여 표준화 프로세스 진행</a:t>
            </a:r>
            <a:r>
              <a:rPr lang="en-US" altLang="ko-KR" dirty="0"/>
              <a:t>(</a:t>
            </a:r>
            <a:r>
              <a:rPr lang="ko-KR" altLang="en-US" dirty="0"/>
              <a:t>실용적인 기술에 집중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108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NTT </a:t>
            </a:r>
            <a:r>
              <a:rPr lang="ko-KR" altLang="en-US" dirty="0"/>
              <a:t>기반 다항식 곱셈 가속기를 구현할 때 메모리 재정렬 및 다중 메모리 뱅크를 사용한 구현 제안</a:t>
            </a:r>
            <a:endParaRPr lang="en-US" altLang="ko-KR" dirty="0"/>
          </a:p>
          <a:p>
            <a:r>
              <a:rPr lang="ko-KR" altLang="en-US" dirty="0"/>
              <a:t>버터플라이 연산기는 곱셈 가속기 내부의 핵심 연산 유닛으로 볼 수 있음</a:t>
            </a:r>
            <a:endParaRPr lang="en-US" altLang="ko-KR" dirty="0"/>
          </a:p>
          <a:p>
            <a:r>
              <a:rPr lang="ko-KR" altLang="en-US" dirty="0"/>
              <a:t>메모리를 재 정렬하여 다항식 계수 변환 시 각 단계에서 데이터 순서를 재 배열하여 효율적으로 처리</a:t>
            </a:r>
            <a:endParaRPr lang="en-US" altLang="ko-KR" dirty="0"/>
          </a:p>
          <a:p>
            <a:r>
              <a:rPr lang="ko-KR" altLang="en-US" dirty="0"/>
              <a:t>메모리 뱅크를 다중으로 구성하여 데이터 접근 속도를 향상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731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벤더 관점에서는 </a:t>
            </a:r>
            <a:r>
              <a:rPr lang="en-US" altLang="ko-KR" dirty="0" err="1"/>
              <a:t>Kyber</a:t>
            </a:r>
            <a:r>
              <a:rPr lang="ko-KR" altLang="en-US" dirty="0"/>
              <a:t>와 </a:t>
            </a:r>
            <a:r>
              <a:rPr lang="en-US" altLang="ko-KR" dirty="0" err="1"/>
              <a:t>Dilithium</a:t>
            </a:r>
            <a:r>
              <a:rPr lang="ko-KR" altLang="en-US" dirty="0"/>
              <a:t>을 선호함</a:t>
            </a:r>
            <a:r>
              <a:rPr lang="en-US" altLang="ko-KR" dirty="0"/>
              <a:t>(</a:t>
            </a:r>
            <a:r>
              <a:rPr lang="ko-KR" altLang="en-US" dirty="0"/>
              <a:t>효율성과 비용 절감이 용이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NTT </a:t>
            </a:r>
            <a:r>
              <a:rPr lang="ko-KR" altLang="en-US" dirty="0"/>
              <a:t>친화적 소수</a:t>
            </a:r>
            <a:r>
              <a:rPr lang="en-US" altLang="ko-KR" dirty="0"/>
              <a:t>: q =k⋅2^m+1</a:t>
            </a:r>
            <a:r>
              <a:rPr lang="ko-KR" altLang="en-US" dirty="0"/>
              <a:t>형태로 되어 있음</a:t>
            </a:r>
            <a:r>
              <a:rPr lang="en-US" altLang="ko-KR" dirty="0"/>
              <a:t>, q</a:t>
            </a:r>
            <a:r>
              <a:rPr lang="ko-KR" altLang="en-US" dirty="0"/>
              <a:t>는 소수</a:t>
            </a:r>
            <a:r>
              <a:rPr lang="en-US" altLang="ko-KR" dirty="0"/>
              <a:t>, m</a:t>
            </a:r>
            <a:r>
              <a:rPr lang="ko-KR" altLang="en-US" dirty="0"/>
              <a:t>은 자연수</a:t>
            </a:r>
            <a:r>
              <a:rPr lang="en-US" altLang="ko-KR" dirty="0"/>
              <a:t>, k</a:t>
            </a:r>
            <a:r>
              <a:rPr lang="ko-KR" altLang="en-US" dirty="0"/>
              <a:t>는 상수</a:t>
            </a:r>
            <a:r>
              <a:rPr lang="en-US" altLang="ko-KR" dirty="0"/>
              <a:t>. </a:t>
            </a:r>
            <a:r>
              <a:rPr lang="ko-KR" altLang="en-US" dirty="0"/>
              <a:t>이러한 소수 </a:t>
            </a:r>
            <a:r>
              <a:rPr lang="en-US" altLang="ko-KR" dirty="0"/>
              <a:t>q</a:t>
            </a:r>
            <a:r>
              <a:rPr lang="ko-KR" altLang="en-US" dirty="0"/>
              <a:t>는 특정 크기의 원시근이 존재</a:t>
            </a:r>
            <a:r>
              <a:rPr lang="en-US" altLang="ko-KR" dirty="0"/>
              <a:t>. </a:t>
            </a:r>
            <a:r>
              <a:rPr lang="ko-KR" altLang="en-US" dirty="0"/>
              <a:t>원시근은</a:t>
            </a:r>
            <a:r>
              <a:rPr lang="en-US" altLang="ko-KR" dirty="0"/>
              <a:t> </a:t>
            </a:r>
            <a:r>
              <a:rPr lang="el-GR" altLang="ko-KR" dirty="0"/>
              <a:t>ω</a:t>
            </a:r>
            <a:r>
              <a:rPr lang="en-US" altLang="ko-KR" dirty="0"/>
              <a:t>^n ≡1(mod q)</a:t>
            </a:r>
            <a:r>
              <a:rPr lang="ko-KR" altLang="en-US" dirty="0"/>
              <a:t>을 만족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NTT </a:t>
            </a:r>
            <a:r>
              <a:rPr lang="ko-KR" altLang="en-US" dirty="0"/>
              <a:t>친화적 소수를 사용하고</a:t>
            </a:r>
            <a:r>
              <a:rPr lang="en-US" altLang="ko-KR" dirty="0"/>
              <a:t>, Matrix A</a:t>
            </a:r>
            <a:r>
              <a:rPr lang="ko-KR" altLang="en-US" dirty="0"/>
              <a:t>를 저장할 필요가 없는 부분을 선호</a:t>
            </a:r>
            <a:r>
              <a:rPr lang="en-US" altLang="ko-KR" dirty="0"/>
              <a:t>(</a:t>
            </a:r>
            <a:r>
              <a:rPr lang="ko-KR" altLang="en-US" dirty="0"/>
              <a:t>메모리를 아낄 수 있고</a:t>
            </a:r>
            <a:r>
              <a:rPr lang="en-US" altLang="ko-KR" dirty="0"/>
              <a:t>, </a:t>
            </a:r>
            <a:r>
              <a:rPr lang="ko-KR" altLang="en-US" dirty="0"/>
              <a:t>최적 구현이 용이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765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벤더 관점에서 하드웨어 구현이 어려운 부분은 선호하지 않음</a:t>
            </a:r>
            <a:endParaRPr lang="en-US" altLang="ko-KR" dirty="0"/>
          </a:p>
          <a:p>
            <a:r>
              <a:rPr lang="ko-KR" altLang="en-US" dirty="0"/>
              <a:t>타이밍 어택</a:t>
            </a:r>
            <a:r>
              <a:rPr lang="en-US" altLang="ko-KR" dirty="0"/>
              <a:t>(Timing Attack) </a:t>
            </a:r>
            <a:r>
              <a:rPr lang="ko-KR" altLang="en-US" dirty="0"/>
              <a:t>테스트는 사이드 채널 공격의 일종으로</a:t>
            </a:r>
            <a:r>
              <a:rPr lang="en-US" altLang="ko-KR" dirty="0"/>
              <a:t>, </a:t>
            </a:r>
            <a:r>
              <a:rPr lang="ko-KR" altLang="en-US" dirty="0"/>
              <a:t>암호화 알고리즘이나 시스템이 실행되는 데 걸리는 시간을 분석하여 비밀 정보를 추출하려는 시도를 의미</a:t>
            </a:r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FALCON </a:t>
            </a:r>
            <a:r>
              <a:rPr lang="ko-KR" altLang="en-US" dirty="0"/>
              <a:t>알고리즘을 선호하지 않음</a:t>
            </a:r>
            <a:endParaRPr lang="en-US" altLang="ko-KR" dirty="0"/>
          </a:p>
          <a:p>
            <a:r>
              <a:rPr lang="en-US" altLang="ko-KR" dirty="0" err="1"/>
              <a:t>Nomalization</a:t>
            </a:r>
            <a:r>
              <a:rPr lang="en-US" altLang="ko-KR" dirty="0"/>
              <a:t>: </a:t>
            </a:r>
            <a:r>
              <a:rPr lang="ko-KR" altLang="en-US" dirty="0"/>
              <a:t>수의 표현을 표준화된 형태로 만드는 과정</a:t>
            </a:r>
            <a:endParaRPr lang="en-US" altLang="ko-KR" dirty="0"/>
          </a:p>
          <a:p>
            <a:r>
              <a:rPr lang="ko-KR" altLang="en-US" dirty="0"/>
              <a:t>부동소수점 숫자 구조</a:t>
            </a:r>
            <a:r>
              <a:rPr lang="en-US" altLang="ko-KR" dirty="0"/>
              <a:t>: </a:t>
            </a:r>
            <a:r>
              <a:rPr lang="ko-KR" altLang="en-US" dirty="0"/>
              <a:t>일반적으로 세 부분으로 구성됨</a:t>
            </a:r>
            <a:r>
              <a:rPr lang="en-US" altLang="ko-KR" dirty="0"/>
              <a:t>: sign 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가수</a:t>
            </a:r>
            <a:r>
              <a:rPr lang="en-US" altLang="ko-KR" dirty="0"/>
              <a:t>(mantissa </a:t>
            </a:r>
            <a:r>
              <a:rPr lang="ko-KR" altLang="en-US" dirty="0"/>
              <a:t>또는 </a:t>
            </a:r>
            <a:r>
              <a:rPr lang="en-US" altLang="ko-KR" dirty="0"/>
              <a:t>significand), </a:t>
            </a:r>
            <a:r>
              <a:rPr lang="ko-KR" altLang="en-US" dirty="0"/>
              <a:t>지수</a:t>
            </a:r>
            <a:r>
              <a:rPr lang="en-US" altLang="ko-KR" dirty="0"/>
              <a:t>(exponent) / IEEE754 </a:t>
            </a:r>
            <a:r>
              <a:rPr lang="ko-KR" altLang="en-US" dirty="0"/>
              <a:t>표준에서는 부호 비트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지수 비트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가수 </a:t>
            </a:r>
            <a:r>
              <a:rPr lang="en-US" altLang="ko-KR" dirty="0"/>
              <a:t>23</a:t>
            </a:r>
            <a:r>
              <a:rPr lang="ko-KR" altLang="en-US" dirty="0"/>
              <a:t>개 비트로 이루어진 단정밀도</a:t>
            </a:r>
            <a:r>
              <a:rPr lang="en-US" altLang="ko-KR" dirty="0"/>
              <a:t>(single precision) </a:t>
            </a:r>
            <a:r>
              <a:rPr lang="ko-KR" altLang="en-US" dirty="0"/>
              <a:t>형식 사용</a:t>
            </a:r>
            <a:endParaRPr lang="en-US" altLang="ko-KR" dirty="0"/>
          </a:p>
          <a:p>
            <a:r>
              <a:rPr lang="en-US" altLang="ko-KR" dirty="0"/>
              <a:t>FO </a:t>
            </a:r>
            <a:r>
              <a:rPr lang="ko-KR" altLang="en-US" dirty="0"/>
              <a:t>변환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메시지 암호화</a:t>
            </a:r>
            <a:r>
              <a:rPr lang="en-US" altLang="ko-KR" dirty="0"/>
              <a:t>: </a:t>
            </a:r>
            <a:r>
              <a:rPr lang="ko-KR" altLang="en-US" dirty="0"/>
              <a:t>원본 메시지를 무작위 패딩을 통해 암호화하여 무작위성을 추가</a:t>
            </a:r>
            <a:endParaRPr lang="en-US" altLang="ko-KR" dirty="0"/>
          </a:p>
          <a:p>
            <a:r>
              <a:rPr lang="ko-KR" altLang="en-US" dirty="0"/>
              <a:t>해시 함수 사용</a:t>
            </a:r>
            <a:r>
              <a:rPr lang="en-US" altLang="ko-KR" dirty="0"/>
              <a:t>: </a:t>
            </a:r>
            <a:r>
              <a:rPr lang="ko-KR" altLang="en-US" dirty="0"/>
              <a:t>암호문에 해시 함수를 적용하여 결과 값을 생성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난수 생성</a:t>
            </a:r>
            <a:r>
              <a:rPr lang="en-US" altLang="ko-KR" dirty="0"/>
              <a:t>: </a:t>
            </a:r>
            <a:r>
              <a:rPr lang="ko-KR" altLang="en-US" dirty="0"/>
              <a:t>암호화 과정에서 사용되는 난수를 생성하고</a:t>
            </a:r>
            <a:r>
              <a:rPr lang="en-US" altLang="ko-KR" dirty="0"/>
              <a:t>, </a:t>
            </a:r>
            <a:r>
              <a:rPr lang="ko-KR" altLang="en-US" dirty="0"/>
              <a:t>이 난수를 다시 해시 함수와 결합하여 추가적인 무작위성을 더함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 </a:t>
            </a:r>
            <a:r>
              <a:rPr lang="ko-KR" altLang="en-US" dirty="0"/>
              <a:t>변환</a:t>
            </a:r>
            <a:r>
              <a:rPr lang="en-US" altLang="ko-KR" dirty="0"/>
              <a:t>(Fujisaki-Okamoto 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dirty="0" err="1"/>
              <a:t>부채널</a:t>
            </a:r>
            <a:r>
              <a:rPr lang="ko-KR" altLang="en-US" dirty="0"/>
              <a:t> 공격에 취약할 수 있는데</a:t>
            </a:r>
            <a:r>
              <a:rPr lang="en-US" altLang="ko-KR" dirty="0"/>
              <a:t>, </a:t>
            </a:r>
            <a:r>
              <a:rPr lang="ko-KR" altLang="en-US" dirty="0"/>
              <a:t>이는 변환 과정에서 여러 단계의 암호화 및 해시 연산이 포함되기 때문이다</a:t>
            </a:r>
            <a:r>
              <a:rPr lang="en-US" altLang="ko-KR" dirty="0"/>
              <a:t>. </a:t>
            </a:r>
            <a:r>
              <a:rPr lang="ko-KR" altLang="en-US" dirty="0"/>
              <a:t>이러한 과정에서 암호화 시스템이 처리하는 데이터의 패턴과 시간</a:t>
            </a:r>
            <a:r>
              <a:rPr lang="en-US" altLang="ko-KR" dirty="0"/>
              <a:t>, </a:t>
            </a:r>
            <a:r>
              <a:rPr lang="ko-KR" altLang="en-US" dirty="0"/>
              <a:t>전력 소모 등을 분석하여 공격자가 민감한 정보를 추출할 가능성이 높아진다</a:t>
            </a:r>
            <a:r>
              <a:rPr lang="en-US" altLang="ko-KR" dirty="0"/>
              <a:t>. </a:t>
            </a:r>
            <a:r>
              <a:rPr lang="ko-KR" altLang="en-US" dirty="0"/>
              <a:t>구체적으로는 다음과 같은 이유로 취약하다</a:t>
            </a:r>
            <a:r>
              <a:rPr lang="en-US" altLang="ko-KR" dirty="0"/>
              <a:t>: </a:t>
            </a:r>
            <a:r>
              <a:rPr lang="ko-KR" altLang="en-US" dirty="0"/>
              <a:t>타이밍 분석</a:t>
            </a:r>
            <a:r>
              <a:rPr lang="en-US" altLang="ko-KR" dirty="0"/>
              <a:t>: FO </a:t>
            </a:r>
            <a:r>
              <a:rPr lang="ko-KR" altLang="en-US" dirty="0"/>
              <a:t>변환 과정에서 수행되는 여러 단계의 연산은 시간이 소요되는데</a:t>
            </a:r>
            <a:r>
              <a:rPr lang="en-US" altLang="ko-KR" dirty="0"/>
              <a:t>, </a:t>
            </a:r>
            <a:r>
              <a:rPr lang="ko-KR" altLang="en-US" dirty="0"/>
              <a:t>이 시간을 정밀하게 측정하면 공격자가 특정 입력 값에 대한 연산 시간을 비교하여 비밀 키나 기타 민감한 정보를 추론할 수 있다</a:t>
            </a:r>
            <a:r>
              <a:rPr lang="en-US" altLang="ko-KR" dirty="0"/>
              <a:t>. </a:t>
            </a:r>
            <a:r>
              <a:rPr lang="ko-KR" altLang="en-US" dirty="0"/>
              <a:t>전력 분석</a:t>
            </a:r>
            <a:r>
              <a:rPr lang="en-US" altLang="ko-KR" dirty="0"/>
              <a:t>: </a:t>
            </a:r>
            <a:r>
              <a:rPr lang="ko-KR" altLang="en-US" dirty="0"/>
              <a:t>연산 과정에서 소모되는 전력량을 측정하면</a:t>
            </a:r>
            <a:r>
              <a:rPr lang="en-US" altLang="ko-KR" dirty="0"/>
              <a:t>, </a:t>
            </a:r>
            <a:r>
              <a:rPr lang="ko-KR" altLang="en-US" dirty="0"/>
              <a:t>특정 연산이 수행될 때의 전력 소모 패턴을 분석하여 민감한 정보를 추출할 수 있다</a:t>
            </a:r>
            <a:r>
              <a:rPr lang="en-US" altLang="ko-KR" dirty="0"/>
              <a:t>. </a:t>
            </a:r>
            <a:r>
              <a:rPr lang="ko-KR" altLang="en-US" dirty="0"/>
              <a:t>캐시 공격</a:t>
            </a:r>
            <a:r>
              <a:rPr lang="en-US" altLang="ko-KR" dirty="0"/>
              <a:t>: FO </a:t>
            </a:r>
            <a:r>
              <a:rPr lang="ko-KR" altLang="en-US" dirty="0"/>
              <a:t>변환 과정에서 사용되는 데이터가 캐시에 저장되고 접근되는 방식에 따라 캐시 접근 패턴을 분석하면</a:t>
            </a:r>
            <a:r>
              <a:rPr lang="en-US" altLang="ko-KR" dirty="0"/>
              <a:t>, </a:t>
            </a:r>
            <a:r>
              <a:rPr lang="ko-KR" altLang="en-US" dirty="0"/>
              <a:t>이를 통해 민감한 정보를 추출할 수 있다</a:t>
            </a:r>
            <a:r>
              <a:rPr lang="en-US" altLang="ko-KR" dirty="0"/>
              <a:t>. </a:t>
            </a:r>
            <a:r>
              <a:rPr lang="ko-KR" altLang="en-US" dirty="0" err="1"/>
              <a:t>부채널</a:t>
            </a:r>
            <a:r>
              <a:rPr lang="ko-KR" altLang="en-US" dirty="0"/>
              <a:t> 공격에 대응하려면 변환 과정에서 일정한 시간과 전력 소모를 유지하도록 하거나</a:t>
            </a:r>
            <a:r>
              <a:rPr lang="en-US" altLang="ko-KR" dirty="0"/>
              <a:t>, </a:t>
            </a:r>
            <a:r>
              <a:rPr lang="ko-KR" altLang="en-US" dirty="0"/>
              <a:t>연산 과정을 </a:t>
            </a:r>
            <a:r>
              <a:rPr lang="ko-KR" altLang="en-US" dirty="0" err="1"/>
              <a:t>랜덤화하여</a:t>
            </a:r>
            <a:r>
              <a:rPr lang="ko-KR" altLang="en-US" dirty="0"/>
              <a:t> 공격자가 패턴을 분석할 수 없도록 하는 등의 방법이 필요하다</a:t>
            </a:r>
            <a:r>
              <a:rPr lang="en-US" altLang="ko-KR" dirty="0"/>
              <a:t>. </a:t>
            </a:r>
            <a:r>
              <a:rPr lang="ko-KR" altLang="en-US" dirty="0"/>
              <a:t>이러한 방법들은 시스템의 안전성을 높이는 데 도움을 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180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벤더 관점에서 하드웨어 구현이 어려운 부분은 선호하지 않음</a:t>
            </a:r>
            <a:endParaRPr lang="en-US" altLang="ko-KR" dirty="0"/>
          </a:p>
          <a:p>
            <a:r>
              <a:rPr lang="ko-KR" altLang="en-US" dirty="0"/>
              <a:t>타이밍 어택</a:t>
            </a:r>
            <a:r>
              <a:rPr lang="en-US" altLang="ko-KR" dirty="0"/>
              <a:t>(Timing Attack) </a:t>
            </a:r>
            <a:r>
              <a:rPr lang="ko-KR" altLang="en-US" dirty="0"/>
              <a:t>테스트는 사이드 채널 공격의 일종으로</a:t>
            </a:r>
            <a:r>
              <a:rPr lang="en-US" altLang="ko-KR" dirty="0"/>
              <a:t>, </a:t>
            </a:r>
            <a:r>
              <a:rPr lang="ko-KR" altLang="en-US" dirty="0"/>
              <a:t>암호화 알고리즘이나 시스템이 실행되는 데 걸리는 시간을 분석하여 비밀 정보를 추출하려는 시도를 의미</a:t>
            </a:r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FALCON </a:t>
            </a:r>
            <a:r>
              <a:rPr lang="ko-KR" altLang="en-US" dirty="0"/>
              <a:t>알고리즘을 선호하지 않음</a:t>
            </a:r>
            <a:endParaRPr lang="en-US" altLang="ko-KR" dirty="0"/>
          </a:p>
          <a:p>
            <a:r>
              <a:rPr lang="en-US" altLang="ko-KR" dirty="0" err="1"/>
              <a:t>Nomalization</a:t>
            </a:r>
            <a:r>
              <a:rPr lang="en-US" altLang="ko-KR" dirty="0"/>
              <a:t>: </a:t>
            </a:r>
            <a:r>
              <a:rPr lang="ko-KR" altLang="en-US" dirty="0"/>
              <a:t>수의 표현을 표준화된 형태로 만드는 과정</a:t>
            </a:r>
            <a:endParaRPr lang="en-US" altLang="ko-KR" dirty="0"/>
          </a:p>
          <a:p>
            <a:r>
              <a:rPr lang="ko-KR" altLang="en-US" dirty="0"/>
              <a:t>부동소수점 숫자 구조</a:t>
            </a:r>
            <a:r>
              <a:rPr lang="en-US" altLang="ko-KR" dirty="0"/>
              <a:t>: </a:t>
            </a:r>
            <a:r>
              <a:rPr lang="ko-KR" altLang="en-US" dirty="0"/>
              <a:t>일반적으로 세 부분으로 구성됨</a:t>
            </a:r>
            <a:r>
              <a:rPr lang="en-US" altLang="ko-KR" dirty="0"/>
              <a:t>: sign 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가수</a:t>
            </a:r>
            <a:r>
              <a:rPr lang="en-US" altLang="ko-KR" dirty="0"/>
              <a:t>(mantissa </a:t>
            </a:r>
            <a:r>
              <a:rPr lang="ko-KR" altLang="en-US" dirty="0"/>
              <a:t>또는 </a:t>
            </a:r>
            <a:r>
              <a:rPr lang="en-US" altLang="ko-KR" dirty="0"/>
              <a:t>significand), </a:t>
            </a:r>
            <a:r>
              <a:rPr lang="ko-KR" altLang="en-US" dirty="0"/>
              <a:t>지수</a:t>
            </a:r>
            <a:r>
              <a:rPr lang="en-US" altLang="ko-KR" dirty="0"/>
              <a:t>(exponent) / IEEE754 </a:t>
            </a:r>
            <a:r>
              <a:rPr lang="ko-KR" altLang="en-US" dirty="0"/>
              <a:t>표준에서는 부호 비트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지수 비트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가수 </a:t>
            </a:r>
            <a:r>
              <a:rPr lang="en-US" altLang="ko-KR" dirty="0"/>
              <a:t>23</a:t>
            </a:r>
            <a:r>
              <a:rPr lang="ko-KR" altLang="en-US" dirty="0"/>
              <a:t>개 비트로 이루어진 단정밀도</a:t>
            </a:r>
            <a:r>
              <a:rPr lang="en-US" altLang="ko-KR" dirty="0"/>
              <a:t>(single precision) </a:t>
            </a:r>
            <a:r>
              <a:rPr lang="ko-KR" altLang="en-US" dirty="0"/>
              <a:t>형식 사용</a:t>
            </a:r>
            <a:endParaRPr lang="en-US" altLang="ko-KR" dirty="0"/>
          </a:p>
          <a:p>
            <a:r>
              <a:rPr lang="en-US" altLang="ko-KR" dirty="0"/>
              <a:t>FO </a:t>
            </a:r>
            <a:r>
              <a:rPr lang="ko-KR" altLang="en-US" dirty="0"/>
              <a:t>변환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메시지 암호화</a:t>
            </a:r>
            <a:r>
              <a:rPr lang="en-US" altLang="ko-KR" dirty="0"/>
              <a:t>: </a:t>
            </a:r>
            <a:r>
              <a:rPr lang="ko-KR" altLang="en-US" dirty="0"/>
              <a:t>원본 메시지를 무작위 패딩을 통해 암호화하여 무작위성을 추가</a:t>
            </a:r>
            <a:endParaRPr lang="en-US" altLang="ko-KR" dirty="0"/>
          </a:p>
          <a:p>
            <a:r>
              <a:rPr lang="ko-KR" altLang="en-US" dirty="0"/>
              <a:t>해시 함수 사용</a:t>
            </a:r>
            <a:r>
              <a:rPr lang="en-US" altLang="ko-KR" dirty="0"/>
              <a:t>: </a:t>
            </a:r>
            <a:r>
              <a:rPr lang="ko-KR" altLang="en-US" dirty="0"/>
              <a:t>암호문에 해시 함수를 적용하여 결과 값을 생성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난수 생성</a:t>
            </a:r>
            <a:r>
              <a:rPr lang="en-US" altLang="ko-KR" dirty="0"/>
              <a:t>: </a:t>
            </a:r>
            <a:r>
              <a:rPr lang="ko-KR" altLang="en-US" dirty="0"/>
              <a:t>암호화 과정에서 사용되는 난수를 생성하고</a:t>
            </a:r>
            <a:r>
              <a:rPr lang="en-US" altLang="ko-KR" dirty="0"/>
              <a:t>, </a:t>
            </a:r>
            <a:r>
              <a:rPr lang="ko-KR" altLang="en-US" dirty="0"/>
              <a:t>이 난수를 다시 해시 함수와 결합하여 추가적인 무작위성을 더함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 </a:t>
            </a:r>
            <a:r>
              <a:rPr lang="ko-KR" altLang="en-US" dirty="0"/>
              <a:t>변환</a:t>
            </a:r>
            <a:r>
              <a:rPr lang="en-US" altLang="ko-KR" dirty="0"/>
              <a:t>(Fujisaki-Okamoto 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dirty="0" err="1"/>
              <a:t>부채널</a:t>
            </a:r>
            <a:r>
              <a:rPr lang="ko-KR" altLang="en-US" dirty="0"/>
              <a:t> 공격에 취약할 수 있는데</a:t>
            </a:r>
            <a:r>
              <a:rPr lang="en-US" altLang="ko-KR" dirty="0"/>
              <a:t>, </a:t>
            </a:r>
            <a:r>
              <a:rPr lang="ko-KR" altLang="en-US" dirty="0"/>
              <a:t>이는 변환 과정에서 여러 단계의 암호화 및 해시 연산이 포함되기 때문이다</a:t>
            </a:r>
            <a:r>
              <a:rPr lang="en-US" altLang="ko-KR" dirty="0"/>
              <a:t>. </a:t>
            </a:r>
            <a:r>
              <a:rPr lang="ko-KR" altLang="en-US" dirty="0"/>
              <a:t>이러한 과정에서 암호화 시스템이 처리하는 데이터의 패턴과 시간</a:t>
            </a:r>
            <a:r>
              <a:rPr lang="en-US" altLang="ko-KR" dirty="0"/>
              <a:t>, </a:t>
            </a:r>
            <a:r>
              <a:rPr lang="ko-KR" altLang="en-US" dirty="0"/>
              <a:t>전력 소모 등을 분석하여 공격자가 민감한 정보를 추출할 가능성이 높아진다</a:t>
            </a:r>
            <a:r>
              <a:rPr lang="en-US" altLang="ko-KR" dirty="0"/>
              <a:t>. </a:t>
            </a:r>
            <a:r>
              <a:rPr lang="ko-KR" altLang="en-US" dirty="0"/>
              <a:t>구체적으로는 다음과 같은 이유로 취약하다</a:t>
            </a:r>
            <a:r>
              <a:rPr lang="en-US" altLang="ko-KR" dirty="0"/>
              <a:t>: </a:t>
            </a:r>
            <a:r>
              <a:rPr lang="ko-KR" altLang="en-US" dirty="0"/>
              <a:t>타이밍 분석</a:t>
            </a:r>
            <a:r>
              <a:rPr lang="en-US" altLang="ko-KR" dirty="0"/>
              <a:t>: FO </a:t>
            </a:r>
            <a:r>
              <a:rPr lang="ko-KR" altLang="en-US" dirty="0"/>
              <a:t>변환 과정에서 수행되는 여러 단계의 연산은 시간이 소요되는데</a:t>
            </a:r>
            <a:r>
              <a:rPr lang="en-US" altLang="ko-KR" dirty="0"/>
              <a:t>, </a:t>
            </a:r>
            <a:r>
              <a:rPr lang="ko-KR" altLang="en-US" dirty="0"/>
              <a:t>이 시간을 정밀하게 측정하면 공격자가 특정 입력 값에 대한 연산 시간을 비교하여 비밀 키나 기타 민감한 정보를 추론할 수 있다</a:t>
            </a:r>
            <a:r>
              <a:rPr lang="en-US" altLang="ko-KR" dirty="0"/>
              <a:t>. </a:t>
            </a:r>
            <a:r>
              <a:rPr lang="ko-KR" altLang="en-US" dirty="0"/>
              <a:t>전력 분석</a:t>
            </a:r>
            <a:r>
              <a:rPr lang="en-US" altLang="ko-KR" dirty="0"/>
              <a:t>: </a:t>
            </a:r>
            <a:r>
              <a:rPr lang="ko-KR" altLang="en-US" dirty="0"/>
              <a:t>연산 과정에서 소모되는 전력량을 측정하면</a:t>
            </a:r>
            <a:r>
              <a:rPr lang="en-US" altLang="ko-KR" dirty="0"/>
              <a:t>, </a:t>
            </a:r>
            <a:r>
              <a:rPr lang="ko-KR" altLang="en-US" dirty="0"/>
              <a:t>특정 연산이 수행될 때의 전력 소모 패턴을 분석하여 민감한 정보를 추출할 수 있다</a:t>
            </a:r>
            <a:r>
              <a:rPr lang="en-US" altLang="ko-KR" dirty="0"/>
              <a:t>. </a:t>
            </a:r>
            <a:r>
              <a:rPr lang="ko-KR" altLang="en-US" dirty="0"/>
              <a:t>캐시 공격</a:t>
            </a:r>
            <a:r>
              <a:rPr lang="en-US" altLang="ko-KR" dirty="0"/>
              <a:t>: FO </a:t>
            </a:r>
            <a:r>
              <a:rPr lang="ko-KR" altLang="en-US" dirty="0"/>
              <a:t>변환 과정에서 사용되는 데이터가 캐시에 저장되고 접근되는 방식에 따라 캐시 접근 패턴을 분석하면</a:t>
            </a:r>
            <a:r>
              <a:rPr lang="en-US" altLang="ko-KR" dirty="0"/>
              <a:t>, </a:t>
            </a:r>
            <a:r>
              <a:rPr lang="ko-KR" altLang="en-US" dirty="0"/>
              <a:t>이를 통해 민감한 정보를 추출할 수 있다</a:t>
            </a:r>
            <a:r>
              <a:rPr lang="en-US" altLang="ko-KR" dirty="0"/>
              <a:t>. </a:t>
            </a:r>
            <a:r>
              <a:rPr lang="ko-KR" altLang="en-US" dirty="0" err="1"/>
              <a:t>부채널</a:t>
            </a:r>
            <a:r>
              <a:rPr lang="ko-KR" altLang="en-US" dirty="0"/>
              <a:t> 공격에 대응하려면 변환 과정에서 일정한 시간과 전력 소모를 유지하도록 하거나</a:t>
            </a:r>
            <a:r>
              <a:rPr lang="en-US" altLang="ko-KR" dirty="0"/>
              <a:t>, </a:t>
            </a:r>
            <a:r>
              <a:rPr lang="ko-KR" altLang="en-US" dirty="0"/>
              <a:t>연산 과정을 </a:t>
            </a:r>
            <a:r>
              <a:rPr lang="ko-KR" altLang="en-US" dirty="0" err="1"/>
              <a:t>랜덤화하여</a:t>
            </a:r>
            <a:r>
              <a:rPr lang="ko-KR" altLang="en-US" dirty="0"/>
              <a:t> 공격자가 패턴을 분석할 수 없도록 하는 등의 방법이 필요하다</a:t>
            </a:r>
            <a:r>
              <a:rPr lang="en-US" altLang="ko-KR" dirty="0"/>
              <a:t>. </a:t>
            </a:r>
            <a:r>
              <a:rPr lang="ko-KR" altLang="en-US" dirty="0"/>
              <a:t>이러한 방법들은 시스템의 안전성을 높이는 데 도움을 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89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벤더는 하드웨어 구현의 용이성을 특히 중요하게 생각함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104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벤더는 신뢰성 높은 제품을 빠르게 시장에 출시할 수 있는 것에 집중함</a:t>
            </a:r>
            <a:endParaRPr lang="en-US" altLang="ko-KR" dirty="0"/>
          </a:p>
          <a:p>
            <a:r>
              <a:rPr lang="ko-KR" altLang="en-US" dirty="0"/>
              <a:t>따라서 개발에 악영향을 미칠 수 있는 위와 같은 요소들을 개선해야 한다고 주장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824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사항을 반영한다면 벤더는 더 나은 제품 개발 환경을 제공받을 수 있음</a:t>
            </a:r>
            <a:endParaRPr lang="en-US" altLang="ko-KR" dirty="0"/>
          </a:p>
          <a:p>
            <a:r>
              <a:rPr lang="en" altLang="ko-Kore-KR" dirty="0"/>
              <a:t>Fujisaki-Okamoto (FO) </a:t>
            </a:r>
            <a:r>
              <a:rPr lang="ko-KR" altLang="en-US" dirty="0"/>
              <a:t>변환은 주로 </a:t>
            </a:r>
            <a:r>
              <a:rPr lang="ko-KR" altLang="en-US" dirty="0" err="1"/>
              <a:t>디캡슐레이션</a:t>
            </a:r>
            <a:r>
              <a:rPr lang="ko-KR" altLang="en-US" dirty="0"/>
              <a:t> 단계에서 재암호화 과정을 포함하기 때문에 </a:t>
            </a:r>
            <a:r>
              <a:rPr lang="ko-KR" altLang="en-US" dirty="0" err="1"/>
              <a:t>부채널</a:t>
            </a:r>
            <a:r>
              <a:rPr lang="ko-KR" altLang="en-US" dirty="0"/>
              <a:t> 공격에 취약하다</a:t>
            </a:r>
            <a:r>
              <a:rPr lang="en-US" altLang="ko-KR" dirty="0"/>
              <a:t>. </a:t>
            </a:r>
            <a:r>
              <a:rPr lang="ko-KR" altLang="en-US" dirty="0" err="1"/>
              <a:t>디캡슐레이션</a:t>
            </a:r>
            <a:r>
              <a:rPr lang="ko-KR" altLang="en-US" dirty="0"/>
              <a:t> 과정에서는 암호문이 </a:t>
            </a:r>
            <a:r>
              <a:rPr lang="ko-KR" altLang="en-US" dirty="0" err="1"/>
              <a:t>복호화되고</a:t>
            </a:r>
            <a:r>
              <a:rPr lang="en-US" altLang="ko-KR" dirty="0"/>
              <a:t>, </a:t>
            </a:r>
            <a:r>
              <a:rPr lang="ko-KR" altLang="en-US" dirty="0"/>
              <a:t>다시 암호화된 후 원래 암호문과 비교하여 유효성을 검사한다</a:t>
            </a:r>
            <a:r>
              <a:rPr lang="en-US" altLang="ko-KR" dirty="0"/>
              <a:t>. </a:t>
            </a:r>
            <a:r>
              <a:rPr lang="ko-KR" altLang="en-US" dirty="0"/>
              <a:t>이 재암호화 단계는 </a:t>
            </a:r>
            <a:r>
              <a:rPr lang="ko-KR" altLang="en-US" dirty="0" err="1"/>
              <a:t>부채널</a:t>
            </a:r>
            <a:r>
              <a:rPr lang="ko-KR" altLang="en-US" dirty="0"/>
              <a:t> 정보가 누출될 수 있는 지점을 제공한다</a:t>
            </a:r>
            <a:r>
              <a:rPr lang="en-US" altLang="ko-KR" dirty="0"/>
              <a:t>. </a:t>
            </a:r>
            <a:r>
              <a:rPr lang="ko-KR" altLang="en-US" dirty="0"/>
              <a:t>공격자는 이 </a:t>
            </a:r>
            <a:r>
              <a:rPr lang="ko-KR" altLang="en-US" dirty="0" err="1"/>
              <a:t>부채널</a:t>
            </a:r>
            <a:r>
              <a:rPr lang="ko-KR" altLang="en-US" dirty="0"/>
              <a:t> 누출을 이용하여 비밀 키에 대한 정보를 얻을 수 있다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시스템이 원래 암호문과 다시 암호화된 암호문의 동일성을 검사하는 과정에서 </a:t>
            </a:r>
            <a:r>
              <a:rPr lang="ko-KR" altLang="en-US" dirty="0" err="1"/>
              <a:t>부채널</a:t>
            </a:r>
            <a:r>
              <a:rPr lang="ko-KR" altLang="en-US" dirty="0"/>
              <a:t> 누출이 발생할 수 있다</a:t>
            </a:r>
            <a:r>
              <a:rPr lang="en-US" altLang="ko-KR" dirty="0"/>
              <a:t>. </a:t>
            </a:r>
            <a:r>
              <a:rPr lang="ko-KR" altLang="en-US" dirty="0"/>
              <a:t>이 과정은 선택 암호문 공격</a:t>
            </a:r>
            <a:r>
              <a:rPr lang="en-US" altLang="ko-KR" dirty="0"/>
              <a:t>(</a:t>
            </a:r>
            <a:r>
              <a:rPr lang="en" altLang="ko-Kore-KR" dirty="0"/>
              <a:t>CCA) </a:t>
            </a:r>
            <a:r>
              <a:rPr lang="ko-KR" altLang="en-US" dirty="0"/>
              <a:t>보안을 유지하는 데 필수적이지만</a:t>
            </a:r>
            <a:r>
              <a:rPr lang="en-US" altLang="ko-KR" dirty="0"/>
              <a:t>, </a:t>
            </a:r>
            <a:r>
              <a:rPr lang="ko-KR" altLang="en-US" dirty="0"/>
              <a:t>키 복구 </a:t>
            </a:r>
            <a:r>
              <a:rPr lang="ko-KR" altLang="en-US" dirty="0" err="1"/>
              <a:t>평문</a:t>
            </a:r>
            <a:r>
              <a:rPr lang="ko-KR" altLang="en-US" dirty="0"/>
              <a:t> 검사 공격</a:t>
            </a:r>
            <a:r>
              <a:rPr lang="en-US" altLang="ko-KR" dirty="0"/>
              <a:t>(</a:t>
            </a:r>
            <a:r>
              <a:rPr lang="en" altLang="ko-Kore-KR" dirty="0"/>
              <a:t>KR-PCA)</a:t>
            </a:r>
            <a:r>
              <a:rPr lang="ko-KR" altLang="en-US" dirty="0"/>
              <a:t>과 같은 </a:t>
            </a:r>
            <a:r>
              <a:rPr lang="ko-KR" altLang="en-US" dirty="0" err="1"/>
              <a:t>부채널</a:t>
            </a:r>
            <a:r>
              <a:rPr lang="ko-KR" altLang="en-US" dirty="0"/>
              <a:t> 공격의 기회를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06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Kyber</a:t>
            </a:r>
            <a:r>
              <a:rPr lang="ko-KR" altLang="en-US" dirty="0"/>
              <a:t>와 </a:t>
            </a:r>
            <a:r>
              <a:rPr lang="en-US" altLang="ko-KR" dirty="0" err="1"/>
              <a:t>Dilithium</a:t>
            </a:r>
            <a:r>
              <a:rPr lang="en-US" altLang="ko-KR" dirty="0"/>
              <a:t> </a:t>
            </a:r>
            <a:r>
              <a:rPr lang="ko-KR" altLang="en-US" dirty="0"/>
              <a:t>알고리즘의 차이점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이항 분포 샘플링은 이항 분포를 사용하여 난수를 생성하는 방법</a:t>
            </a:r>
            <a:r>
              <a:rPr lang="en-US" altLang="ko-KR" dirty="0"/>
              <a:t>(</a:t>
            </a:r>
            <a:r>
              <a:rPr lang="ko-KR" altLang="en-US" dirty="0"/>
              <a:t>각 값이 선택될 확률이 다름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균일 샘플링은 모든 값이 동일한 확률로 선택되는 방법</a:t>
            </a:r>
            <a:r>
              <a:rPr lang="en-US" altLang="ko-KR" dirty="0"/>
              <a:t>(</a:t>
            </a:r>
            <a:r>
              <a:rPr lang="ko-KR" altLang="en-US" dirty="0"/>
              <a:t>각 값이 선택될 확률이 모두 동일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90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문서는 </a:t>
            </a:r>
            <a:r>
              <a:rPr lang="en-US" altLang="ko-KR" dirty="0"/>
              <a:t>Rambus </a:t>
            </a:r>
            <a:r>
              <a:rPr lang="ko-KR" altLang="en-US" dirty="0"/>
              <a:t>양자 내성 엔진에 알고리즘</a:t>
            </a:r>
            <a:r>
              <a:rPr lang="en-US" altLang="ko-KR" dirty="0"/>
              <a:t>(</a:t>
            </a:r>
            <a:r>
              <a:rPr lang="en-US" altLang="ko-KR" dirty="0" err="1"/>
              <a:t>kyber</a:t>
            </a:r>
            <a:r>
              <a:rPr lang="en-US" altLang="ko-KR" dirty="0"/>
              <a:t>, </a:t>
            </a:r>
            <a:r>
              <a:rPr lang="en-US" altLang="ko-KR" dirty="0" err="1"/>
              <a:t>dilithium</a:t>
            </a:r>
            <a:r>
              <a:rPr lang="en-US" altLang="ko-KR" dirty="0"/>
              <a:t>)</a:t>
            </a:r>
            <a:r>
              <a:rPr lang="ko-KR" altLang="en-US" dirty="0"/>
              <a:t>을 적용하는 것에 초점을 맞추어 구현</a:t>
            </a:r>
            <a:r>
              <a:rPr lang="en-US" altLang="ko-KR" dirty="0"/>
              <a:t>, </a:t>
            </a:r>
            <a:r>
              <a:rPr lang="ko-KR" altLang="en-US" dirty="0"/>
              <a:t>포트폴리오</a:t>
            </a:r>
            <a:r>
              <a:rPr lang="en-US" altLang="ko-KR" dirty="0"/>
              <a:t>, </a:t>
            </a:r>
            <a:r>
              <a:rPr lang="ko-KR" altLang="en-US" dirty="0"/>
              <a:t>표준화 설명 진행</a:t>
            </a:r>
            <a:endParaRPr lang="en-US" altLang="ko-KR" dirty="0"/>
          </a:p>
          <a:p>
            <a:r>
              <a:rPr lang="ko-KR" altLang="en-US" dirty="0"/>
              <a:t>엔진은 알고리즘의 최적 구현을 통해 성능 향상을 목표로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452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NTT </a:t>
            </a:r>
            <a:r>
              <a:rPr lang="ko-KR" altLang="en-US" dirty="0"/>
              <a:t>기본 구조 설명</a:t>
            </a:r>
            <a:endParaRPr lang="en-US" altLang="ko-KR" dirty="0"/>
          </a:p>
          <a:p>
            <a:r>
              <a:rPr lang="en-US" altLang="ko-KR" dirty="0"/>
              <a:t>NTT: </a:t>
            </a:r>
            <a:r>
              <a:rPr lang="ko-KR" altLang="en-US" dirty="0"/>
              <a:t>다항식 곱셈을 효율적으로 수행하기 위한 알고리즘</a:t>
            </a:r>
            <a:r>
              <a:rPr lang="en-US" altLang="ko-KR" dirty="0"/>
              <a:t>, </a:t>
            </a:r>
            <a:r>
              <a:rPr lang="ko-KR" altLang="en-US" dirty="0" err="1"/>
              <a:t>모듈러</a:t>
            </a:r>
            <a:r>
              <a:rPr lang="ko-KR" altLang="en-US" dirty="0"/>
              <a:t> 연산 사용</a:t>
            </a:r>
            <a:r>
              <a:rPr lang="en-US" altLang="ko-KR" dirty="0"/>
              <a:t>, </a:t>
            </a:r>
            <a:r>
              <a:rPr lang="ko-KR" altLang="en-US" dirty="0"/>
              <a:t>기본 연산 단위는 버터플라이 연산</a:t>
            </a:r>
            <a:endParaRPr lang="en-US" altLang="ko-KR" dirty="0"/>
          </a:p>
          <a:p>
            <a:r>
              <a:rPr lang="ko-KR" altLang="en-US" dirty="0"/>
              <a:t>입력 값을 </a:t>
            </a:r>
            <a:r>
              <a:rPr lang="en-US" altLang="ko-KR" dirty="0"/>
              <a:t>CT </a:t>
            </a:r>
            <a:r>
              <a:rPr lang="ko-KR" altLang="en-US" dirty="0"/>
              <a:t>알고리즘을 통해 변환하고</a:t>
            </a:r>
            <a:r>
              <a:rPr lang="en-US" altLang="ko-KR" dirty="0"/>
              <a:t>, GS </a:t>
            </a:r>
            <a:r>
              <a:rPr lang="ko-KR" altLang="en-US" dirty="0"/>
              <a:t>알고리즘을 통해 </a:t>
            </a:r>
            <a:r>
              <a:rPr lang="ko-KR" altLang="en-US" dirty="0" err="1"/>
              <a:t>역변환</a:t>
            </a:r>
            <a:r>
              <a:rPr lang="ko-KR" altLang="en-US" dirty="0"/>
              <a:t> 함</a:t>
            </a:r>
            <a:r>
              <a:rPr lang="en-US" altLang="ko-KR" dirty="0"/>
              <a:t>(CT</a:t>
            </a:r>
            <a:r>
              <a:rPr lang="ko-KR" altLang="en-US" dirty="0"/>
              <a:t>는 </a:t>
            </a:r>
            <a:r>
              <a:rPr lang="en-US" altLang="ko-KR" dirty="0"/>
              <a:t>NTT</a:t>
            </a:r>
            <a:r>
              <a:rPr lang="ko-KR" altLang="en-US" dirty="0"/>
              <a:t>의 </a:t>
            </a:r>
            <a:r>
              <a:rPr lang="ko-KR" altLang="en-US" dirty="0" err="1"/>
              <a:t>정방향</a:t>
            </a:r>
            <a:r>
              <a:rPr lang="ko-KR" altLang="en-US" dirty="0"/>
              <a:t> 변환</a:t>
            </a:r>
            <a:r>
              <a:rPr lang="en-US" altLang="ko-KR" dirty="0"/>
              <a:t>, GS</a:t>
            </a:r>
            <a:r>
              <a:rPr lang="ko-KR" altLang="en-US" dirty="0"/>
              <a:t>는 역방향 변환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버터플라이 연산은 입력 값을 쌍으로 나누고</a:t>
            </a:r>
            <a:r>
              <a:rPr lang="en-US" altLang="ko-KR" dirty="0"/>
              <a:t>,</a:t>
            </a:r>
            <a:r>
              <a:rPr lang="ko-KR" altLang="en-US" dirty="0"/>
              <a:t> 각 쌍에 대해 </a:t>
            </a:r>
            <a:r>
              <a:rPr lang="ko-KR" altLang="en-US" dirty="0" err="1"/>
              <a:t>모듈러</a:t>
            </a:r>
            <a:r>
              <a:rPr lang="ko-KR" altLang="en-US" dirty="0"/>
              <a:t> 덧셈 및 뺄셈을 수행하여 변환을 수행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40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NTT </a:t>
            </a:r>
            <a:r>
              <a:rPr lang="ko-KR" altLang="en-US" dirty="0"/>
              <a:t>기본 구조 설명</a:t>
            </a:r>
            <a:endParaRPr lang="en-US" altLang="ko-KR" dirty="0"/>
          </a:p>
          <a:p>
            <a:r>
              <a:rPr lang="en-US" altLang="ko-KR" dirty="0"/>
              <a:t>NTT: </a:t>
            </a:r>
            <a:r>
              <a:rPr lang="ko-KR" altLang="en-US" dirty="0"/>
              <a:t>다항식 곱셈을 효율적으로 수행하기 위한 알고리즘</a:t>
            </a:r>
            <a:r>
              <a:rPr lang="en-US" altLang="ko-KR" dirty="0"/>
              <a:t>, </a:t>
            </a:r>
            <a:r>
              <a:rPr lang="ko-KR" altLang="en-US" dirty="0" err="1"/>
              <a:t>모듈러</a:t>
            </a:r>
            <a:r>
              <a:rPr lang="ko-KR" altLang="en-US" dirty="0"/>
              <a:t> 연산 사용</a:t>
            </a:r>
            <a:r>
              <a:rPr lang="en-US" altLang="ko-KR" dirty="0"/>
              <a:t>, </a:t>
            </a:r>
            <a:r>
              <a:rPr lang="ko-KR" altLang="en-US" dirty="0"/>
              <a:t>기본 연산 단위는 버터플라이 연산</a:t>
            </a:r>
            <a:endParaRPr lang="en-US" altLang="ko-KR" dirty="0"/>
          </a:p>
          <a:p>
            <a:r>
              <a:rPr lang="ko-KR" altLang="en-US" dirty="0"/>
              <a:t>입력 값을 </a:t>
            </a:r>
            <a:r>
              <a:rPr lang="en-US" altLang="ko-KR" dirty="0"/>
              <a:t>CT </a:t>
            </a:r>
            <a:r>
              <a:rPr lang="ko-KR" altLang="en-US" dirty="0"/>
              <a:t>알고리즘을 통해 변환하고</a:t>
            </a:r>
            <a:r>
              <a:rPr lang="en-US" altLang="ko-KR" dirty="0"/>
              <a:t>, GS </a:t>
            </a:r>
            <a:r>
              <a:rPr lang="ko-KR" altLang="en-US" dirty="0"/>
              <a:t>알고리즘을 통해 </a:t>
            </a:r>
            <a:r>
              <a:rPr lang="ko-KR" altLang="en-US" dirty="0" err="1"/>
              <a:t>역변환</a:t>
            </a:r>
            <a:r>
              <a:rPr lang="ko-KR" altLang="en-US" dirty="0"/>
              <a:t> 함</a:t>
            </a:r>
            <a:r>
              <a:rPr lang="en-US" altLang="ko-KR" dirty="0"/>
              <a:t>(CT</a:t>
            </a:r>
            <a:r>
              <a:rPr lang="ko-KR" altLang="en-US" dirty="0"/>
              <a:t>는 </a:t>
            </a:r>
            <a:r>
              <a:rPr lang="en-US" altLang="ko-KR" dirty="0"/>
              <a:t>NTT</a:t>
            </a:r>
            <a:r>
              <a:rPr lang="ko-KR" altLang="en-US" dirty="0"/>
              <a:t>의 </a:t>
            </a:r>
            <a:r>
              <a:rPr lang="ko-KR" altLang="en-US" dirty="0" err="1"/>
              <a:t>정방향</a:t>
            </a:r>
            <a:r>
              <a:rPr lang="ko-KR" altLang="en-US" dirty="0"/>
              <a:t> 변환</a:t>
            </a:r>
            <a:r>
              <a:rPr lang="en-US" altLang="ko-KR" dirty="0"/>
              <a:t>, GS</a:t>
            </a:r>
            <a:r>
              <a:rPr lang="ko-KR" altLang="en-US" dirty="0"/>
              <a:t>는 역방향 변환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버터플라이 연산은 입력 값을 쌍으로 나누고</a:t>
            </a:r>
            <a:r>
              <a:rPr lang="en-US" altLang="ko-KR" dirty="0"/>
              <a:t>,</a:t>
            </a:r>
            <a:r>
              <a:rPr lang="ko-KR" altLang="en-US" dirty="0"/>
              <a:t> 각 쌍에 대해 </a:t>
            </a:r>
            <a:r>
              <a:rPr lang="ko-KR" altLang="en-US" dirty="0" err="1"/>
              <a:t>모듈러</a:t>
            </a:r>
            <a:r>
              <a:rPr lang="ko-KR" altLang="en-US" dirty="0"/>
              <a:t> 덧셈 및 뺄셈을 수행하여 변환을 수행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2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Rambus </a:t>
            </a:r>
            <a:r>
              <a:rPr lang="ko-KR" altLang="en-US" dirty="0"/>
              <a:t>엔진 등에 </a:t>
            </a:r>
            <a:r>
              <a:rPr lang="en-US" altLang="ko-KR" dirty="0" err="1"/>
              <a:t>Kyber</a:t>
            </a:r>
            <a:r>
              <a:rPr lang="ko-KR" altLang="en-US" dirty="0"/>
              <a:t>나 </a:t>
            </a:r>
            <a:r>
              <a:rPr lang="en-US" altLang="ko-KR" dirty="0" err="1"/>
              <a:t>Dilithium</a:t>
            </a:r>
            <a:r>
              <a:rPr lang="ko-KR" altLang="en-US" dirty="0"/>
              <a:t>같은 알고리즘을 지원하기 위해선 설계의 변경 필요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 </a:t>
            </a:r>
            <a:r>
              <a:rPr lang="ko-KR" altLang="en-US" dirty="0" err="1"/>
              <a:t>모듈러</a:t>
            </a:r>
            <a:r>
              <a:rPr lang="ko-KR" altLang="en-US" dirty="0"/>
              <a:t> 연산에서 </a:t>
            </a:r>
            <a:r>
              <a:rPr lang="en-US" altLang="ko-KR" dirty="0"/>
              <a:t>12, 23</a:t>
            </a:r>
            <a:r>
              <a:rPr lang="ko-KR" altLang="en-US" dirty="0"/>
              <a:t>비트 </a:t>
            </a:r>
            <a:r>
              <a:rPr lang="ko-KR" altLang="en-US" dirty="0" err="1"/>
              <a:t>모듈러</a:t>
            </a:r>
            <a:r>
              <a:rPr lang="ko-KR" altLang="en-US" dirty="0"/>
              <a:t> 연산으로 설계를 변경해야 함</a:t>
            </a:r>
            <a:endParaRPr lang="en-US" altLang="ko-KR" dirty="0"/>
          </a:p>
          <a:p>
            <a:r>
              <a:rPr lang="ko-KR" altLang="en-US" dirty="0"/>
              <a:t>이를 위해 추가적인 리소스 및 비용이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89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KaLi</a:t>
            </a:r>
            <a:r>
              <a:rPr lang="en-US" altLang="ko-KR" dirty="0"/>
              <a:t> </a:t>
            </a:r>
            <a:r>
              <a:rPr lang="ko-KR" altLang="en-US" dirty="0"/>
              <a:t>시스템에 </a:t>
            </a:r>
            <a:r>
              <a:rPr lang="en-US" altLang="ko-KR" dirty="0" err="1"/>
              <a:t>Kyber</a:t>
            </a:r>
            <a:r>
              <a:rPr lang="ko-KR" altLang="en-US" dirty="0"/>
              <a:t>와 </a:t>
            </a:r>
            <a:r>
              <a:rPr lang="en-US" altLang="ko-KR" dirty="0" err="1"/>
              <a:t>Dilithium</a:t>
            </a:r>
            <a:r>
              <a:rPr lang="ko-KR" altLang="en-US" dirty="0"/>
              <a:t>을 적용하기 위해선 연산의 재구성 필요</a:t>
            </a:r>
            <a:endParaRPr lang="en-US" altLang="ko-KR" dirty="0"/>
          </a:p>
          <a:p>
            <a:r>
              <a:rPr lang="ko-KR" altLang="en-US" dirty="0"/>
              <a:t>기존 버터플라이 연산기의 설계를 변경</a:t>
            </a:r>
            <a:r>
              <a:rPr lang="en-US" altLang="ko-KR" dirty="0"/>
              <a:t>(12-bit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en-US" altLang="ko-KR" dirty="0"/>
              <a:t>23-bit </a:t>
            </a:r>
            <a:r>
              <a:rPr lang="ko-KR" altLang="en-US" dirty="0"/>
              <a:t>하나로 통합</a:t>
            </a:r>
            <a:r>
              <a:rPr lang="en-US" altLang="ko-KR" dirty="0"/>
              <a:t>, Karatsuba </a:t>
            </a:r>
            <a:r>
              <a:rPr lang="ko-KR" altLang="en-US" dirty="0" err="1"/>
              <a:t>곱셈기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도입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5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CT, GS, Karatsuba</a:t>
            </a:r>
            <a:r>
              <a:rPr lang="ko-KR" altLang="en-US" dirty="0"/>
              <a:t>의</a:t>
            </a:r>
            <a:r>
              <a:rPr lang="en-US" altLang="ko-KR" dirty="0"/>
              <a:t> 3</a:t>
            </a:r>
            <a:r>
              <a:rPr lang="ko-KR" altLang="en-US" dirty="0"/>
              <a:t>가지 알고리즘 최적화 방법을 설명</a:t>
            </a:r>
            <a:endParaRPr lang="en-US" altLang="ko-KR" dirty="0"/>
          </a:p>
          <a:p>
            <a:r>
              <a:rPr lang="en-US" altLang="ko-KR" dirty="0"/>
              <a:t>CT/GS</a:t>
            </a:r>
            <a:r>
              <a:rPr lang="ko-KR" altLang="en-US" dirty="0"/>
              <a:t>는 병렬 구현을 통해 최적화</a:t>
            </a:r>
            <a:endParaRPr lang="en-US" altLang="ko-KR" dirty="0"/>
          </a:p>
          <a:p>
            <a:r>
              <a:rPr lang="en-US" altLang="ko-KR" dirty="0"/>
              <a:t>2X2 Karatsuba </a:t>
            </a:r>
            <a:r>
              <a:rPr lang="ko-KR" altLang="en-US" dirty="0" err="1"/>
              <a:t>곱셈기</a:t>
            </a:r>
            <a:r>
              <a:rPr lang="en-US" altLang="ko-KR" dirty="0"/>
              <a:t>: </a:t>
            </a:r>
            <a:r>
              <a:rPr lang="ko-KR" altLang="en-US" dirty="0"/>
              <a:t>일단 큰 수를 분할하고</a:t>
            </a:r>
            <a:r>
              <a:rPr lang="en-US" altLang="ko-KR" dirty="0"/>
              <a:t>, </a:t>
            </a:r>
            <a:r>
              <a:rPr lang="ko-KR" altLang="en-US" dirty="0"/>
              <a:t>부분 곱셈을 수행한 후 결과 조합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곱하는 경우</a:t>
            </a:r>
            <a:r>
              <a:rPr lang="en-US" altLang="ko-KR" dirty="0"/>
              <a:t>, </a:t>
            </a:r>
            <a:r>
              <a:rPr lang="pt-BR" altLang="ko-KR" dirty="0"/>
              <a:t>A=A1​*2^N+A0, B=B1​*2^N+B0​</a:t>
            </a:r>
            <a:r>
              <a:rPr lang="ko-KR" altLang="en-US" dirty="0"/>
              <a:t>과 같이 각각 두개의 </a:t>
            </a:r>
            <a:r>
              <a:rPr lang="en-US" altLang="ko-KR" dirty="0"/>
              <a:t>N-bit</a:t>
            </a:r>
            <a:r>
              <a:rPr lang="ko-KR" altLang="en-US" dirty="0"/>
              <a:t> 수로 분할</a:t>
            </a:r>
            <a:endParaRPr lang="en-US" altLang="ko-KR" dirty="0"/>
          </a:p>
          <a:p>
            <a:r>
              <a:rPr lang="ko-KR" altLang="en-US" dirty="0"/>
              <a:t>이후 부분 곱셈 수행</a:t>
            </a:r>
            <a:r>
              <a:rPr lang="en-US" altLang="ko-KR" dirty="0"/>
              <a:t>(</a:t>
            </a:r>
            <a:r>
              <a:rPr lang="pt-BR" altLang="ko-KR" dirty="0"/>
              <a:t>A1​*B1​, A0​*B0​), </a:t>
            </a:r>
            <a:r>
              <a:rPr lang="ko-KR" altLang="en-US" dirty="0"/>
              <a:t>곱셈 후 중복된 부분 제거를 위해 </a:t>
            </a:r>
            <a:r>
              <a:rPr lang="en-US" altLang="ko-KR" dirty="0"/>
              <a:t>A1*B1</a:t>
            </a:r>
            <a:r>
              <a:rPr lang="ko-KR" altLang="en-US" dirty="0"/>
              <a:t>과 </a:t>
            </a:r>
            <a:r>
              <a:rPr lang="en-US" altLang="ko-KR" dirty="0"/>
              <a:t>A0*B0</a:t>
            </a:r>
            <a:r>
              <a:rPr lang="ko-KR" altLang="en-US" dirty="0"/>
              <a:t>을 </a:t>
            </a:r>
            <a:r>
              <a:rPr lang="ko-KR" altLang="en-US" dirty="0" err="1"/>
              <a:t>빼줌</a:t>
            </a:r>
            <a:endParaRPr lang="en-US" altLang="ko-KR" dirty="0"/>
          </a:p>
          <a:p>
            <a:r>
              <a:rPr lang="ko-KR" altLang="en-US" dirty="0"/>
              <a:t>그리고 최종 결과는 각 부분의 곱셈 결과를 더하여 조합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919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CT, GS, Karatsuba</a:t>
            </a:r>
            <a:r>
              <a:rPr lang="ko-KR" altLang="en-US" dirty="0"/>
              <a:t>의</a:t>
            </a:r>
            <a:r>
              <a:rPr lang="en-US" altLang="ko-KR" dirty="0"/>
              <a:t> 3</a:t>
            </a:r>
            <a:r>
              <a:rPr lang="ko-KR" altLang="en-US" dirty="0"/>
              <a:t>가지 알고리즘 최적화 방법을 설명</a:t>
            </a:r>
            <a:endParaRPr lang="en-US" altLang="ko-KR" dirty="0"/>
          </a:p>
          <a:p>
            <a:r>
              <a:rPr lang="en-US" altLang="ko-KR" dirty="0"/>
              <a:t>CT/GS</a:t>
            </a:r>
            <a:r>
              <a:rPr lang="ko-KR" altLang="en-US" dirty="0"/>
              <a:t>는 병렬 구현을 통해 최적화</a:t>
            </a:r>
            <a:endParaRPr lang="en-US" altLang="ko-KR" dirty="0"/>
          </a:p>
          <a:p>
            <a:r>
              <a:rPr lang="en-US" altLang="ko-KR" dirty="0"/>
              <a:t>2X2 Karatsuba </a:t>
            </a:r>
            <a:r>
              <a:rPr lang="ko-KR" altLang="en-US" dirty="0" err="1"/>
              <a:t>곱셈기</a:t>
            </a:r>
            <a:r>
              <a:rPr lang="en-US" altLang="ko-KR" dirty="0"/>
              <a:t>: </a:t>
            </a:r>
            <a:r>
              <a:rPr lang="ko-KR" altLang="en-US" dirty="0"/>
              <a:t>일단 큰 수를 분할하고</a:t>
            </a:r>
            <a:r>
              <a:rPr lang="en-US" altLang="ko-KR" dirty="0"/>
              <a:t>, </a:t>
            </a:r>
            <a:r>
              <a:rPr lang="ko-KR" altLang="en-US" dirty="0"/>
              <a:t>부분 곱셈을 수행한 후 결과 조합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곱하는 경우</a:t>
            </a:r>
            <a:r>
              <a:rPr lang="en-US" altLang="ko-KR" dirty="0"/>
              <a:t>, </a:t>
            </a:r>
            <a:r>
              <a:rPr lang="pt-BR" altLang="ko-KR" dirty="0"/>
              <a:t>A=A1​*2^N+A0, B=B1​*2^N+B0​</a:t>
            </a:r>
            <a:r>
              <a:rPr lang="ko-KR" altLang="en-US" dirty="0"/>
              <a:t>과 같이 각각 두개의 </a:t>
            </a:r>
            <a:r>
              <a:rPr lang="en-US" altLang="ko-KR" dirty="0"/>
              <a:t>N-bit</a:t>
            </a:r>
            <a:r>
              <a:rPr lang="ko-KR" altLang="en-US" dirty="0"/>
              <a:t> 수로 분할</a:t>
            </a:r>
            <a:endParaRPr lang="en-US" altLang="ko-KR" dirty="0"/>
          </a:p>
          <a:p>
            <a:r>
              <a:rPr lang="ko-KR" altLang="en-US" dirty="0"/>
              <a:t>이후 부분 곱셈 수행</a:t>
            </a:r>
            <a:r>
              <a:rPr lang="en-US" altLang="ko-KR" dirty="0"/>
              <a:t>(</a:t>
            </a:r>
            <a:r>
              <a:rPr lang="pt-BR" altLang="ko-KR" dirty="0"/>
              <a:t>A1​*B1​, A0​*B0​), </a:t>
            </a:r>
            <a:r>
              <a:rPr lang="ko-KR" altLang="en-US" dirty="0"/>
              <a:t>곱셈 후 중복된 부분 제거를 위해 </a:t>
            </a:r>
            <a:r>
              <a:rPr lang="en-US" altLang="ko-KR" dirty="0"/>
              <a:t>A1*B1</a:t>
            </a:r>
            <a:r>
              <a:rPr lang="ko-KR" altLang="en-US" dirty="0"/>
              <a:t>과 </a:t>
            </a:r>
            <a:r>
              <a:rPr lang="en-US" altLang="ko-KR" dirty="0"/>
              <a:t>A0*B0</a:t>
            </a:r>
            <a:r>
              <a:rPr lang="ko-KR" altLang="en-US" dirty="0"/>
              <a:t>을 </a:t>
            </a:r>
            <a:r>
              <a:rPr lang="ko-KR" altLang="en-US" dirty="0" err="1"/>
              <a:t>빼줌</a:t>
            </a:r>
            <a:endParaRPr lang="en-US" altLang="ko-KR" dirty="0"/>
          </a:p>
          <a:p>
            <a:r>
              <a:rPr lang="ko-KR" altLang="en-US" dirty="0"/>
              <a:t>그리고 최종 결과는 각 부분의 곱셈 결과를 더하여 조합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5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65437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7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44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2819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87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WFw_E3skj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벤더 관점에서의 </a:t>
            </a:r>
            <a:r>
              <a:rPr lang="en-US" altLang="ko-KR" sz="5400" dirty="0"/>
              <a:t>PQC </a:t>
            </a:r>
            <a:r>
              <a:rPr lang="ko-KR" altLang="en-US" sz="5400" dirty="0"/>
              <a:t>표준화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/5WFw_E3skjk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구현</a:t>
            </a:r>
            <a:r>
              <a:rPr lang="en-US" altLang="ko-KR" sz="3200" dirty="0">
                <a:latin typeface="+mj-ea"/>
              </a:rPr>
              <a:t>: </a:t>
            </a:r>
            <a:r>
              <a:rPr lang="ko-KR" altLang="en-US" sz="3200" dirty="0">
                <a:latin typeface="+mj-ea"/>
              </a:rPr>
              <a:t>버터플라이 연산 설계 최적화</a:t>
            </a:r>
            <a:endParaRPr lang="ko-Kore-KR" altLang="en-US" sz="3200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AD74709-601D-8BCC-E8CE-49628DFD254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780837" cy="56086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ko-KR" altLang="en-US" sz="2400" b="1" dirty="0">
                    <a:latin typeface="+mn-ea"/>
                  </a:rPr>
                  <a:t>재구성한 버터플라이 연산의 최적화</a:t>
                </a:r>
                <a:endParaRPr kumimoji="1" lang="en-US" altLang="en-US" sz="1800" b="1" dirty="0">
                  <a:latin typeface="+mn-ea"/>
                </a:endParaRPr>
              </a:p>
              <a:p>
                <a:r>
                  <a:rPr kumimoji="1" lang="en-US" altLang="ko-KR" sz="2400" b="1" dirty="0">
                    <a:solidFill>
                      <a:srgbClr val="FF0000"/>
                    </a:solidFill>
                    <a:latin typeface="+mn-ea"/>
                  </a:rPr>
                  <a:t>CT/GS </a:t>
                </a:r>
                <a:r>
                  <a:rPr kumimoji="1" lang="ko-KR" altLang="en-US" sz="2400" b="1" dirty="0">
                    <a:solidFill>
                      <a:srgbClr val="FF0000"/>
                    </a:solidFill>
                    <a:latin typeface="+mn-ea"/>
                  </a:rPr>
                  <a:t>및 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  <a:latin typeface="+mn-ea"/>
                  </a:rPr>
                  <a:t>Karatsuba </a:t>
                </a:r>
                <a:r>
                  <a:rPr kumimoji="1" lang="ko-KR" altLang="en-US" sz="2400" b="1" dirty="0">
                    <a:solidFill>
                      <a:srgbClr val="FF0000"/>
                    </a:solidFill>
                    <a:latin typeface="+mn-ea"/>
                  </a:rPr>
                  <a:t>알고리즘 최적화</a:t>
                </a:r>
                <a:endParaRPr kumimoji="1" lang="en-US" altLang="ko-KR" sz="2000" dirty="0">
                  <a:latin typeface="+mn-ea"/>
                </a:endParaRPr>
              </a:p>
              <a:p>
                <a:pPr lvl="1"/>
                <a:r>
                  <a:rPr kumimoji="1" lang="en-US" altLang="en-US" sz="2000" dirty="0">
                    <a:latin typeface="+mn-ea"/>
                  </a:rPr>
                  <a:t>CT </a:t>
                </a:r>
                <a:r>
                  <a:rPr kumimoji="1" lang="ko-KR" altLang="en-US" sz="2000" dirty="0">
                    <a:latin typeface="+mn-ea"/>
                  </a:rPr>
                  <a:t>및 </a:t>
                </a:r>
                <a:r>
                  <a:rPr kumimoji="1" lang="en-US" altLang="ko-KR" sz="2000" dirty="0">
                    <a:latin typeface="+mn-ea"/>
                  </a:rPr>
                  <a:t>GS </a:t>
                </a:r>
                <a:r>
                  <a:rPr kumimoji="1" lang="ko-KR" altLang="en-US" sz="2000" dirty="0">
                    <a:latin typeface="+mn-ea"/>
                  </a:rPr>
                  <a:t>알고리즘 연산은 </a:t>
                </a:r>
                <a:r>
                  <a:rPr kumimoji="1" lang="en-US" altLang="ko-KR" sz="2000" dirty="0">
                    <a:latin typeface="+mn-ea"/>
                  </a:rPr>
                  <a:t>2N-bit </a:t>
                </a:r>
                <a:r>
                  <a:rPr kumimoji="1" lang="ko-KR" altLang="en-US" sz="2000" dirty="0">
                    <a:latin typeface="+mn-ea"/>
                  </a:rPr>
                  <a:t>단위의 변환 연산을 수행</a:t>
                </a:r>
                <a:endParaRPr kumimoji="1" lang="en-US" altLang="ko-KR" sz="2000" dirty="0">
                  <a:latin typeface="+mn-ea"/>
                </a:endParaRPr>
              </a:p>
              <a:p>
                <a:pPr lvl="2"/>
                <a:r>
                  <a:rPr kumimoji="1" lang="ko-KR" altLang="en-US" sz="1600" dirty="0">
                    <a:latin typeface="+mn-ea"/>
                  </a:rPr>
                  <a:t>즉</a:t>
                </a:r>
                <a:r>
                  <a:rPr kumimoji="1" lang="en-US" altLang="ko-KR" sz="1600" dirty="0">
                    <a:latin typeface="+mn-ea"/>
                  </a:rPr>
                  <a:t>, 2N-bit </a:t>
                </a:r>
                <a:r>
                  <a:rPr kumimoji="1" lang="ko-KR" altLang="en-US" sz="1600" dirty="0">
                    <a:latin typeface="+mn-ea"/>
                  </a:rPr>
                  <a:t>단위의 덧셈</a:t>
                </a:r>
                <a:r>
                  <a:rPr kumimoji="1" lang="en-US" altLang="ko-KR" sz="1600" dirty="0">
                    <a:latin typeface="+mn-ea"/>
                  </a:rPr>
                  <a:t>, </a:t>
                </a:r>
                <a:r>
                  <a:rPr kumimoji="1" lang="ko-KR" altLang="en-US" sz="1600" dirty="0">
                    <a:latin typeface="+mn-ea"/>
                  </a:rPr>
                  <a:t>뺄셈</a:t>
                </a:r>
                <a:r>
                  <a:rPr kumimoji="1" lang="en-US" altLang="ko-KR" sz="1600" dirty="0">
                    <a:latin typeface="+mn-ea"/>
                  </a:rPr>
                  <a:t>, </a:t>
                </a:r>
                <a:r>
                  <a:rPr kumimoji="1" lang="ko-KR" altLang="en-US" sz="1600" dirty="0">
                    <a:latin typeface="+mn-ea"/>
                  </a:rPr>
                  <a:t>곱셈</a:t>
                </a:r>
                <a:r>
                  <a:rPr kumimoji="1" lang="en-US" altLang="ko-KR" sz="1600" dirty="0">
                    <a:latin typeface="+mn-ea"/>
                  </a:rPr>
                  <a:t>, </a:t>
                </a:r>
                <a:r>
                  <a:rPr kumimoji="1" lang="ko-KR" altLang="en-US" sz="1600" dirty="0">
                    <a:latin typeface="+mn-ea"/>
                  </a:rPr>
                  <a:t>누적 곱셈 연산 수행</a:t>
                </a:r>
                <a:endParaRPr kumimoji="1" lang="en-US" altLang="ko-KR" sz="1600" dirty="0">
                  <a:latin typeface="+mn-ea"/>
                </a:endParaRPr>
              </a:p>
              <a:p>
                <a:pPr lvl="2"/>
                <a:r>
                  <a:rPr kumimoji="1" lang="en-US" altLang="ko-KR" sz="1600" dirty="0">
                    <a:latin typeface="+mn-ea"/>
                  </a:rPr>
                  <a:t>CT(Cooley-Tukey): </a:t>
                </a:r>
                <a:r>
                  <a:rPr kumimoji="1" lang="ko-KR" altLang="en-US" sz="1600" dirty="0">
                    <a:latin typeface="+mn-ea"/>
                  </a:rPr>
                  <a:t>입력 다항식</a:t>
                </a:r>
                <a:r>
                  <a:rPr kumimoji="1" lang="en-US" altLang="ko-KR" sz="1600" dirty="0">
                    <a:latin typeface="+mn-ea"/>
                  </a:rPr>
                  <a:t>(</a:t>
                </a:r>
                <a:r>
                  <a:rPr kumimoji="1" lang="ko-KR" altLang="en-US" sz="1600" dirty="0">
                    <a:latin typeface="+mn-ea"/>
                  </a:rPr>
                  <a:t>시간 영역</a:t>
                </a:r>
                <a:r>
                  <a:rPr kumimoji="1" lang="en-US" altLang="ko-KR" sz="1600" dirty="0">
                    <a:latin typeface="+mn-ea"/>
                  </a:rPr>
                  <a:t>)</a:t>
                </a:r>
                <a:r>
                  <a:rPr kumimoji="1" lang="ko-KR" altLang="en-US" sz="1600" dirty="0">
                    <a:latin typeface="+mn-ea"/>
                  </a:rPr>
                  <a:t>을 주파수 영역의 데이터로 변환하는 연산 수행</a:t>
                </a:r>
                <a:endParaRPr kumimoji="1" lang="en-US" altLang="ko-KR" sz="1600" dirty="0">
                  <a:latin typeface="+mn-ea"/>
                </a:endParaRPr>
              </a:p>
              <a:p>
                <a:pPr lvl="2"/>
                <a:r>
                  <a:rPr kumimoji="1" lang="en-US" altLang="ko-KR" sz="1600" dirty="0">
                    <a:latin typeface="+mn-ea"/>
                  </a:rPr>
                  <a:t>GS(Gentleman-Sande): </a:t>
                </a:r>
                <a:r>
                  <a:rPr kumimoji="1" lang="ko-KR" altLang="en-US" sz="1600" dirty="0">
                    <a:latin typeface="+mn-ea"/>
                  </a:rPr>
                  <a:t>주파수 영역으로 변환된 데이터를 다시 시간 영역의 다항식으로 재 변환하는 연산 수행</a:t>
                </a:r>
                <a:endParaRPr kumimoji="1" lang="en-US" altLang="ko-KR" sz="1600" dirty="0">
                  <a:latin typeface="+mn-ea"/>
                </a:endParaRPr>
              </a:p>
              <a:p>
                <a:pPr lvl="1"/>
                <a:r>
                  <a:rPr kumimoji="1" lang="en-US" altLang="ko-KR" sz="2000" b="1" dirty="0">
                    <a:solidFill>
                      <a:srgbClr val="2E75B6"/>
                    </a:solidFill>
                    <a:latin typeface="+mn-ea"/>
                  </a:rPr>
                  <a:t>CT/GS</a:t>
                </a:r>
                <a:r>
                  <a:rPr kumimoji="1" lang="ko-KR" altLang="en-US" sz="2000" b="1" dirty="0">
                    <a:solidFill>
                      <a:srgbClr val="2E75B6"/>
                    </a:solidFill>
                    <a:latin typeface="+mn-ea"/>
                  </a:rPr>
                  <a:t> 알고리즘을 병렬로 수행하여</a:t>
                </a:r>
                <a:r>
                  <a:rPr kumimoji="1" lang="en-US" altLang="ko-KR" sz="2000" b="1" dirty="0">
                    <a:solidFill>
                      <a:srgbClr val="2E75B6"/>
                    </a:solidFill>
                    <a:latin typeface="+mn-ea"/>
                  </a:rPr>
                  <a:t>,</a:t>
                </a:r>
                <a:r>
                  <a:rPr kumimoji="1" lang="ko-KR" altLang="en-US" sz="2000" b="1" dirty="0">
                    <a:solidFill>
                      <a:srgbClr val="2E75B6"/>
                    </a:solidFill>
                    <a:latin typeface="+mn-ea"/>
                  </a:rPr>
                  <a:t> </a:t>
                </a:r>
                <a:r>
                  <a:rPr kumimoji="1" lang="en-US" altLang="ko-KR" sz="2000" b="1" dirty="0">
                    <a:solidFill>
                      <a:srgbClr val="2E75B6"/>
                    </a:solidFill>
                    <a:latin typeface="+mn-ea"/>
                  </a:rPr>
                  <a:t>4N-bit </a:t>
                </a:r>
                <a:r>
                  <a:rPr kumimoji="1" lang="ko-KR" altLang="en-US" sz="2000" b="1" dirty="0">
                    <a:solidFill>
                      <a:srgbClr val="2E75B6"/>
                    </a:solidFill>
                    <a:latin typeface="+mn-ea"/>
                  </a:rPr>
                  <a:t>단위의 </a:t>
                </a:r>
                <a:r>
                  <a:rPr kumimoji="1" lang="en-US" altLang="ko-KR" sz="2000" b="1" dirty="0">
                    <a:solidFill>
                      <a:srgbClr val="2E75B6"/>
                    </a:solidFill>
                    <a:latin typeface="+mn-ea"/>
                  </a:rPr>
                  <a:t>CT/GS </a:t>
                </a:r>
                <a:r>
                  <a:rPr kumimoji="1" lang="ko-KR" altLang="en-US" sz="2000" b="1" dirty="0">
                    <a:solidFill>
                      <a:srgbClr val="2E75B6"/>
                    </a:solidFill>
                    <a:latin typeface="+mn-ea"/>
                  </a:rPr>
                  <a:t>버터플라이 연산 수행</a:t>
                </a:r>
                <a:r>
                  <a:rPr kumimoji="1" lang="en-US" altLang="ko-KR" sz="2000" b="1" dirty="0">
                    <a:solidFill>
                      <a:srgbClr val="2E75B6"/>
                    </a:solidFill>
                    <a:latin typeface="+mn-ea"/>
                  </a:rPr>
                  <a:t>(</a:t>
                </a:r>
                <a:r>
                  <a:rPr kumimoji="1" lang="ko-KR" altLang="en-US" sz="2000" b="1" dirty="0">
                    <a:solidFill>
                      <a:srgbClr val="2E75B6"/>
                    </a:solidFill>
                    <a:latin typeface="+mn-ea"/>
                  </a:rPr>
                  <a:t>최적화</a:t>
                </a:r>
                <a:r>
                  <a:rPr kumimoji="1" lang="en-US" altLang="ko-KR" sz="2000" b="1" dirty="0">
                    <a:solidFill>
                      <a:srgbClr val="2E75B6"/>
                    </a:solidFill>
                    <a:latin typeface="+mn-ea"/>
                  </a:rPr>
                  <a:t>)</a:t>
                </a:r>
              </a:p>
              <a:p>
                <a:pPr lvl="2"/>
                <a:r>
                  <a:rPr kumimoji="1" lang="ko-KR" altLang="en-US" sz="1600" dirty="0">
                    <a:latin typeface="+mn-ea"/>
                  </a:rPr>
                  <a:t>즉</a:t>
                </a:r>
                <a:r>
                  <a:rPr kumimoji="1" lang="en-US" altLang="ko-KR" sz="1600" dirty="0">
                    <a:latin typeface="+mn-ea"/>
                  </a:rPr>
                  <a:t>, 4N-bit </a:t>
                </a:r>
                <a:r>
                  <a:rPr kumimoji="1" lang="ko-KR" altLang="en-US" sz="1600" dirty="0">
                    <a:latin typeface="+mn-ea"/>
                  </a:rPr>
                  <a:t>단위의 덧셈</a:t>
                </a:r>
                <a:r>
                  <a:rPr kumimoji="1" lang="en-US" altLang="ko-KR" sz="1600" dirty="0">
                    <a:latin typeface="+mn-ea"/>
                  </a:rPr>
                  <a:t>, </a:t>
                </a:r>
                <a:r>
                  <a:rPr kumimoji="1" lang="ko-KR" altLang="en-US" sz="1600" dirty="0">
                    <a:latin typeface="+mn-ea"/>
                  </a:rPr>
                  <a:t>뺄셈</a:t>
                </a:r>
                <a:r>
                  <a:rPr kumimoji="1" lang="en-US" altLang="ko-KR" sz="1600" dirty="0">
                    <a:latin typeface="+mn-ea"/>
                  </a:rPr>
                  <a:t>, </a:t>
                </a:r>
                <a:r>
                  <a:rPr kumimoji="1" lang="ko-KR" altLang="en-US" sz="1600" dirty="0">
                    <a:latin typeface="+mn-ea"/>
                  </a:rPr>
                  <a:t>곱셈</a:t>
                </a:r>
                <a:r>
                  <a:rPr kumimoji="1" lang="en-US" altLang="ko-KR" sz="1600" dirty="0">
                    <a:latin typeface="+mn-ea"/>
                  </a:rPr>
                  <a:t>, </a:t>
                </a:r>
                <a:r>
                  <a:rPr kumimoji="1" lang="ko-KR" altLang="en-US" sz="1600" dirty="0">
                    <a:latin typeface="+mn-ea"/>
                  </a:rPr>
                  <a:t>누적 곱셈 연산 수행</a:t>
                </a:r>
                <a:endParaRPr kumimoji="1" lang="en-US" altLang="ko-KR" sz="1600" dirty="0">
                  <a:latin typeface="+mn-ea"/>
                </a:endParaRPr>
              </a:p>
              <a:p>
                <a:pPr lvl="1"/>
                <a:r>
                  <a:rPr kumimoji="1" lang="en-US" altLang="ko-KR" sz="2000" dirty="0">
                    <a:latin typeface="+mn-ea"/>
                  </a:rPr>
                  <a:t>Karatsuba </a:t>
                </a:r>
                <a:r>
                  <a:rPr kumimoji="1" lang="ko-KR" altLang="en-US" sz="2000" dirty="0">
                    <a:latin typeface="+mn-ea"/>
                  </a:rPr>
                  <a:t>알고리즘은 </a:t>
                </a:r>
                <a:r>
                  <a:rPr kumimoji="1" lang="en-US" altLang="ko-KR" sz="2000" dirty="0">
                    <a:latin typeface="+mn-ea"/>
                  </a:rPr>
                  <a:t>2x2</a:t>
                </a:r>
                <a:r>
                  <a:rPr kumimoji="1" lang="ko-KR" altLang="en-US" sz="2000" dirty="0">
                    <a:latin typeface="+mn-ea"/>
                  </a:rPr>
                  <a:t> 형태의 곱셈기를 사용하여 최적화</a:t>
                </a:r>
                <a:endParaRPr kumimoji="1" lang="en-US" altLang="ko-KR" sz="2000" dirty="0">
                  <a:latin typeface="+mn-ea"/>
                </a:endParaRPr>
              </a:p>
              <a:p>
                <a:pPr lvl="2"/>
                <a:r>
                  <a:rPr kumimoji="1" lang="en-US" altLang="ko-KR" sz="1600" dirty="0">
                    <a:latin typeface="+mn-ea"/>
                  </a:rPr>
                  <a:t>Karatsuba </a:t>
                </a:r>
                <a:r>
                  <a:rPr kumimoji="1" lang="ko-KR" altLang="en-US" sz="1600" dirty="0">
                    <a:latin typeface="+mn-ea"/>
                  </a:rPr>
                  <a:t>알고리즘</a:t>
                </a:r>
                <a:r>
                  <a:rPr kumimoji="1" lang="en-US" altLang="ko-KR" sz="1600" dirty="0">
                    <a:latin typeface="+mn-ea"/>
                  </a:rPr>
                  <a:t>: </a:t>
                </a:r>
                <a:r>
                  <a:rPr kumimoji="1" lang="ko-KR" altLang="en-US" sz="1600" dirty="0">
                    <a:latin typeface="+mn-ea"/>
                  </a:rPr>
                  <a:t>큰 수의 곱셈을 효율적으로 수행하는 알고리즘</a:t>
                </a:r>
                <a:endParaRPr kumimoji="1" lang="en-US" altLang="ko-KR" sz="1600" dirty="0">
                  <a:latin typeface="+mn-ea"/>
                </a:endParaRPr>
              </a:p>
              <a:p>
                <a:pPr lvl="3"/>
                <a:r>
                  <a:rPr kumimoji="1" lang="ko-KR" altLang="en-US" sz="1400" dirty="0">
                    <a:latin typeface="+mn-ea"/>
                  </a:rPr>
                  <a:t>시간 복잡도를 </a:t>
                </a:r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ko-KR" altLang="en-US" sz="1400" dirty="0"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sSub>
                          <m:sSub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kumimoji="1" lang="en-US" altLang="ko-KR" sz="1400" dirty="0">
                    <a:latin typeface="+mn-ea"/>
                  </a:rPr>
                  <a:t> </a:t>
                </a:r>
                <a:r>
                  <a:rPr kumimoji="1" lang="ko-KR" altLang="en-US" sz="1400" dirty="0">
                    <a:latin typeface="+mn-ea"/>
                  </a:rPr>
                  <a:t>줄일 수 있음</a:t>
                </a:r>
                <a:endParaRPr kumimoji="1" lang="en-US" altLang="ko-KR" sz="1400" dirty="0">
                  <a:latin typeface="+mn-ea"/>
                </a:endParaRPr>
              </a:p>
              <a:p>
                <a:pPr lvl="2"/>
                <a:r>
                  <a:rPr kumimoji="1" lang="en-US" altLang="ko-KR" sz="1600" dirty="0">
                    <a:latin typeface="+mn-ea"/>
                  </a:rPr>
                  <a:t> 2x2</a:t>
                </a:r>
                <a:r>
                  <a:rPr kumimoji="1" lang="ko-KR" altLang="en-US" sz="1600" dirty="0">
                    <a:latin typeface="+mn-ea"/>
                  </a:rPr>
                  <a:t>형태의 </a:t>
                </a:r>
                <a:r>
                  <a:rPr kumimoji="1" lang="ko-KR" altLang="en-US" sz="1600" dirty="0" err="1">
                    <a:latin typeface="+mn-ea"/>
                  </a:rPr>
                  <a:t>곱셈기</a:t>
                </a:r>
                <a:r>
                  <a:rPr kumimoji="1" lang="en-US" altLang="ko-KR" sz="1600" dirty="0">
                    <a:latin typeface="+mn-ea"/>
                  </a:rPr>
                  <a:t>: 2</a:t>
                </a:r>
                <a:r>
                  <a:rPr kumimoji="1" lang="ko-KR" altLang="en-US" sz="1600" dirty="0">
                    <a:latin typeface="+mn-ea"/>
                  </a:rPr>
                  <a:t>개의 </a:t>
                </a:r>
                <a:r>
                  <a:rPr kumimoji="1" lang="en-US" altLang="ko-KR" sz="1600" dirty="0">
                    <a:latin typeface="+mn-ea"/>
                  </a:rPr>
                  <a:t>N-bit </a:t>
                </a:r>
                <a:r>
                  <a:rPr kumimoji="1" lang="ko-KR" altLang="en-US" sz="1600" dirty="0">
                    <a:latin typeface="+mn-ea"/>
                  </a:rPr>
                  <a:t>곱셈기를 사용하여 더 큰 단위</a:t>
                </a:r>
                <a:r>
                  <a:rPr kumimoji="1" lang="en-US" altLang="ko-KR" sz="1600" dirty="0">
                    <a:latin typeface="+mn-ea"/>
                  </a:rPr>
                  <a:t>(2N-bit)</a:t>
                </a:r>
                <a:r>
                  <a:rPr kumimoji="1" lang="ko-KR" altLang="en-US" sz="1600" dirty="0">
                    <a:latin typeface="+mn-ea"/>
                  </a:rPr>
                  <a:t>의 곱셈을 수행</a:t>
                </a:r>
                <a:endParaRPr kumimoji="1"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AD74709-601D-8BCC-E8CE-49628DFD2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780837" cy="5608651"/>
              </a:xfrm>
              <a:blipFill>
                <a:blip r:embed="rId3"/>
                <a:stretch>
                  <a:fillRect l="-861" t="-1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구현</a:t>
            </a:r>
            <a:r>
              <a:rPr lang="en-US" altLang="ko-KR" sz="3200" dirty="0">
                <a:latin typeface="+mj-ea"/>
              </a:rPr>
              <a:t>: </a:t>
            </a:r>
            <a:r>
              <a:rPr lang="ko-KR" altLang="en-US" sz="3200" dirty="0">
                <a:latin typeface="+mj-ea"/>
              </a:rPr>
              <a:t>버터플라이 연산 설계 최적화</a:t>
            </a:r>
            <a:endParaRPr lang="ko-Kore-KR" altLang="en-US" sz="3200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AD74709-601D-8BCC-E8CE-49628DFD254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780837" cy="56086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ko-KR" altLang="en-US" sz="2400" b="1" dirty="0">
                    <a:latin typeface="+mn-ea"/>
                  </a:rPr>
                  <a:t>재구성한 버터플라이 연산의 최적화</a:t>
                </a:r>
                <a:endParaRPr kumimoji="1" lang="en-US" altLang="en-US" sz="1800" b="1" dirty="0">
                  <a:latin typeface="+mn-ea"/>
                </a:endParaRPr>
              </a:p>
              <a:p>
                <a:r>
                  <a:rPr kumimoji="1" lang="en-US" altLang="ko-KR" sz="2400" b="1" dirty="0">
                    <a:solidFill>
                      <a:srgbClr val="FF0000"/>
                    </a:solidFill>
                    <a:latin typeface="+mn-ea"/>
                  </a:rPr>
                  <a:t>CT/GS </a:t>
                </a:r>
                <a:r>
                  <a:rPr kumimoji="1" lang="ko-KR" altLang="en-US" sz="2400" b="1" dirty="0">
                    <a:solidFill>
                      <a:srgbClr val="FF0000"/>
                    </a:solidFill>
                    <a:latin typeface="+mn-ea"/>
                  </a:rPr>
                  <a:t>및 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  <a:latin typeface="+mn-ea"/>
                  </a:rPr>
                  <a:t>Karatsuba </a:t>
                </a:r>
                <a:r>
                  <a:rPr kumimoji="1" lang="ko-KR" altLang="en-US" sz="2400" b="1" dirty="0">
                    <a:solidFill>
                      <a:srgbClr val="FF0000"/>
                    </a:solidFill>
                    <a:latin typeface="+mn-ea"/>
                  </a:rPr>
                  <a:t>알고리즘 최적화</a:t>
                </a:r>
                <a:endParaRPr kumimoji="1" lang="en-US" altLang="ko-KR" sz="2000" dirty="0">
                  <a:latin typeface="+mn-ea"/>
                </a:endParaRPr>
              </a:p>
              <a:p>
                <a:pPr lvl="1"/>
                <a:r>
                  <a:rPr kumimoji="1" lang="en-US" altLang="en-US" sz="2000" dirty="0">
                    <a:latin typeface="+mn-ea"/>
                  </a:rPr>
                  <a:t>CT </a:t>
                </a:r>
                <a:r>
                  <a:rPr kumimoji="1" lang="ko-KR" altLang="en-US" sz="2000" dirty="0">
                    <a:latin typeface="+mn-ea"/>
                  </a:rPr>
                  <a:t>및 </a:t>
                </a:r>
                <a:r>
                  <a:rPr kumimoji="1" lang="en-US" altLang="ko-KR" sz="2000" dirty="0">
                    <a:latin typeface="+mn-ea"/>
                  </a:rPr>
                  <a:t>GS </a:t>
                </a:r>
                <a:r>
                  <a:rPr kumimoji="1" lang="ko-KR" altLang="en-US" sz="2000" dirty="0">
                    <a:latin typeface="+mn-ea"/>
                  </a:rPr>
                  <a:t>알고리즘 연산은 </a:t>
                </a:r>
                <a:r>
                  <a:rPr kumimoji="1" lang="en-US" altLang="ko-KR" sz="2000" dirty="0">
                    <a:latin typeface="+mn-ea"/>
                  </a:rPr>
                  <a:t>2N-bit </a:t>
                </a:r>
                <a:r>
                  <a:rPr kumimoji="1" lang="ko-KR" altLang="en-US" sz="2000" dirty="0">
                    <a:latin typeface="+mn-ea"/>
                  </a:rPr>
                  <a:t>단위의 변환 연산을 수행</a:t>
                </a:r>
                <a:endParaRPr kumimoji="1" lang="en-US" altLang="ko-KR" sz="2000" dirty="0">
                  <a:latin typeface="+mn-ea"/>
                </a:endParaRPr>
              </a:p>
              <a:p>
                <a:pPr lvl="2"/>
                <a:r>
                  <a:rPr kumimoji="1" lang="ko-KR" altLang="en-US" sz="1600" dirty="0">
                    <a:latin typeface="+mn-ea"/>
                  </a:rPr>
                  <a:t>즉</a:t>
                </a:r>
                <a:r>
                  <a:rPr kumimoji="1" lang="en-US" altLang="ko-KR" sz="1600" dirty="0">
                    <a:latin typeface="+mn-ea"/>
                  </a:rPr>
                  <a:t>, 2N-bit </a:t>
                </a:r>
                <a:r>
                  <a:rPr kumimoji="1" lang="ko-KR" altLang="en-US" sz="1600" dirty="0">
                    <a:latin typeface="+mn-ea"/>
                  </a:rPr>
                  <a:t>단위의 덧셈</a:t>
                </a:r>
                <a:r>
                  <a:rPr kumimoji="1" lang="en-US" altLang="ko-KR" sz="1600" dirty="0">
                    <a:latin typeface="+mn-ea"/>
                  </a:rPr>
                  <a:t>, </a:t>
                </a:r>
                <a:r>
                  <a:rPr kumimoji="1" lang="ko-KR" altLang="en-US" sz="1600" dirty="0">
                    <a:latin typeface="+mn-ea"/>
                  </a:rPr>
                  <a:t>뺄셈</a:t>
                </a:r>
                <a:r>
                  <a:rPr kumimoji="1" lang="en-US" altLang="ko-KR" sz="1600" dirty="0">
                    <a:latin typeface="+mn-ea"/>
                  </a:rPr>
                  <a:t>, </a:t>
                </a:r>
                <a:r>
                  <a:rPr kumimoji="1" lang="ko-KR" altLang="en-US" sz="1600" dirty="0">
                    <a:latin typeface="+mn-ea"/>
                  </a:rPr>
                  <a:t>곱셈</a:t>
                </a:r>
                <a:r>
                  <a:rPr kumimoji="1" lang="en-US" altLang="ko-KR" sz="1600" dirty="0">
                    <a:latin typeface="+mn-ea"/>
                  </a:rPr>
                  <a:t>, </a:t>
                </a:r>
                <a:r>
                  <a:rPr kumimoji="1" lang="ko-KR" altLang="en-US" sz="1600" dirty="0">
                    <a:latin typeface="+mn-ea"/>
                  </a:rPr>
                  <a:t>누적 곱셈 연산 수행</a:t>
                </a:r>
                <a:endParaRPr kumimoji="1" lang="en-US" altLang="ko-KR" sz="1600" dirty="0">
                  <a:latin typeface="+mn-ea"/>
                </a:endParaRPr>
              </a:p>
              <a:p>
                <a:pPr lvl="2"/>
                <a:r>
                  <a:rPr kumimoji="1" lang="en-US" altLang="ko-KR" sz="1600" dirty="0">
                    <a:latin typeface="+mn-ea"/>
                  </a:rPr>
                  <a:t>CT(Cooley-Tukey): </a:t>
                </a:r>
                <a:r>
                  <a:rPr kumimoji="1" lang="ko-KR" altLang="en-US" sz="1600" dirty="0">
                    <a:latin typeface="+mn-ea"/>
                  </a:rPr>
                  <a:t>입력 다항식</a:t>
                </a:r>
                <a:r>
                  <a:rPr kumimoji="1" lang="en-US" altLang="ko-KR" sz="1600" dirty="0">
                    <a:latin typeface="+mn-ea"/>
                  </a:rPr>
                  <a:t>(</a:t>
                </a:r>
                <a:r>
                  <a:rPr kumimoji="1" lang="ko-KR" altLang="en-US" sz="1600" dirty="0">
                    <a:latin typeface="+mn-ea"/>
                  </a:rPr>
                  <a:t>시간 영역</a:t>
                </a:r>
                <a:r>
                  <a:rPr kumimoji="1" lang="en-US" altLang="ko-KR" sz="1600" dirty="0">
                    <a:latin typeface="+mn-ea"/>
                  </a:rPr>
                  <a:t>)</a:t>
                </a:r>
                <a:r>
                  <a:rPr kumimoji="1" lang="ko-KR" altLang="en-US" sz="1600" dirty="0">
                    <a:latin typeface="+mn-ea"/>
                  </a:rPr>
                  <a:t>을 주파수 영역의 데이터로 변환하는 연산 수행</a:t>
                </a:r>
                <a:endParaRPr kumimoji="1" lang="en-US" altLang="ko-KR" sz="1600" dirty="0">
                  <a:latin typeface="+mn-ea"/>
                </a:endParaRPr>
              </a:p>
              <a:p>
                <a:pPr lvl="2"/>
                <a:r>
                  <a:rPr kumimoji="1" lang="en-US" altLang="ko-KR" sz="1600" dirty="0">
                    <a:latin typeface="+mn-ea"/>
                  </a:rPr>
                  <a:t>GS(Gentleman-Sande): </a:t>
                </a:r>
                <a:r>
                  <a:rPr kumimoji="1" lang="ko-KR" altLang="en-US" sz="1600" dirty="0">
                    <a:latin typeface="+mn-ea"/>
                  </a:rPr>
                  <a:t>주파수 영역으로 변환된 데이터를 다시 시간 영역의 다항식으로 재 변환하는 연산 수행</a:t>
                </a:r>
                <a:endParaRPr kumimoji="1" lang="en-US" altLang="ko-KR" sz="1600" dirty="0">
                  <a:latin typeface="+mn-ea"/>
                </a:endParaRPr>
              </a:p>
              <a:p>
                <a:pPr lvl="1"/>
                <a:r>
                  <a:rPr kumimoji="1" lang="en-US" altLang="ko-KR" sz="2000" b="1" dirty="0">
                    <a:solidFill>
                      <a:srgbClr val="2E75B6"/>
                    </a:solidFill>
                    <a:latin typeface="+mn-ea"/>
                  </a:rPr>
                  <a:t>CT/GS</a:t>
                </a:r>
                <a:r>
                  <a:rPr kumimoji="1" lang="ko-KR" altLang="en-US" sz="2000" b="1" dirty="0">
                    <a:solidFill>
                      <a:srgbClr val="2E75B6"/>
                    </a:solidFill>
                    <a:latin typeface="+mn-ea"/>
                  </a:rPr>
                  <a:t> 알고리즘을 병렬로 수행하여</a:t>
                </a:r>
                <a:r>
                  <a:rPr kumimoji="1" lang="en-US" altLang="ko-KR" sz="2000" b="1" dirty="0">
                    <a:solidFill>
                      <a:srgbClr val="2E75B6"/>
                    </a:solidFill>
                    <a:latin typeface="+mn-ea"/>
                  </a:rPr>
                  <a:t>,</a:t>
                </a:r>
                <a:r>
                  <a:rPr kumimoji="1" lang="ko-KR" altLang="en-US" sz="2000" b="1" dirty="0">
                    <a:solidFill>
                      <a:srgbClr val="2E75B6"/>
                    </a:solidFill>
                    <a:latin typeface="+mn-ea"/>
                  </a:rPr>
                  <a:t> </a:t>
                </a:r>
                <a:r>
                  <a:rPr kumimoji="1" lang="en-US" altLang="ko-KR" sz="2000" b="1" dirty="0">
                    <a:solidFill>
                      <a:srgbClr val="2E75B6"/>
                    </a:solidFill>
                    <a:latin typeface="+mn-ea"/>
                  </a:rPr>
                  <a:t>4N-bit </a:t>
                </a:r>
                <a:r>
                  <a:rPr kumimoji="1" lang="ko-KR" altLang="en-US" sz="2000" b="1" dirty="0">
                    <a:solidFill>
                      <a:srgbClr val="2E75B6"/>
                    </a:solidFill>
                    <a:latin typeface="+mn-ea"/>
                  </a:rPr>
                  <a:t>단위의 </a:t>
                </a:r>
                <a:r>
                  <a:rPr kumimoji="1" lang="en-US" altLang="ko-KR" sz="2000" b="1" dirty="0">
                    <a:solidFill>
                      <a:srgbClr val="2E75B6"/>
                    </a:solidFill>
                    <a:latin typeface="+mn-ea"/>
                  </a:rPr>
                  <a:t>CT/GS </a:t>
                </a:r>
                <a:r>
                  <a:rPr kumimoji="1" lang="ko-KR" altLang="en-US" sz="2000" b="1" dirty="0">
                    <a:solidFill>
                      <a:srgbClr val="2E75B6"/>
                    </a:solidFill>
                    <a:latin typeface="+mn-ea"/>
                  </a:rPr>
                  <a:t>버터플라이 연산 수행</a:t>
                </a:r>
                <a:r>
                  <a:rPr kumimoji="1" lang="en-US" altLang="ko-KR" sz="2000" b="1" dirty="0">
                    <a:solidFill>
                      <a:srgbClr val="2E75B6"/>
                    </a:solidFill>
                    <a:latin typeface="+mn-ea"/>
                  </a:rPr>
                  <a:t>(</a:t>
                </a:r>
                <a:r>
                  <a:rPr kumimoji="1" lang="ko-KR" altLang="en-US" sz="2000" b="1" dirty="0">
                    <a:solidFill>
                      <a:srgbClr val="2E75B6"/>
                    </a:solidFill>
                    <a:latin typeface="+mn-ea"/>
                  </a:rPr>
                  <a:t>최적화</a:t>
                </a:r>
                <a:r>
                  <a:rPr kumimoji="1" lang="en-US" altLang="ko-KR" sz="2000" b="1" dirty="0">
                    <a:solidFill>
                      <a:srgbClr val="2E75B6"/>
                    </a:solidFill>
                    <a:latin typeface="+mn-ea"/>
                  </a:rPr>
                  <a:t>)</a:t>
                </a:r>
              </a:p>
              <a:p>
                <a:pPr lvl="2"/>
                <a:r>
                  <a:rPr kumimoji="1" lang="ko-KR" altLang="en-US" sz="1600" dirty="0">
                    <a:latin typeface="+mn-ea"/>
                  </a:rPr>
                  <a:t>즉</a:t>
                </a:r>
                <a:r>
                  <a:rPr kumimoji="1" lang="en-US" altLang="ko-KR" sz="1600" dirty="0">
                    <a:latin typeface="+mn-ea"/>
                  </a:rPr>
                  <a:t>, 4N-bit </a:t>
                </a:r>
                <a:r>
                  <a:rPr kumimoji="1" lang="ko-KR" altLang="en-US" sz="1600" dirty="0">
                    <a:latin typeface="+mn-ea"/>
                  </a:rPr>
                  <a:t>단위의 덧셈</a:t>
                </a:r>
                <a:r>
                  <a:rPr kumimoji="1" lang="en-US" altLang="ko-KR" sz="1600" dirty="0">
                    <a:latin typeface="+mn-ea"/>
                  </a:rPr>
                  <a:t>, </a:t>
                </a:r>
                <a:r>
                  <a:rPr kumimoji="1" lang="ko-KR" altLang="en-US" sz="1600" dirty="0">
                    <a:latin typeface="+mn-ea"/>
                  </a:rPr>
                  <a:t>뺄셈</a:t>
                </a:r>
                <a:r>
                  <a:rPr kumimoji="1" lang="en-US" altLang="ko-KR" sz="1600" dirty="0">
                    <a:latin typeface="+mn-ea"/>
                  </a:rPr>
                  <a:t>, </a:t>
                </a:r>
                <a:r>
                  <a:rPr kumimoji="1" lang="ko-KR" altLang="en-US" sz="1600" dirty="0">
                    <a:latin typeface="+mn-ea"/>
                  </a:rPr>
                  <a:t>곱셈</a:t>
                </a:r>
                <a:r>
                  <a:rPr kumimoji="1" lang="en-US" altLang="ko-KR" sz="1600" dirty="0">
                    <a:latin typeface="+mn-ea"/>
                  </a:rPr>
                  <a:t>, </a:t>
                </a:r>
                <a:r>
                  <a:rPr kumimoji="1" lang="ko-KR" altLang="en-US" sz="1600" dirty="0">
                    <a:latin typeface="+mn-ea"/>
                  </a:rPr>
                  <a:t>누적 곱셈 연산 수행</a:t>
                </a:r>
                <a:endParaRPr kumimoji="1" lang="en-US" altLang="ko-KR" sz="1600" dirty="0">
                  <a:latin typeface="+mn-ea"/>
                </a:endParaRPr>
              </a:p>
              <a:p>
                <a:pPr lvl="1"/>
                <a:r>
                  <a:rPr kumimoji="1" lang="en-US" altLang="ko-KR" sz="2000" dirty="0">
                    <a:latin typeface="+mn-ea"/>
                  </a:rPr>
                  <a:t>Karatsuba </a:t>
                </a:r>
                <a:r>
                  <a:rPr kumimoji="1" lang="ko-KR" altLang="en-US" sz="2000" dirty="0">
                    <a:latin typeface="+mn-ea"/>
                  </a:rPr>
                  <a:t>알고리즘은 </a:t>
                </a:r>
                <a:r>
                  <a:rPr kumimoji="1" lang="en-US" altLang="ko-KR" sz="2000" dirty="0">
                    <a:latin typeface="+mn-ea"/>
                  </a:rPr>
                  <a:t>2x2</a:t>
                </a:r>
                <a:r>
                  <a:rPr kumimoji="1" lang="ko-KR" altLang="en-US" sz="2000" dirty="0">
                    <a:latin typeface="+mn-ea"/>
                  </a:rPr>
                  <a:t> 형태의 곱셈기를 사용하여 최적화</a:t>
                </a:r>
                <a:endParaRPr kumimoji="1" lang="en-US" altLang="ko-KR" sz="2000" dirty="0">
                  <a:latin typeface="+mn-ea"/>
                </a:endParaRPr>
              </a:p>
              <a:p>
                <a:pPr lvl="2"/>
                <a:r>
                  <a:rPr kumimoji="1" lang="en-US" altLang="ko-KR" sz="1600" dirty="0">
                    <a:latin typeface="+mn-ea"/>
                  </a:rPr>
                  <a:t>Karatsuba </a:t>
                </a:r>
                <a:r>
                  <a:rPr kumimoji="1" lang="ko-KR" altLang="en-US" sz="1600" dirty="0">
                    <a:latin typeface="+mn-ea"/>
                  </a:rPr>
                  <a:t>알고리즘</a:t>
                </a:r>
                <a:r>
                  <a:rPr kumimoji="1" lang="en-US" altLang="ko-KR" sz="1600" dirty="0">
                    <a:latin typeface="+mn-ea"/>
                  </a:rPr>
                  <a:t>: </a:t>
                </a:r>
                <a:r>
                  <a:rPr kumimoji="1" lang="ko-KR" altLang="en-US" sz="1600" dirty="0">
                    <a:latin typeface="+mn-ea"/>
                  </a:rPr>
                  <a:t>큰 수의 곱셈을 효율적으로 수행하는 알고리즘</a:t>
                </a:r>
                <a:endParaRPr kumimoji="1" lang="en-US" altLang="ko-KR" sz="1600" dirty="0">
                  <a:latin typeface="+mn-ea"/>
                </a:endParaRPr>
              </a:p>
              <a:p>
                <a:pPr lvl="3"/>
                <a:r>
                  <a:rPr kumimoji="1" lang="ko-KR" altLang="en-US" sz="1400" dirty="0">
                    <a:latin typeface="+mn-ea"/>
                  </a:rPr>
                  <a:t>시간 복잡도를 </a:t>
                </a:r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ko-KR" altLang="en-US" sz="1400" dirty="0"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sSub>
                          <m:sSub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kumimoji="1" lang="en-US" altLang="ko-KR" sz="1400" dirty="0">
                    <a:latin typeface="+mn-ea"/>
                  </a:rPr>
                  <a:t> </a:t>
                </a:r>
                <a:r>
                  <a:rPr kumimoji="1" lang="ko-KR" altLang="en-US" sz="1400" dirty="0">
                    <a:latin typeface="+mn-ea"/>
                  </a:rPr>
                  <a:t>줄일 수 있음</a:t>
                </a:r>
                <a:endParaRPr kumimoji="1" lang="en-US" altLang="ko-KR" sz="1400" dirty="0">
                  <a:latin typeface="+mn-ea"/>
                </a:endParaRPr>
              </a:p>
              <a:p>
                <a:pPr lvl="2"/>
                <a:r>
                  <a:rPr kumimoji="1" lang="en-US" altLang="ko-KR" sz="1600" dirty="0">
                    <a:latin typeface="+mn-ea"/>
                  </a:rPr>
                  <a:t> 2x2</a:t>
                </a:r>
                <a:r>
                  <a:rPr kumimoji="1" lang="ko-KR" altLang="en-US" sz="1600" dirty="0">
                    <a:latin typeface="+mn-ea"/>
                  </a:rPr>
                  <a:t>형태의 </a:t>
                </a:r>
                <a:r>
                  <a:rPr kumimoji="1" lang="ko-KR" altLang="en-US" sz="1600" dirty="0" err="1">
                    <a:latin typeface="+mn-ea"/>
                  </a:rPr>
                  <a:t>곱셈기</a:t>
                </a:r>
                <a:r>
                  <a:rPr kumimoji="1" lang="en-US" altLang="ko-KR" sz="1600" dirty="0">
                    <a:latin typeface="+mn-ea"/>
                  </a:rPr>
                  <a:t>: 2</a:t>
                </a:r>
                <a:r>
                  <a:rPr kumimoji="1" lang="ko-KR" altLang="en-US" sz="1600" dirty="0">
                    <a:latin typeface="+mn-ea"/>
                  </a:rPr>
                  <a:t>개의 </a:t>
                </a:r>
                <a:r>
                  <a:rPr kumimoji="1" lang="en-US" altLang="ko-KR" sz="1600" dirty="0">
                    <a:latin typeface="+mn-ea"/>
                  </a:rPr>
                  <a:t>N-bit </a:t>
                </a:r>
                <a:r>
                  <a:rPr kumimoji="1" lang="ko-KR" altLang="en-US" sz="1600" dirty="0">
                    <a:latin typeface="+mn-ea"/>
                  </a:rPr>
                  <a:t>곱셈기를 사용하여 더 큰 단위</a:t>
                </a:r>
                <a:r>
                  <a:rPr kumimoji="1" lang="en-US" altLang="ko-KR" sz="1600" dirty="0">
                    <a:latin typeface="+mn-ea"/>
                  </a:rPr>
                  <a:t>(2N-bit)</a:t>
                </a:r>
                <a:r>
                  <a:rPr kumimoji="1" lang="ko-KR" altLang="en-US" sz="1600" dirty="0">
                    <a:latin typeface="+mn-ea"/>
                  </a:rPr>
                  <a:t>의 곱셈을 수행</a:t>
                </a:r>
                <a:endParaRPr kumimoji="1"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AD74709-601D-8BCC-E8CE-49628DFD2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780837" cy="5608651"/>
              </a:xfrm>
              <a:blipFill>
                <a:blip r:embed="rId3"/>
                <a:stretch>
                  <a:fillRect l="-861" t="-1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5652A7F1-1BE2-33D7-E4C9-649180E146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11F400-0E9E-B160-9F27-B91DF2FF6379}"/>
              </a:ext>
            </a:extLst>
          </p:cNvPr>
          <p:cNvSpPr/>
          <p:nvPr/>
        </p:nvSpPr>
        <p:spPr>
          <a:xfrm>
            <a:off x="0" y="2789695"/>
            <a:ext cx="12192000" cy="12786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최적화 시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1.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하드웨어 자원을 효율적으로 사용하여 비용 절감 및 성능 향상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       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2.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메모리 대역폭을 효율적으로 사용하여 데이터 전송 속도 향상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66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구현</a:t>
            </a:r>
            <a:r>
              <a:rPr lang="en-US" altLang="ko-KR" sz="3200" dirty="0">
                <a:latin typeface="+mj-ea"/>
              </a:rPr>
              <a:t>: NTT </a:t>
            </a:r>
            <a:r>
              <a:rPr lang="ko-KR" altLang="en-US" sz="3200" dirty="0">
                <a:latin typeface="+mj-ea"/>
              </a:rPr>
              <a:t>메모리 패턴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관리 방법</a:t>
            </a:r>
            <a:endParaRPr lang="ko-Kore-KR" altLang="en-US" sz="3200" dirty="0"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62A732-BD8A-4FD5-B039-57A234320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198"/>
          <a:stretch/>
        </p:blipFill>
        <p:spPr>
          <a:xfrm>
            <a:off x="975779" y="1960888"/>
            <a:ext cx="3994861" cy="2696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685A8-D6BD-4369-9EC8-B1B9E2DB7CB4}"/>
              </a:ext>
            </a:extLst>
          </p:cNvPr>
          <p:cNvSpPr txBox="1"/>
          <p:nvPr/>
        </p:nvSpPr>
        <p:spPr>
          <a:xfrm>
            <a:off x="-42331" y="6461155"/>
            <a:ext cx="12107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[2]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Mojtaba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Bisheh-Niasar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, Reza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Azarderakhsh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, Mehran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Mozaffari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Kermani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: High-Speed NTT-based Polynomial Multiplication Accelerator for Post-Quantum Cryptography. ARITH 2021: 94-101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[3] Ferhat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Yaman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, Ahmet Can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Mert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Erdinç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Öztürk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Erkay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Savas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: A Hardware Accelerator for Polynomial Multiplication Operation of CRYSTALS-KYBER PQC Scheme. DATE 2021: 1020-1025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99ADC5-E2F7-42A1-A360-0D7E917DDB4E}"/>
              </a:ext>
            </a:extLst>
          </p:cNvPr>
          <p:cNvSpPr/>
          <p:nvPr/>
        </p:nvSpPr>
        <p:spPr>
          <a:xfrm>
            <a:off x="1248046" y="2172160"/>
            <a:ext cx="3450329" cy="362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52E13C7-AC06-44E4-9722-5554312648DB}"/>
              </a:ext>
            </a:extLst>
          </p:cNvPr>
          <p:cNvSpPr txBox="1">
            <a:spLocks/>
          </p:cNvSpPr>
          <p:nvPr/>
        </p:nvSpPr>
        <p:spPr>
          <a:xfrm>
            <a:off x="1989045" y="1678003"/>
            <a:ext cx="2312679" cy="474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메모리 재 정렬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[2]</a:t>
            </a:r>
            <a:endParaRPr kumimoji="1" lang="ko-Kore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DC17CB3-8772-4276-8762-42AB33FCFF1A}"/>
              </a:ext>
            </a:extLst>
          </p:cNvPr>
          <p:cNvSpPr txBox="1">
            <a:spLocks/>
          </p:cNvSpPr>
          <p:nvPr/>
        </p:nvSpPr>
        <p:spPr>
          <a:xfrm>
            <a:off x="7348437" y="1678003"/>
            <a:ext cx="2569469" cy="54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다중 메모리 뱅크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[3]</a:t>
            </a:r>
            <a:endParaRPr kumimoji="1" lang="ko-Kore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B1D18789-635C-4893-9958-2648C1E1D465}"/>
              </a:ext>
            </a:extLst>
          </p:cNvPr>
          <p:cNvSpPr txBox="1">
            <a:spLocks/>
          </p:cNvSpPr>
          <p:nvPr/>
        </p:nvSpPr>
        <p:spPr>
          <a:xfrm>
            <a:off x="1417380" y="2197561"/>
            <a:ext cx="1629996" cy="474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Round1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시작 시 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메모리 구성</a:t>
            </a:r>
            <a:endParaRPr kumimoji="1" lang="ko-Kore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99AA0BE5-7500-4FF9-9113-76DA6EE5C9F6}"/>
              </a:ext>
            </a:extLst>
          </p:cNvPr>
          <p:cNvSpPr txBox="1">
            <a:spLocks/>
          </p:cNvSpPr>
          <p:nvPr/>
        </p:nvSpPr>
        <p:spPr>
          <a:xfrm>
            <a:off x="3145385" y="2197561"/>
            <a:ext cx="1629996" cy="474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Round2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시작 시 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메모리 구성</a:t>
            </a:r>
            <a:endParaRPr kumimoji="1" lang="ko-Kore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B6B74D4-DD95-42E1-9D61-5A03E789A913}"/>
              </a:ext>
            </a:extLst>
          </p:cNvPr>
          <p:cNvSpPr txBox="1">
            <a:spLocks/>
          </p:cNvSpPr>
          <p:nvPr/>
        </p:nvSpPr>
        <p:spPr>
          <a:xfrm>
            <a:off x="659150" y="4756387"/>
            <a:ext cx="4628118" cy="158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다항식 계수 변환 및 데이터 순서 재 배열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메모리 재 정렬은 다항식 계수 재 정렬을 의미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Round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넘어갈 때 데이터 순서를 재 배열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Ex) Round1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에서는 계수가 열 기준으로 정렬 되어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있음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</a:t>
            </a: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	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Round2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에서는 행 기준으로 재 정렬 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A176FA-FAD4-463C-8AF0-66EDD059F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29"/>
          <a:stretch/>
        </p:blipFill>
        <p:spPr>
          <a:xfrm>
            <a:off x="7193032" y="2030941"/>
            <a:ext cx="2724874" cy="2510935"/>
          </a:xfrm>
          <a:prstGeom prst="rect">
            <a:avLst/>
          </a:prstGeom>
        </p:spPr>
      </p:pic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63163F04-0ACD-484C-B13D-D47A81582399}"/>
              </a:ext>
            </a:extLst>
          </p:cNvPr>
          <p:cNvSpPr txBox="1">
            <a:spLocks/>
          </p:cNvSpPr>
          <p:nvPr/>
        </p:nvSpPr>
        <p:spPr>
          <a:xfrm>
            <a:off x="5748037" y="4756387"/>
            <a:ext cx="5894943" cy="177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데이터를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4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개의 메모리 뱅크에 분산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각 메모리 뱅크는 다항식의 계수를 일정하게 분할하여 저장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첫 번째 뱅크는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0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부터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n/4-1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까지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두 번째 뱅크는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n/4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부터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n/2-1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까지 저장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여러 메모리 뱅크에 데이터가 분산 되어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병렬로 동시 접근 가능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4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개의 메모리 뱅크에서 동시에 데이터를 읽고 쓰는 등의 병렬처리 가능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8BBA4-C8A2-865D-0677-B3E5974D8A66}"/>
              </a:ext>
            </a:extLst>
          </p:cNvPr>
          <p:cNvSpPr txBox="1">
            <a:spLocks/>
          </p:cNvSpPr>
          <p:nvPr/>
        </p:nvSpPr>
        <p:spPr>
          <a:xfrm>
            <a:off x="182359" y="1094310"/>
            <a:ext cx="11827281" cy="422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NTT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곱셈 가속기 상에서의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효율적인 메모리 패턴 관리 방법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으로는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크게 아래 두 가지가 있음</a:t>
            </a:r>
            <a:endParaRPr kumimoji="0" lang="ko-Kore-KR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08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포트폴리오</a:t>
            </a:r>
            <a:r>
              <a:rPr lang="en-US" altLang="ko-KR" sz="3200" dirty="0">
                <a:latin typeface="+mj-ea"/>
              </a:rPr>
              <a:t>: </a:t>
            </a:r>
            <a:r>
              <a:rPr lang="ko-KR" altLang="en-US" sz="3200" dirty="0">
                <a:latin typeface="+mj-ea"/>
              </a:rPr>
              <a:t>벤더 관점에서의 </a:t>
            </a:r>
            <a:r>
              <a:rPr lang="ko-KR" altLang="en-US" sz="3200" b="1" dirty="0">
                <a:latin typeface="+mj-ea"/>
              </a:rPr>
              <a:t>선호 부분</a:t>
            </a:r>
            <a:endParaRPr lang="ko-Kore-KR" altLang="en-US" sz="3200" b="1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74709-601D-8BCC-E8CE-49628DFD2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4"/>
            <a:ext cx="11780837" cy="5705475"/>
          </a:xfrm>
        </p:spPr>
        <p:txBody>
          <a:bodyPr>
            <a:normAutofit/>
          </a:bodyPr>
          <a:lstStyle/>
          <a:p>
            <a:r>
              <a:rPr kumimoji="1" lang="en-US" altLang="en-US" sz="2000" b="1" dirty="0" err="1">
                <a:latin typeface="+mn-ea"/>
              </a:rPr>
              <a:t>Kyber</a:t>
            </a:r>
            <a:r>
              <a:rPr kumimoji="1" lang="ko-KR" altLang="en-US" sz="2000" b="1" dirty="0">
                <a:latin typeface="+mn-ea"/>
              </a:rPr>
              <a:t>와 </a:t>
            </a:r>
            <a:r>
              <a:rPr kumimoji="1" lang="en-US" altLang="ko-KR" sz="2000" b="1" dirty="0" err="1">
                <a:latin typeface="+mn-ea"/>
              </a:rPr>
              <a:t>Dilithium</a:t>
            </a:r>
            <a:r>
              <a:rPr kumimoji="1" lang="ko-KR" altLang="en-US" sz="2000" b="1" dirty="0">
                <a:latin typeface="+mn-ea"/>
              </a:rPr>
              <a:t>의 공통점</a:t>
            </a:r>
            <a:endParaRPr kumimoji="1" lang="en-US" altLang="ko-KR" sz="2000" b="1" dirty="0">
              <a:latin typeface="+mn-ea"/>
            </a:endParaRPr>
          </a:p>
          <a:p>
            <a:pPr lvl="1"/>
            <a:r>
              <a:rPr kumimoji="1" lang="en-US" altLang="en-US" sz="1600" dirty="0">
                <a:latin typeface="+mn-ea"/>
              </a:rPr>
              <a:t>LWE(Learning With Errors)</a:t>
            </a:r>
            <a:r>
              <a:rPr kumimoji="1" lang="ko-KR" altLang="en-US" sz="1600" dirty="0">
                <a:latin typeface="+mn-ea"/>
              </a:rPr>
              <a:t> 사용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고속 다항식 연산을 위해 </a:t>
            </a:r>
            <a:r>
              <a:rPr kumimoji="1" lang="en-US" altLang="ko-KR" sz="1600" dirty="0">
                <a:latin typeface="+mn-ea"/>
              </a:rPr>
              <a:t>NTT </a:t>
            </a:r>
            <a:r>
              <a:rPr kumimoji="1" lang="ko-KR" altLang="en-US" sz="1600" dirty="0">
                <a:latin typeface="+mn-ea"/>
              </a:rPr>
              <a:t>사용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en-US" altLang="en-US" sz="1600" dirty="0">
                <a:latin typeface="+mn-ea"/>
              </a:rPr>
              <a:t>SHA-3</a:t>
            </a:r>
            <a:r>
              <a:rPr kumimoji="1" lang="ko-KR" altLang="en-US" sz="1600" dirty="0">
                <a:latin typeface="+mn-ea"/>
              </a:rPr>
              <a:t>의 </a:t>
            </a:r>
            <a:r>
              <a:rPr kumimoji="1" lang="en-US" altLang="ko-KR" sz="1600" dirty="0">
                <a:latin typeface="+mn-ea"/>
              </a:rPr>
              <a:t>XOF</a:t>
            </a:r>
            <a:r>
              <a:rPr kumimoji="1" lang="ko-KR" altLang="en-US" sz="1600" dirty="0">
                <a:latin typeface="+mn-ea"/>
              </a:rPr>
              <a:t>인 </a:t>
            </a:r>
            <a:r>
              <a:rPr kumimoji="1" lang="en-US" altLang="ko-KR" sz="1600" dirty="0">
                <a:latin typeface="+mn-ea"/>
              </a:rPr>
              <a:t>SHAKE </a:t>
            </a:r>
            <a:r>
              <a:rPr kumimoji="1" lang="ko-KR" altLang="en-US" sz="1600" dirty="0">
                <a:latin typeface="+mn-ea"/>
              </a:rPr>
              <a:t>사용</a:t>
            </a:r>
            <a:endParaRPr kumimoji="1" lang="en-US" altLang="ko-KR" sz="1600" dirty="0">
              <a:latin typeface="+mn-ea"/>
            </a:endParaRPr>
          </a:p>
          <a:p>
            <a:pPr lvl="2"/>
            <a:r>
              <a:rPr kumimoji="1" lang="en-US" altLang="ko-KR" sz="1200" dirty="0">
                <a:latin typeface="+mn-ea"/>
              </a:rPr>
              <a:t>XOF(Extendable </a:t>
            </a:r>
            <a:r>
              <a:rPr kumimoji="1" lang="en-US" altLang="ko-KR" sz="1200" dirty="0" err="1">
                <a:latin typeface="+mn-ea"/>
              </a:rPr>
              <a:t>OutPut</a:t>
            </a:r>
            <a:r>
              <a:rPr kumimoji="1" lang="en-US" altLang="ko-KR" sz="1200" dirty="0">
                <a:latin typeface="+mn-ea"/>
              </a:rPr>
              <a:t> Function): </a:t>
            </a:r>
            <a:r>
              <a:rPr kumimoji="1" lang="ko-KR" altLang="en-US" sz="1200" dirty="0">
                <a:latin typeface="+mn-ea"/>
              </a:rPr>
              <a:t>확장 가능한 해시 함수</a:t>
            </a:r>
            <a:endParaRPr kumimoji="1" lang="en-US" altLang="ko-KR" sz="1200" dirty="0">
              <a:latin typeface="+mn-ea"/>
            </a:endParaRPr>
          </a:p>
          <a:p>
            <a:pPr marL="457200" lvl="1" indent="0">
              <a:buNone/>
            </a:pPr>
            <a:r>
              <a:rPr kumimoji="1" lang="en-US" altLang="ko-KR" sz="1600" b="1" dirty="0">
                <a:solidFill>
                  <a:srgbClr val="0070C0"/>
                </a:solidFill>
                <a:latin typeface="+mn-ea"/>
                <a:sym typeface="Wingdings" pitchFamily="2" charset="2"/>
              </a:rPr>
              <a:t></a:t>
            </a:r>
            <a:r>
              <a:rPr kumimoji="1" lang="ko-KR" altLang="en-US" sz="1600" b="1" dirty="0">
                <a:solidFill>
                  <a:srgbClr val="0070C0"/>
                </a:solidFill>
                <a:latin typeface="+mn-ea"/>
                <a:sym typeface="Wingdings" pitchFamily="2" charset="2"/>
              </a:rPr>
              <a:t> </a:t>
            </a:r>
            <a:r>
              <a:rPr kumimoji="1" lang="ko-KR" altLang="en-US" sz="1600" b="1" dirty="0">
                <a:solidFill>
                  <a:srgbClr val="0070C0"/>
                </a:solidFill>
                <a:latin typeface="+mn-ea"/>
              </a:rPr>
              <a:t>공통된 부분으로 인해 효율성 상승 및 비용 절감 가능</a:t>
            </a:r>
            <a:endParaRPr kumimoji="1" lang="en-US" altLang="ko-KR" sz="1600" b="1" dirty="0">
              <a:solidFill>
                <a:srgbClr val="0070C0"/>
              </a:solidFill>
              <a:latin typeface="+mn-ea"/>
            </a:endParaRPr>
          </a:p>
          <a:p>
            <a:pPr lvl="1"/>
            <a:endParaRPr kumimoji="1" lang="en-US" altLang="ko-KR" sz="1200" dirty="0">
              <a:latin typeface="+mn-ea"/>
            </a:endParaRPr>
          </a:p>
          <a:p>
            <a:r>
              <a:rPr kumimoji="1" lang="en-US" altLang="en-US" sz="2000" b="1" dirty="0">
                <a:latin typeface="+mn-ea"/>
              </a:rPr>
              <a:t>NTT </a:t>
            </a:r>
            <a:r>
              <a:rPr kumimoji="1" lang="ko-KR" altLang="en-US" sz="2000" b="1" dirty="0">
                <a:latin typeface="+mn-ea"/>
              </a:rPr>
              <a:t>친화적 소수</a:t>
            </a:r>
            <a:endParaRPr kumimoji="1" lang="en-US" altLang="ko-KR" sz="2000" b="1" dirty="0">
              <a:latin typeface="+mn-ea"/>
            </a:endParaRPr>
          </a:p>
          <a:p>
            <a:pPr lvl="1"/>
            <a:r>
              <a:rPr kumimoji="1" lang="en-US" altLang="ko-KR" sz="1600" dirty="0">
                <a:latin typeface="+mn-ea"/>
              </a:rPr>
              <a:t>NTT </a:t>
            </a:r>
            <a:r>
              <a:rPr kumimoji="1" lang="ko-KR" altLang="en-US" sz="1600" dirty="0">
                <a:latin typeface="+mn-ea"/>
              </a:rPr>
              <a:t>친화적 소수는 </a:t>
            </a:r>
            <a:r>
              <a:rPr kumimoji="1" lang="ko-KR" altLang="en-US" sz="1600" dirty="0" err="1">
                <a:latin typeface="+mn-ea"/>
              </a:rPr>
              <a:t>모듈러</a:t>
            </a:r>
            <a:r>
              <a:rPr kumimoji="1" lang="ko-KR" altLang="en-US" sz="1600" dirty="0">
                <a:latin typeface="+mn-ea"/>
              </a:rPr>
              <a:t> 연산을 효율적으로 수행할 수 있도록 함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효율적인 몽고메리 및 </a:t>
            </a:r>
            <a:r>
              <a:rPr kumimoji="1" lang="en-US" altLang="ko-KR" sz="1600" dirty="0">
                <a:latin typeface="+mn-ea"/>
              </a:rPr>
              <a:t>Barrett Reduction </a:t>
            </a:r>
            <a:r>
              <a:rPr kumimoji="1" lang="ko-KR" altLang="en-US" sz="1600" dirty="0">
                <a:latin typeface="+mn-ea"/>
              </a:rPr>
              <a:t>연산 가능</a:t>
            </a:r>
            <a:endParaRPr kumimoji="1" lang="en-US" altLang="ko-KR" sz="1600" dirty="0">
              <a:latin typeface="+mn-ea"/>
            </a:endParaRPr>
          </a:p>
          <a:p>
            <a:pPr lvl="2"/>
            <a:r>
              <a:rPr kumimoji="1" lang="ko-KR" altLang="en-US" sz="1200" dirty="0">
                <a:latin typeface="+mn-ea"/>
              </a:rPr>
              <a:t>몽고메리</a:t>
            </a:r>
            <a:r>
              <a:rPr kumimoji="1" lang="en-US" altLang="ko-KR" sz="1200" dirty="0">
                <a:latin typeface="+mn-ea"/>
              </a:rPr>
              <a:t> Reduction: </a:t>
            </a:r>
            <a:r>
              <a:rPr kumimoji="1" lang="ko-KR" altLang="en-US" sz="1200" dirty="0">
                <a:latin typeface="+mn-ea"/>
              </a:rPr>
              <a:t>소수에 대한 </a:t>
            </a:r>
            <a:r>
              <a:rPr kumimoji="1" lang="ko-KR" altLang="en-US" sz="1200" dirty="0" err="1">
                <a:latin typeface="+mn-ea"/>
              </a:rPr>
              <a:t>모듈러</a:t>
            </a:r>
            <a:r>
              <a:rPr kumimoji="1" lang="ko-KR" altLang="en-US" sz="1200" dirty="0">
                <a:latin typeface="+mn-ea"/>
              </a:rPr>
              <a:t> 연산을 효율적으로 수행하는 알고리즘으로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특히 곱셈 후의 </a:t>
            </a:r>
            <a:r>
              <a:rPr kumimoji="1" lang="ko-KR" altLang="en-US" sz="1200" dirty="0" err="1">
                <a:latin typeface="+mn-ea"/>
              </a:rPr>
              <a:t>모듈러</a:t>
            </a:r>
            <a:r>
              <a:rPr kumimoji="1" lang="ko-KR" altLang="en-US" sz="1200" dirty="0">
                <a:latin typeface="+mn-ea"/>
              </a:rPr>
              <a:t> 연산을 빠르게 수행 가능</a:t>
            </a:r>
            <a:endParaRPr kumimoji="1" lang="en-US" altLang="ko-KR" sz="1200" dirty="0">
              <a:latin typeface="+mn-ea"/>
            </a:endParaRPr>
          </a:p>
          <a:p>
            <a:pPr lvl="2"/>
            <a:r>
              <a:rPr kumimoji="1" lang="en-US" altLang="ko-KR" sz="1200" dirty="0">
                <a:latin typeface="+mn-ea"/>
              </a:rPr>
              <a:t>Barrett Reduction: </a:t>
            </a:r>
            <a:r>
              <a:rPr kumimoji="1" lang="ko-KR" altLang="en-US" sz="1200" dirty="0">
                <a:latin typeface="+mn-ea"/>
              </a:rPr>
              <a:t>나눗셈 연산을 곱셈과 시프트 연산으로 대체하여 </a:t>
            </a:r>
            <a:r>
              <a:rPr kumimoji="1" lang="ko-KR" altLang="en-US" sz="1200" dirty="0" err="1">
                <a:latin typeface="+mn-ea"/>
              </a:rPr>
              <a:t>모듈러</a:t>
            </a:r>
            <a:r>
              <a:rPr kumimoji="1" lang="ko-KR" altLang="en-US" sz="1200" dirty="0">
                <a:latin typeface="+mn-ea"/>
              </a:rPr>
              <a:t> 연산을 빠르게 수행하는 알고리즘</a:t>
            </a:r>
            <a:endParaRPr kumimoji="1" lang="en-US" altLang="ko-KR" sz="1200" dirty="0">
              <a:latin typeface="+mn-ea"/>
            </a:endParaRPr>
          </a:p>
          <a:p>
            <a:pPr lvl="2"/>
            <a:endParaRPr kumimoji="1" lang="en-US" altLang="ko-KR" sz="1100" dirty="0">
              <a:latin typeface="+mn-ea"/>
            </a:endParaRPr>
          </a:p>
          <a:p>
            <a:r>
              <a:rPr kumimoji="1" lang="en-US" altLang="ko-KR" sz="2000" b="1" dirty="0">
                <a:latin typeface="+mn-ea"/>
              </a:rPr>
              <a:t>Matrix A</a:t>
            </a:r>
            <a:r>
              <a:rPr kumimoji="1" lang="ko-KR" altLang="en-US" sz="2000" b="1" dirty="0" err="1">
                <a:latin typeface="+mn-ea"/>
              </a:rPr>
              <a:t>를</a:t>
            </a:r>
            <a:r>
              <a:rPr kumimoji="1" lang="ko-KR" altLang="en-US" sz="2000" b="1" dirty="0">
                <a:latin typeface="+mn-ea"/>
              </a:rPr>
              <a:t> 저장할 필요 없음</a:t>
            </a:r>
            <a:endParaRPr kumimoji="1" lang="en-US" altLang="ko-KR" sz="2000" b="1" dirty="0">
              <a:latin typeface="+mn-ea"/>
            </a:endParaRPr>
          </a:p>
          <a:p>
            <a:pPr lvl="1"/>
            <a:r>
              <a:rPr kumimoji="1" lang="en-US" altLang="ko-KR" sz="1600" b="1" dirty="0" err="1">
                <a:solidFill>
                  <a:srgbClr val="2E75B6"/>
                </a:solidFill>
                <a:latin typeface="+mn-ea"/>
              </a:rPr>
              <a:t>Kyber</a:t>
            </a:r>
            <a:r>
              <a:rPr kumimoji="1" lang="ko-KR" altLang="en-US" sz="1600" b="1" dirty="0">
                <a:solidFill>
                  <a:srgbClr val="2E75B6"/>
                </a:solidFill>
                <a:latin typeface="+mn-ea"/>
              </a:rPr>
              <a:t>와 </a:t>
            </a:r>
            <a:r>
              <a:rPr kumimoji="1" lang="en-US" altLang="ko-KR" sz="1600" b="1" dirty="0" err="1">
                <a:solidFill>
                  <a:srgbClr val="2E75B6"/>
                </a:solidFill>
                <a:latin typeface="+mn-ea"/>
              </a:rPr>
              <a:t>Dilithium</a:t>
            </a:r>
            <a:r>
              <a:rPr kumimoji="1" lang="ko-KR" altLang="en-US" sz="1600" b="1" dirty="0">
                <a:solidFill>
                  <a:srgbClr val="2E75B6"/>
                </a:solidFill>
                <a:latin typeface="+mn-ea"/>
              </a:rPr>
              <a:t>은 </a:t>
            </a:r>
            <a:r>
              <a:rPr kumimoji="1" lang="en-US" altLang="ko-KR" sz="1600" b="1" dirty="0">
                <a:solidFill>
                  <a:srgbClr val="2E75B6"/>
                </a:solidFill>
                <a:latin typeface="+mn-ea"/>
              </a:rPr>
              <a:t>Matrix A</a:t>
            </a:r>
            <a:r>
              <a:rPr kumimoji="1" lang="ko-KR" altLang="en-US" sz="1600" b="1" dirty="0">
                <a:solidFill>
                  <a:srgbClr val="2E75B6"/>
                </a:solidFill>
                <a:latin typeface="+mn-ea"/>
              </a:rPr>
              <a:t>를 실시간으로 생성하기에 저장할 필요 없음</a:t>
            </a:r>
            <a:endParaRPr kumimoji="1" lang="en-US" altLang="ko-KR" sz="1600" b="1" dirty="0">
              <a:solidFill>
                <a:srgbClr val="2E75B6"/>
              </a:solidFill>
              <a:latin typeface="+mn-ea"/>
            </a:endParaRPr>
          </a:p>
          <a:p>
            <a:pPr lvl="2"/>
            <a:r>
              <a:rPr kumimoji="1" lang="en-US" altLang="ko-KR" sz="1200" dirty="0">
                <a:latin typeface="+mn-ea"/>
              </a:rPr>
              <a:t>Matrix A: </a:t>
            </a:r>
            <a:r>
              <a:rPr kumimoji="1" lang="ko-KR" altLang="en-US" sz="1200" dirty="0">
                <a:latin typeface="+mn-ea"/>
              </a:rPr>
              <a:t>다항식 계수를 포함하는 행렬로</a:t>
            </a:r>
            <a:r>
              <a:rPr kumimoji="1" lang="en-US" altLang="ko-KR" sz="1200" dirty="0">
                <a:latin typeface="+mn-ea"/>
              </a:rPr>
              <a:t>, SHAKE </a:t>
            </a:r>
            <a:r>
              <a:rPr kumimoji="1" lang="ko-KR" altLang="en-US" sz="1200" dirty="0">
                <a:latin typeface="+mn-ea"/>
              </a:rPr>
              <a:t>함수를 사용하여 생성</a:t>
            </a:r>
            <a:endParaRPr kumimoji="1" lang="en-US" altLang="ko-KR" sz="1200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즉</a:t>
            </a:r>
            <a:r>
              <a:rPr kumimoji="1" lang="en-US" altLang="ko-KR" sz="1600" dirty="0">
                <a:latin typeface="+mn-ea"/>
              </a:rPr>
              <a:t>,</a:t>
            </a:r>
            <a:r>
              <a:rPr kumimoji="1" lang="ko-KR" altLang="en-US" sz="1600" dirty="0">
                <a:latin typeface="+mn-ea"/>
              </a:rPr>
              <a:t> </a:t>
            </a:r>
            <a:r>
              <a:rPr kumimoji="1" lang="en-US" altLang="ko-KR" sz="1600" dirty="0">
                <a:latin typeface="+mn-ea"/>
              </a:rPr>
              <a:t>SHAKE</a:t>
            </a:r>
            <a:r>
              <a:rPr kumimoji="1" lang="ko-KR" altLang="en-US" sz="1600" dirty="0">
                <a:latin typeface="+mn-ea"/>
              </a:rPr>
              <a:t>의</a:t>
            </a:r>
            <a:r>
              <a:rPr kumimoji="1" lang="en-US" altLang="ko-KR" sz="1600" dirty="0">
                <a:latin typeface="+mn-ea"/>
              </a:rPr>
              <a:t> </a:t>
            </a:r>
            <a:r>
              <a:rPr kumimoji="1" lang="ko-KR" altLang="en-US" sz="1600" dirty="0">
                <a:latin typeface="+mn-ea"/>
              </a:rPr>
              <a:t>출력을 실시간으로 연산에 사용 가능</a:t>
            </a:r>
            <a:endParaRPr kumimoji="1" lang="en-US" altLang="ko-KR" sz="1600" dirty="0">
              <a:latin typeface="+mn-ea"/>
            </a:endParaRPr>
          </a:p>
          <a:p>
            <a:pPr lvl="2"/>
            <a:r>
              <a:rPr kumimoji="1" lang="ko-KR" altLang="en-US" sz="1200" dirty="0">
                <a:latin typeface="+mn-ea"/>
              </a:rPr>
              <a:t>이로 인해 메모리 사용량 감소 및 저장 공간 절약 가능</a:t>
            </a:r>
            <a:endParaRPr kumimoji="1" lang="en-US" altLang="ko-KR" sz="1200" dirty="0">
              <a:latin typeface="+mn-ea"/>
            </a:endParaRPr>
          </a:p>
          <a:p>
            <a:pPr lvl="2"/>
            <a:endParaRPr kumimoji="1" lang="ko-Kore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920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포트폴리오</a:t>
            </a:r>
            <a:r>
              <a:rPr lang="en-US" altLang="ko-KR" sz="3200" dirty="0">
                <a:latin typeface="+mj-ea"/>
              </a:rPr>
              <a:t>: </a:t>
            </a:r>
            <a:r>
              <a:rPr lang="ko-KR" altLang="en-US" sz="3200" dirty="0">
                <a:latin typeface="+mj-ea"/>
              </a:rPr>
              <a:t>벤더 관점에서의 </a:t>
            </a:r>
            <a:r>
              <a:rPr lang="ko-KR" altLang="en-US" sz="3200" b="1" dirty="0" err="1">
                <a:latin typeface="+mj-ea"/>
              </a:rPr>
              <a:t>비선호</a:t>
            </a:r>
            <a:r>
              <a:rPr lang="ko-KR" altLang="en-US" sz="3200" b="1" dirty="0">
                <a:latin typeface="+mj-ea"/>
              </a:rPr>
              <a:t> 부분</a:t>
            </a:r>
            <a:endParaRPr lang="ko-Kore-KR" altLang="en-US" sz="3200" b="1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74709-601D-8BCC-E8CE-49628DFD2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19" y="1113211"/>
            <a:ext cx="11427155" cy="4010332"/>
          </a:xfrm>
        </p:spPr>
        <p:txBody>
          <a:bodyPr>
            <a:normAutofit/>
          </a:bodyPr>
          <a:lstStyle/>
          <a:p>
            <a:r>
              <a:rPr kumimoji="1" lang="ko-KR" altLang="en-US" sz="2000" b="1" dirty="0">
                <a:latin typeface="+mn-ea"/>
              </a:rPr>
              <a:t>산술 다양성</a:t>
            </a:r>
            <a:r>
              <a:rPr kumimoji="1" lang="en-US" altLang="ko-KR" sz="2000" b="1" dirty="0">
                <a:latin typeface="+mn-ea"/>
              </a:rPr>
              <a:t>: </a:t>
            </a:r>
            <a:r>
              <a:rPr kumimoji="1" lang="ko-KR" altLang="en-US" sz="2000" b="1" dirty="0">
                <a:solidFill>
                  <a:srgbClr val="2E75B6"/>
                </a:solidFill>
                <a:latin typeface="+mn-ea"/>
              </a:rPr>
              <a:t>서로 다른 크기의 </a:t>
            </a:r>
            <a:r>
              <a:rPr kumimoji="1" lang="ko-KR" altLang="en-US" sz="2000" b="1" dirty="0" err="1">
                <a:solidFill>
                  <a:srgbClr val="2E75B6"/>
                </a:solidFill>
                <a:latin typeface="+mn-ea"/>
              </a:rPr>
              <a:t>모듈러</a:t>
            </a:r>
            <a:r>
              <a:rPr kumimoji="1" lang="ko-KR" altLang="en-US" sz="2000" b="1" dirty="0">
                <a:solidFill>
                  <a:srgbClr val="2E75B6"/>
                </a:solidFill>
                <a:latin typeface="+mn-ea"/>
              </a:rPr>
              <a:t> 연산</a:t>
            </a:r>
            <a:r>
              <a:rPr kumimoji="1" lang="ko-KR" altLang="en-US" sz="2000" b="1" dirty="0">
                <a:latin typeface="+mn-ea"/>
              </a:rPr>
              <a:t>은 하드웨어 구현을 복잡하게 만듦</a:t>
            </a:r>
            <a:endParaRPr kumimoji="1" lang="en-US" altLang="ko-KR" sz="2000" b="1" dirty="0">
              <a:latin typeface="+mn-ea"/>
            </a:endParaRPr>
          </a:p>
          <a:p>
            <a:pPr lvl="1"/>
            <a:r>
              <a:rPr kumimoji="1" lang="en-US" altLang="en-US" sz="1600" dirty="0">
                <a:latin typeface="+mn-ea"/>
              </a:rPr>
              <a:t>E.g.</a:t>
            </a:r>
            <a:r>
              <a:rPr kumimoji="1" lang="ko-KR" altLang="en-US" sz="1600" dirty="0">
                <a:latin typeface="+mn-ea"/>
              </a:rPr>
              <a:t> </a:t>
            </a:r>
            <a:r>
              <a:rPr kumimoji="1" lang="en-US" altLang="en-US" sz="1600" dirty="0">
                <a:latin typeface="+mn-ea"/>
              </a:rPr>
              <a:t>Incomplete</a:t>
            </a:r>
            <a:r>
              <a:rPr kumimoji="1" lang="ko-KR" altLang="en-US" sz="1600" dirty="0">
                <a:latin typeface="+mn-ea"/>
              </a:rPr>
              <a:t> </a:t>
            </a:r>
            <a:r>
              <a:rPr kumimoji="1" lang="en-US" altLang="ko-KR" sz="1600" dirty="0">
                <a:latin typeface="+mn-ea"/>
              </a:rPr>
              <a:t>NTT, Complete</a:t>
            </a:r>
            <a:r>
              <a:rPr kumimoji="1" lang="ko-KR" altLang="en-US" sz="1600" dirty="0">
                <a:latin typeface="+mn-ea"/>
              </a:rPr>
              <a:t> </a:t>
            </a:r>
            <a:r>
              <a:rPr kumimoji="1" lang="en-US" altLang="ko-KR" sz="1600" dirty="0">
                <a:latin typeface="+mn-ea"/>
              </a:rPr>
              <a:t>NTT</a:t>
            </a:r>
          </a:p>
          <a:p>
            <a:pPr lvl="1"/>
            <a:endParaRPr kumimoji="1" lang="en-US" altLang="ko-KR" sz="1200" dirty="0">
              <a:latin typeface="+mn-ea"/>
            </a:endParaRPr>
          </a:p>
          <a:p>
            <a:r>
              <a:rPr kumimoji="1" lang="ko-KR" altLang="en-US" sz="2000" b="1" dirty="0">
                <a:latin typeface="+mn-ea"/>
              </a:rPr>
              <a:t>다양한 샘플링 방식</a:t>
            </a:r>
            <a:r>
              <a:rPr kumimoji="1" lang="en-US" altLang="ko-KR" sz="2000" b="1" dirty="0">
                <a:latin typeface="+mn-ea"/>
              </a:rPr>
              <a:t>:</a:t>
            </a:r>
            <a:r>
              <a:rPr kumimoji="1" lang="ko-KR" altLang="en-US" sz="2000" b="1" dirty="0">
                <a:latin typeface="+mn-ea"/>
              </a:rPr>
              <a:t> 각 샘플링 방식마다 고유의 알고리즘과 구현 방식 필요 </a:t>
            </a:r>
            <a:endParaRPr kumimoji="1" lang="en-US" altLang="ko-KR" sz="2000" b="1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이로 인해 제품 간 일관성 유지가 어려움</a:t>
            </a:r>
            <a:endParaRPr kumimoji="1" lang="en-US" altLang="ko-KR" sz="1600" dirty="0">
              <a:latin typeface="+mn-ea"/>
            </a:endParaRPr>
          </a:p>
          <a:p>
            <a:pPr lvl="1"/>
            <a:endParaRPr kumimoji="1" lang="en-US" altLang="ko-KR" sz="1200" dirty="0">
              <a:latin typeface="+mn-ea"/>
            </a:endParaRPr>
          </a:p>
          <a:p>
            <a:r>
              <a:rPr kumimoji="1" lang="en-US" altLang="en-US" sz="2000" b="1" dirty="0">
                <a:latin typeface="+mn-ea"/>
              </a:rPr>
              <a:t>FO </a:t>
            </a:r>
            <a:r>
              <a:rPr kumimoji="1" lang="ko-KR" altLang="en-US" sz="2000" b="1" dirty="0">
                <a:latin typeface="+mn-ea"/>
              </a:rPr>
              <a:t>변환</a:t>
            </a:r>
            <a:r>
              <a:rPr kumimoji="1" lang="en-US" altLang="ko-KR" sz="2000" b="1" dirty="0">
                <a:latin typeface="+mn-ea"/>
              </a:rPr>
              <a:t>: </a:t>
            </a:r>
            <a:r>
              <a:rPr kumimoji="1" lang="ko-KR" altLang="en-US" sz="2000" b="1" dirty="0" err="1">
                <a:latin typeface="+mn-ea"/>
              </a:rPr>
              <a:t>부채널</a:t>
            </a:r>
            <a:r>
              <a:rPr kumimoji="1" lang="ko-KR" altLang="en-US" sz="2000" b="1" dirty="0">
                <a:latin typeface="+mn-ea"/>
              </a:rPr>
              <a:t> 공격에 취약성을 제공할 수 있음</a:t>
            </a:r>
            <a:endParaRPr kumimoji="1" lang="en-US" altLang="ko-KR" sz="2000" b="1" dirty="0">
              <a:latin typeface="+mn-ea"/>
            </a:endParaRPr>
          </a:p>
          <a:p>
            <a:pPr lvl="1"/>
            <a:r>
              <a:rPr kumimoji="1" lang="en-US" altLang="ko-KR" sz="1600" dirty="0">
                <a:latin typeface="+mn-ea"/>
              </a:rPr>
              <a:t>FO(Fujisaki Okamoto) </a:t>
            </a:r>
            <a:r>
              <a:rPr kumimoji="1" lang="ko-KR" altLang="en-US" sz="1600" dirty="0">
                <a:latin typeface="+mn-ea"/>
              </a:rPr>
              <a:t>변환</a:t>
            </a:r>
            <a:r>
              <a:rPr kumimoji="1" lang="en-US" altLang="ko-KR" sz="1600" dirty="0">
                <a:latin typeface="+mn-ea"/>
              </a:rPr>
              <a:t>: </a:t>
            </a:r>
            <a:r>
              <a:rPr kumimoji="1" lang="ko-KR" altLang="en-US" sz="1600" dirty="0">
                <a:latin typeface="+mn-ea"/>
              </a:rPr>
              <a:t>원본 메시지에 무작위성을 추가하여</a:t>
            </a:r>
            <a:r>
              <a:rPr kumimoji="1" lang="en-US" altLang="ko-KR" sz="1600" dirty="0">
                <a:latin typeface="+mn-ea"/>
              </a:rPr>
              <a:t> </a:t>
            </a:r>
            <a:r>
              <a:rPr kumimoji="1" lang="ko-KR" altLang="en-US" sz="1600" dirty="0">
                <a:latin typeface="+mn-ea"/>
              </a:rPr>
              <a:t>암호화 강도를 높임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변환 시 </a:t>
            </a:r>
            <a:r>
              <a:rPr kumimoji="1" lang="en-US" altLang="ko-KR" sz="1600" dirty="0">
                <a:latin typeface="+mn-ea"/>
              </a:rPr>
              <a:t>Decapsulation</a:t>
            </a:r>
            <a:r>
              <a:rPr kumimoji="1" lang="ko-KR" altLang="en-US" sz="1600" dirty="0">
                <a:latin typeface="+mn-ea"/>
              </a:rPr>
              <a:t> 단계에서 재암호화 과정 포함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암호문이 </a:t>
            </a:r>
            <a:r>
              <a:rPr kumimoji="1" lang="ko-KR" altLang="en-US" sz="1600" dirty="0" err="1">
                <a:latin typeface="+mn-ea"/>
              </a:rPr>
              <a:t>복호화되고</a:t>
            </a:r>
            <a:r>
              <a:rPr kumimoji="1" lang="en-US" altLang="ko-KR" sz="1600" dirty="0">
                <a:latin typeface="+mn-ea"/>
              </a:rPr>
              <a:t>,</a:t>
            </a:r>
            <a:r>
              <a:rPr kumimoji="1" lang="ko-KR" altLang="en-US" sz="1600" dirty="0">
                <a:latin typeface="+mn-ea"/>
              </a:rPr>
              <a:t> 다시 암호화하여 원래 암호문과 비교하여 유효성을 검사하므로 재암호화 단계에서 정보가 누출될 수 있음</a:t>
            </a:r>
            <a:endParaRPr kumimoji="1"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845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포트폴리오</a:t>
            </a:r>
            <a:r>
              <a:rPr lang="en-US" altLang="ko-KR" sz="3200" dirty="0">
                <a:latin typeface="+mj-ea"/>
              </a:rPr>
              <a:t>: </a:t>
            </a:r>
            <a:r>
              <a:rPr lang="ko-KR" altLang="en-US" sz="3200" dirty="0">
                <a:latin typeface="+mj-ea"/>
              </a:rPr>
              <a:t>벤더 관점에서의 </a:t>
            </a:r>
            <a:r>
              <a:rPr lang="ko-KR" altLang="en-US" sz="3200" b="1" dirty="0" err="1">
                <a:latin typeface="+mj-ea"/>
              </a:rPr>
              <a:t>비선호</a:t>
            </a:r>
            <a:r>
              <a:rPr lang="ko-KR" altLang="en-US" sz="3200" b="1" dirty="0">
                <a:latin typeface="+mj-ea"/>
              </a:rPr>
              <a:t> 부분</a:t>
            </a:r>
            <a:endParaRPr lang="ko-Kore-KR" altLang="en-US" sz="3200" b="1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74709-601D-8BCC-E8CE-49628DFD2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91821"/>
            <a:ext cx="11780837" cy="3787254"/>
          </a:xfrm>
        </p:spPr>
        <p:txBody>
          <a:bodyPr>
            <a:normAutofit/>
          </a:bodyPr>
          <a:lstStyle/>
          <a:p>
            <a:r>
              <a:rPr kumimoji="1" lang="en-US" altLang="en-US" sz="2000" b="1" dirty="0">
                <a:latin typeface="+mn-ea"/>
              </a:rPr>
              <a:t>XOF</a:t>
            </a:r>
            <a:r>
              <a:rPr kumimoji="1" lang="ko-KR" altLang="en-US" sz="2000" b="1" dirty="0">
                <a:latin typeface="+mn-ea"/>
              </a:rPr>
              <a:t>의 잦은 호출</a:t>
            </a:r>
            <a:r>
              <a:rPr kumimoji="1" lang="en-US" altLang="ko-KR" sz="2000" b="1" dirty="0">
                <a:latin typeface="+mn-ea"/>
              </a:rPr>
              <a:t>: </a:t>
            </a:r>
            <a:r>
              <a:rPr kumimoji="1" lang="ko-KR" altLang="en-US" sz="2000" b="1" dirty="0">
                <a:latin typeface="+mn-ea"/>
              </a:rPr>
              <a:t>모듈 간 분리 및 통합이 어려움</a:t>
            </a:r>
            <a:endParaRPr kumimoji="1" lang="en-US" altLang="ko-KR" sz="2000" b="1" dirty="0">
              <a:latin typeface="+mn-ea"/>
            </a:endParaRPr>
          </a:p>
          <a:p>
            <a:pPr lvl="1"/>
            <a:r>
              <a:rPr kumimoji="1" lang="en-US" altLang="ko-KR" sz="1600" dirty="0">
                <a:latin typeface="+mn-ea"/>
              </a:rPr>
              <a:t>XOF</a:t>
            </a:r>
            <a:r>
              <a:rPr kumimoji="1" lang="ko-KR" altLang="en-US" sz="1600" dirty="0">
                <a:latin typeface="+mn-ea"/>
              </a:rPr>
              <a:t>는 호출 마다 별도의 리소스가 필요하기에</a:t>
            </a:r>
            <a:r>
              <a:rPr kumimoji="1" lang="en-US" altLang="ko-KR" sz="1600" dirty="0">
                <a:latin typeface="+mn-ea"/>
              </a:rPr>
              <a:t> </a:t>
            </a:r>
            <a:r>
              <a:rPr kumimoji="1" lang="ko-KR" altLang="en-US" sz="1600" dirty="0">
                <a:latin typeface="+mn-ea"/>
              </a:rPr>
              <a:t>모듈 관리가 어려움</a:t>
            </a:r>
            <a:endParaRPr kumimoji="1" lang="en-US" altLang="ko-KR" sz="1600" dirty="0">
              <a:latin typeface="+mn-ea"/>
            </a:endParaRPr>
          </a:p>
          <a:p>
            <a:pPr lvl="1"/>
            <a:endParaRPr kumimoji="1" lang="en-US" altLang="ko-KR" sz="1400" dirty="0">
              <a:latin typeface="+mn-ea"/>
            </a:endParaRPr>
          </a:p>
          <a:p>
            <a:r>
              <a:rPr kumimoji="1" lang="ko-KR" altLang="en-US" sz="2000" b="1" dirty="0">
                <a:latin typeface="+mn-ea"/>
              </a:rPr>
              <a:t>확률적 런타임</a:t>
            </a:r>
            <a:r>
              <a:rPr kumimoji="1" lang="en-US" altLang="ko-KR" sz="2000" b="1" dirty="0">
                <a:latin typeface="+mn-ea"/>
              </a:rPr>
              <a:t>: *timing attack </a:t>
            </a:r>
            <a:r>
              <a:rPr kumimoji="1" lang="ko-KR" altLang="en-US" sz="2000" b="1" dirty="0">
                <a:latin typeface="+mn-ea"/>
              </a:rPr>
              <a:t>테스트가 복잡해짐</a:t>
            </a:r>
            <a:endParaRPr kumimoji="1" lang="en-US" altLang="ko-KR" sz="2000" b="1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확률적 요소를 가지게 되면 동일한 연산이라도 매번 다른 시간이 소요되어</a:t>
            </a:r>
            <a:r>
              <a:rPr kumimoji="1" lang="en-US" altLang="ko-KR" sz="1600" dirty="0">
                <a:latin typeface="+mn-ea"/>
              </a:rPr>
              <a:t>, </a:t>
            </a:r>
            <a:r>
              <a:rPr kumimoji="1" lang="ko-KR" altLang="en-US" sz="1600" dirty="0">
                <a:latin typeface="+mn-ea"/>
              </a:rPr>
              <a:t>타이밍 분석을 어렵게 함</a:t>
            </a:r>
            <a:endParaRPr kumimoji="1" lang="en-US" altLang="ko-KR" sz="1600" dirty="0">
              <a:latin typeface="+mn-ea"/>
            </a:endParaRPr>
          </a:p>
          <a:p>
            <a:endParaRPr kumimoji="1" lang="en-US" altLang="ko-KR" sz="12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ko-KR" altLang="en-US" sz="2000" b="1" dirty="0">
                <a:solidFill>
                  <a:srgbClr val="FF0000"/>
                </a:solidFill>
                <a:latin typeface="+mn-ea"/>
              </a:rPr>
              <a:t>부동 소수점 연산</a:t>
            </a:r>
            <a:r>
              <a:rPr kumimoji="1" lang="en-US" altLang="ko-KR" sz="2000" b="1" dirty="0">
                <a:solidFill>
                  <a:srgbClr val="FF0000"/>
                </a:solidFill>
                <a:latin typeface="+mn-ea"/>
              </a:rPr>
              <a:t>(FALCON)</a:t>
            </a:r>
            <a:r>
              <a:rPr kumimoji="1" lang="en-US" altLang="ko-KR" sz="2000" dirty="0">
                <a:latin typeface="+mn-ea"/>
              </a:rPr>
              <a:t>: </a:t>
            </a:r>
            <a:r>
              <a:rPr kumimoji="1" lang="ko-KR" altLang="en-US" sz="2000" dirty="0">
                <a:latin typeface="+mn-ea"/>
              </a:rPr>
              <a:t>부동 소수점 연산은 하드웨어 구현이 어려움</a:t>
            </a:r>
            <a:endParaRPr kumimoji="1" lang="en-US" altLang="ko-KR" sz="20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부동 소수점 연산은 </a:t>
            </a:r>
            <a:r>
              <a:rPr kumimoji="1" lang="en-US" altLang="ko-KR" sz="1600" dirty="0">
                <a:latin typeface="+mn-ea"/>
              </a:rPr>
              <a:t>normalization(</a:t>
            </a:r>
            <a:r>
              <a:rPr kumimoji="1" lang="ko-KR" altLang="en-US" sz="1600" dirty="0">
                <a:latin typeface="+mn-ea"/>
              </a:rPr>
              <a:t>정규화</a:t>
            </a:r>
            <a:r>
              <a:rPr kumimoji="1" lang="en-US" altLang="ko-KR" sz="1600" dirty="0">
                <a:latin typeface="+mn-ea"/>
              </a:rPr>
              <a:t>), </a:t>
            </a:r>
            <a:r>
              <a:rPr kumimoji="1" lang="ko-KR" altLang="en-US" sz="1600" dirty="0">
                <a:latin typeface="+mn-ea"/>
              </a:rPr>
              <a:t>반올림</a:t>
            </a:r>
            <a:r>
              <a:rPr kumimoji="1" lang="en-US" altLang="ko-KR" sz="1600" dirty="0">
                <a:latin typeface="+mn-ea"/>
              </a:rPr>
              <a:t>, </a:t>
            </a:r>
            <a:r>
              <a:rPr kumimoji="1" lang="ko-KR" altLang="en-US" sz="1600" dirty="0">
                <a:latin typeface="+mn-ea"/>
              </a:rPr>
              <a:t>예외 처리 등의 추가적인 연산 단계 필요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따라서 정수 연산에 비해 더 복잡한 연산기를 필요로 하여 하드웨어 구현이 어려움</a:t>
            </a:r>
            <a:endParaRPr kumimoji="1" lang="en-US" altLang="ko-KR" sz="1600" dirty="0">
              <a:latin typeface="+mn-ea"/>
            </a:endParaRPr>
          </a:p>
          <a:p>
            <a:pPr marL="914400" lvl="2" indent="0">
              <a:buNone/>
            </a:pPr>
            <a:r>
              <a:rPr kumimoji="1" lang="en-US" altLang="ko-KR" sz="1200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sz="1200" dirty="0">
                <a:latin typeface="+mn-ea"/>
                <a:sym typeface="Wingdings" pitchFamily="2" charset="2"/>
              </a:rPr>
              <a:t> </a:t>
            </a:r>
            <a:r>
              <a:rPr kumimoji="1" lang="ko-KR" altLang="en-US" sz="1200" dirty="0">
                <a:latin typeface="+mn-ea"/>
              </a:rPr>
              <a:t>그 결과 더 많은 전력을 소모하며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에너지 효율성 측면에서도 불리함</a:t>
            </a:r>
            <a:endParaRPr kumimoji="1"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D5F1C-2FD8-1FD5-1667-32D92C9136D8}"/>
              </a:ext>
            </a:extLst>
          </p:cNvPr>
          <p:cNvSpPr txBox="1"/>
          <p:nvPr/>
        </p:nvSpPr>
        <p:spPr>
          <a:xfrm>
            <a:off x="617288" y="1863041"/>
            <a:ext cx="6274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*timing attack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테스트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부채널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공격의 일종으로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연산이 실행되는 시간을 분석하여 비밀 정보를 추출하는 공격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37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표준화</a:t>
            </a:r>
            <a:r>
              <a:rPr lang="en-US" altLang="ko-KR" sz="3200" dirty="0">
                <a:latin typeface="+mj-ea"/>
              </a:rPr>
              <a:t>: </a:t>
            </a:r>
            <a:r>
              <a:rPr lang="ko-KR" altLang="en-US" sz="3200" dirty="0">
                <a:latin typeface="+mj-ea"/>
              </a:rPr>
              <a:t>벤더 관점에서의 중요 요소</a:t>
            </a:r>
            <a:endParaRPr lang="ko-Kore-KR" altLang="en-US" sz="3200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74709-601D-8BCC-E8CE-49628DFD2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62789"/>
          </a:xfrm>
        </p:spPr>
        <p:txBody>
          <a:bodyPr>
            <a:normAutofit/>
          </a:bodyPr>
          <a:lstStyle/>
          <a:p>
            <a:r>
              <a:rPr kumimoji="1" lang="ko-KR" altLang="en-US" sz="2000" b="1" dirty="0">
                <a:solidFill>
                  <a:srgbClr val="FF0000"/>
                </a:solidFill>
                <a:latin typeface="+mn-ea"/>
              </a:rPr>
              <a:t>선택된 알고리즘의 신뢰성</a:t>
            </a:r>
            <a:endParaRPr kumimoji="1" lang="en-US" altLang="ko-KR" sz="20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kumimoji="1" lang="en-US" altLang="en-US" sz="1600" b="1" dirty="0">
                <a:latin typeface="+mn-ea"/>
              </a:rPr>
              <a:t>SIKE</a:t>
            </a:r>
            <a:r>
              <a:rPr kumimoji="1" lang="ko-KR" altLang="en-US" sz="1600" b="1" dirty="0">
                <a:latin typeface="+mn-ea"/>
              </a:rPr>
              <a:t>는 최종 알고리즘으로 선정되기 전 보안 취약점이 발견됨</a:t>
            </a:r>
            <a:r>
              <a:rPr kumimoji="1" lang="ko-KR" altLang="en-US" sz="1600" b="1" dirty="0">
                <a:solidFill>
                  <a:srgbClr val="2E75B6"/>
                </a:solidFill>
                <a:latin typeface="+mn-ea"/>
              </a:rPr>
              <a:t> </a:t>
            </a:r>
            <a:r>
              <a:rPr kumimoji="1" lang="en-US" altLang="ko-KR" sz="1600" b="1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sz="1600" b="1" dirty="0">
                <a:latin typeface="+mn-ea"/>
                <a:sym typeface="Wingdings" pitchFamily="2" charset="2"/>
              </a:rPr>
              <a:t> </a:t>
            </a:r>
            <a:r>
              <a:rPr kumimoji="1" lang="ko-KR" altLang="en-US" sz="1600" b="1" dirty="0">
                <a:solidFill>
                  <a:srgbClr val="2E75B6"/>
                </a:solidFill>
                <a:latin typeface="+mn-ea"/>
              </a:rPr>
              <a:t>표준화 과정이 효과적으로 작동</a:t>
            </a:r>
            <a:endParaRPr kumimoji="1" lang="en-US" altLang="ko-KR" sz="1600" b="1" dirty="0">
              <a:solidFill>
                <a:srgbClr val="2E75B6"/>
              </a:solidFill>
              <a:latin typeface="+mn-ea"/>
            </a:endParaRPr>
          </a:p>
          <a:p>
            <a:pPr lvl="2"/>
            <a:r>
              <a:rPr kumimoji="1" lang="ko-KR" altLang="en-US" sz="1200" dirty="0">
                <a:latin typeface="+mn-ea"/>
              </a:rPr>
              <a:t>표준화 과정의 목적은 알고리즘의 안전성을 검증하고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완전히 신뢰할 수 있는 알고리즘을 선정하는 것</a:t>
            </a:r>
            <a:endParaRPr kumimoji="1" lang="en-US" altLang="ko-KR" sz="1200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기존의 </a:t>
            </a:r>
            <a:r>
              <a:rPr kumimoji="1" lang="en-US" altLang="ko-KR" sz="1600" b="1" dirty="0">
                <a:solidFill>
                  <a:srgbClr val="2E75B6"/>
                </a:solidFill>
                <a:latin typeface="+mn-ea"/>
              </a:rPr>
              <a:t>ECC</a:t>
            </a:r>
            <a:r>
              <a:rPr kumimoji="1" lang="ko-KR" altLang="en-US" sz="1600" b="1" dirty="0">
                <a:solidFill>
                  <a:srgbClr val="2E75B6"/>
                </a:solidFill>
                <a:latin typeface="+mn-ea"/>
              </a:rPr>
              <a:t>와 새로운 </a:t>
            </a:r>
            <a:r>
              <a:rPr kumimoji="1" lang="en-US" altLang="ko-KR" sz="1600" b="1" dirty="0">
                <a:solidFill>
                  <a:srgbClr val="2E75B6"/>
                </a:solidFill>
                <a:latin typeface="+mn-ea"/>
              </a:rPr>
              <a:t>PQC </a:t>
            </a:r>
            <a:r>
              <a:rPr kumimoji="1" lang="ko-KR" altLang="en-US" sz="1600" b="1" dirty="0">
                <a:solidFill>
                  <a:srgbClr val="2E75B6"/>
                </a:solidFill>
                <a:latin typeface="+mn-ea"/>
              </a:rPr>
              <a:t>알고리즘을 혼합하여 사용</a:t>
            </a:r>
            <a:r>
              <a:rPr kumimoji="1" lang="ko-KR" altLang="en-US" sz="1600" dirty="0">
                <a:latin typeface="+mn-ea"/>
              </a:rPr>
              <a:t>하는 것을 권장</a:t>
            </a:r>
            <a:endParaRPr kumimoji="1" lang="en-US" altLang="ko-KR" sz="1600" dirty="0">
              <a:latin typeface="+mn-ea"/>
            </a:endParaRPr>
          </a:p>
          <a:p>
            <a:pPr lvl="2"/>
            <a:r>
              <a:rPr kumimoji="1" lang="en-US" altLang="ko-KR" sz="1200" dirty="0">
                <a:latin typeface="+mn-ea"/>
              </a:rPr>
              <a:t>ECC</a:t>
            </a:r>
            <a:r>
              <a:rPr kumimoji="1" lang="ko-KR" altLang="en-US" sz="1200" dirty="0">
                <a:latin typeface="+mn-ea"/>
              </a:rPr>
              <a:t>는 표준화 과정에서 검증되었기에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새로운 </a:t>
            </a:r>
            <a:r>
              <a:rPr kumimoji="1" lang="en-US" altLang="ko-KR" sz="1200" dirty="0">
                <a:latin typeface="+mn-ea"/>
              </a:rPr>
              <a:t>PQC</a:t>
            </a:r>
            <a:r>
              <a:rPr kumimoji="1" lang="ko-KR" altLang="en-US" sz="1200" dirty="0">
                <a:latin typeface="+mn-ea"/>
              </a:rPr>
              <a:t> 알고리즘의 불안정성을 보완 가능</a:t>
            </a:r>
            <a:endParaRPr kumimoji="1" lang="en-US" altLang="ko-KR" sz="1200" dirty="0">
              <a:latin typeface="+mn-ea"/>
            </a:endParaRPr>
          </a:p>
          <a:p>
            <a:pPr lvl="2"/>
            <a:endParaRPr kumimoji="1" lang="en-US" altLang="ko-KR" sz="1600" dirty="0">
              <a:latin typeface="+mn-ea"/>
            </a:endParaRPr>
          </a:p>
          <a:p>
            <a:r>
              <a:rPr kumimoji="1" lang="en-US" altLang="ko-KR" sz="2000" b="1" dirty="0">
                <a:latin typeface="+mn-ea"/>
              </a:rPr>
              <a:t>ML-KEM </a:t>
            </a:r>
            <a:r>
              <a:rPr kumimoji="1" lang="ko-KR" altLang="en-US" sz="2000" b="1" dirty="0">
                <a:latin typeface="+mn-ea"/>
              </a:rPr>
              <a:t>및 </a:t>
            </a:r>
            <a:r>
              <a:rPr kumimoji="1" lang="en-US" altLang="ko-KR" sz="2000" b="1" dirty="0">
                <a:latin typeface="+mn-ea"/>
              </a:rPr>
              <a:t>ML-DSA</a:t>
            </a:r>
          </a:p>
          <a:p>
            <a:pPr lvl="1"/>
            <a:r>
              <a:rPr kumimoji="1" lang="en-US" altLang="ko-KR" sz="1600" dirty="0">
                <a:latin typeface="+mn-ea"/>
              </a:rPr>
              <a:t>ML-KEM </a:t>
            </a:r>
            <a:r>
              <a:rPr kumimoji="1" lang="ko-KR" altLang="en-US" sz="1600" dirty="0">
                <a:latin typeface="+mn-ea"/>
              </a:rPr>
              <a:t>및 </a:t>
            </a:r>
            <a:r>
              <a:rPr kumimoji="1" lang="en-US" altLang="ko-KR" sz="1600" dirty="0">
                <a:latin typeface="+mn-ea"/>
              </a:rPr>
              <a:t>ML-DSA</a:t>
            </a:r>
            <a:r>
              <a:rPr kumimoji="1" lang="ko-KR" altLang="en-US" sz="1600" dirty="0">
                <a:latin typeface="+mn-ea"/>
              </a:rPr>
              <a:t>은 하드웨어 구현 시 용이함</a:t>
            </a:r>
            <a:endParaRPr kumimoji="1" lang="en-US" altLang="ko-KR" sz="1600" dirty="0">
              <a:latin typeface="+mn-ea"/>
            </a:endParaRPr>
          </a:p>
          <a:p>
            <a:pPr lvl="2"/>
            <a:r>
              <a:rPr kumimoji="1" lang="ko-KR" altLang="en-US" sz="1200" dirty="0">
                <a:latin typeface="+mn-ea"/>
              </a:rPr>
              <a:t>주로 간단한 다항식 연산을 기반으로 </a:t>
            </a:r>
            <a:r>
              <a:rPr kumimoji="1" lang="ko-KR" altLang="en-US" sz="1200" dirty="0" err="1">
                <a:latin typeface="+mn-ea"/>
              </a:rPr>
              <a:t>모듈러</a:t>
            </a:r>
            <a:r>
              <a:rPr kumimoji="1" lang="ko-KR" altLang="en-US" sz="1200" dirty="0">
                <a:latin typeface="+mn-ea"/>
              </a:rPr>
              <a:t> 연산을 수행하기 때문</a:t>
            </a:r>
            <a:endParaRPr kumimoji="1" lang="en-US" altLang="ko-KR" sz="1200" dirty="0">
              <a:latin typeface="+mn-ea"/>
            </a:endParaRPr>
          </a:p>
          <a:p>
            <a:endParaRPr kumimoji="1" lang="en-US" altLang="ko-KR" sz="1800" dirty="0">
              <a:latin typeface="+mn-ea"/>
            </a:endParaRPr>
          </a:p>
          <a:p>
            <a:r>
              <a:rPr kumimoji="1" lang="en-US" altLang="ko-KR" sz="2000" b="1" dirty="0">
                <a:latin typeface="+mn-ea"/>
              </a:rPr>
              <a:t>SLH-DSA(</a:t>
            </a:r>
            <a:r>
              <a:rPr kumimoji="1" lang="en-US" altLang="ko-KR" sz="2000" b="1" dirty="0" err="1">
                <a:latin typeface="+mn-ea"/>
              </a:rPr>
              <a:t>Sphincs</a:t>
            </a:r>
            <a:r>
              <a:rPr kumimoji="1" lang="en-US" altLang="ko-KR" sz="2000" b="1" dirty="0">
                <a:latin typeface="+mn-ea"/>
              </a:rPr>
              <a:t>+)</a:t>
            </a:r>
          </a:p>
          <a:p>
            <a:pPr lvl="1"/>
            <a:r>
              <a:rPr kumimoji="1" lang="en-US" altLang="ko-KR" sz="1600" dirty="0">
                <a:latin typeface="+mn-ea"/>
              </a:rPr>
              <a:t>SLH-DSA</a:t>
            </a:r>
            <a:r>
              <a:rPr kumimoji="1" lang="ko-KR" altLang="en-US" sz="1600" dirty="0">
                <a:latin typeface="+mn-ea"/>
              </a:rPr>
              <a:t>는 </a:t>
            </a:r>
            <a:r>
              <a:rPr kumimoji="1" lang="en-US" altLang="ko-KR" sz="1600" dirty="0">
                <a:latin typeface="+mn-ea"/>
              </a:rPr>
              <a:t>ML-KEM </a:t>
            </a:r>
            <a:r>
              <a:rPr kumimoji="1" lang="ko-KR" altLang="en-US" sz="1600" dirty="0">
                <a:latin typeface="+mn-ea"/>
              </a:rPr>
              <a:t>및 </a:t>
            </a:r>
            <a:r>
              <a:rPr kumimoji="1" lang="en-US" altLang="ko-KR" sz="1600" dirty="0">
                <a:latin typeface="+mn-ea"/>
              </a:rPr>
              <a:t>ML-DSA</a:t>
            </a:r>
            <a:r>
              <a:rPr kumimoji="1" lang="ko-KR" altLang="en-US" sz="1600" dirty="0">
                <a:latin typeface="+mn-ea"/>
              </a:rPr>
              <a:t>와 유사한 연산을 수행하기에 하드웨어에서 함께 구현하기 용이함</a:t>
            </a:r>
            <a:endParaRPr kumimoji="1" lang="en-US" altLang="ko-KR" sz="1600" dirty="0">
              <a:latin typeface="+mn-ea"/>
            </a:endParaRPr>
          </a:p>
          <a:p>
            <a:pPr lvl="2"/>
            <a:r>
              <a:rPr kumimoji="1" lang="en-US" altLang="ko-KR" sz="1200" dirty="0">
                <a:latin typeface="+mn-ea"/>
              </a:rPr>
              <a:t> 3</a:t>
            </a:r>
            <a:r>
              <a:rPr kumimoji="1" lang="ko-KR" altLang="en-US" sz="1200" dirty="0">
                <a:latin typeface="+mn-ea"/>
              </a:rPr>
              <a:t>가지 알고리즘 모두 해시 함수와 </a:t>
            </a:r>
            <a:r>
              <a:rPr kumimoji="1" lang="ko-KR" altLang="en-US" sz="1200" dirty="0" err="1">
                <a:latin typeface="+mn-ea"/>
              </a:rPr>
              <a:t>모듈러</a:t>
            </a:r>
            <a:r>
              <a:rPr kumimoji="1" lang="ko-KR" altLang="en-US" sz="1200" dirty="0">
                <a:latin typeface="+mn-ea"/>
              </a:rPr>
              <a:t> 연산 사용</a:t>
            </a:r>
            <a:endParaRPr kumimoji="1" lang="en-US" altLang="ko-KR" sz="1200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해시 코어를 재사용하여 효율성 향상 가능</a:t>
            </a:r>
            <a:endParaRPr kumimoji="1" lang="en-US" altLang="ko-KR" sz="1600" dirty="0">
              <a:latin typeface="+mn-ea"/>
            </a:endParaRPr>
          </a:p>
          <a:p>
            <a:pPr lvl="2"/>
            <a:r>
              <a:rPr kumimoji="1" lang="ko-KR" altLang="en-US" sz="1200" dirty="0">
                <a:latin typeface="+mn-ea"/>
              </a:rPr>
              <a:t>해시 코어</a:t>
            </a:r>
            <a:r>
              <a:rPr kumimoji="1" lang="en-US" altLang="ko-KR" sz="1200" dirty="0">
                <a:latin typeface="+mn-ea"/>
              </a:rPr>
              <a:t>: </a:t>
            </a:r>
            <a:r>
              <a:rPr kumimoji="1" lang="ko-KR" altLang="en-US" sz="1200" dirty="0">
                <a:latin typeface="+mn-ea"/>
              </a:rPr>
              <a:t>데이터를 </a:t>
            </a:r>
            <a:r>
              <a:rPr kumimoji="1" lang="en-US" altLang="ko-KR" sz="1200" dirty="0">
                <a:latin typeface="+mn-ea"/>
              </a:rPr>
              <a:t>hashing</a:t>
            </a:r>
            <a:r>
              <a:rPr kumimoji="1" lang="ko-KR" altLang="en-US" sz="1200" dirty="0">
                <a:latin typeface="+mn-ea"/>
              </a:rPr>
              <a:t>하는 하드웨어 모듈로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동일한 하드웨어 자원을 활용하여 여러 알고리즘의 연산을 지원할 수 있음</a:t>
            </a:r>
            <a:endParaRPr kumimoji="1"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332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표준화</a:t>
            </a:r>
            <a:r>
              <a:rPr lang="en-US" altLang="ko-KR" sz="3200" dirty="0">
                <a:latin typeface="+mj-ea"/>
              </a:rPr>
              <a:t>: </a:t>
            </a:r>
            <a:r>
              <a:rPr lang="ko-KR" altLang="en-US" sz="3200" dirty="0">
                <a:latin typeface="+mj-ea"/>
              </a:rPr>
              <a:t>벤더 관점에서의 문제점 및 개선 사항</a:t>
            </a:r>
            <a:endParaRPr lang="ko-Kore-KR" altLang="en-US" sz="3200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74709-601D-8BCC-E8CE-49628DFD2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>
                <a:solidFill>
                  <a:srgbClr val="FF0000"/>
                </a:solidFill>
                <a:latin typeface="+mn-ea"/>
              </a:rPr>
              <a:t>너무 많은 후보 알고리즘이 존재</a:t>
            </a:r>
            <a:r>
              <a:rPr kumimoji="1" lang="ko-KR" altLang="en-US" sz="2000" b="1" dirty="0">
                <a:latin typeface="+mn-ea"/>
              </a:rPr>
              <a:t>하여 학계의 하드웨어 관련 연구에 부담을 줌</a:t>
            </a:r>
            <a:endParaRPr kumimoji="1" lang="en-US" altLang="ko-KR" sz="2000" b="1" dirty="0">
              <a:latin typeface="+mn-ea"/>
            </a:endParaRPr>
          </a:p>
          <a:p>
            <a:pPr lvl="1"/>
            <a:r>
              <a:rPr kumimoji="1" lang="en-US" altLang="en-US" sz="1600" dirty="0">
                <a:latin typeface="+mn-ea"/>
              </a:rPr>
              <a:t>FALCON </a:t>
            </a:r>
            <a:r>
              <a:rPr kumimoji="1" lang="ko-KR" altLang="en-US" sz="1600" dirty="0">
                <a:latin typeface="+mn-ea"/>
              </a:rPr>
              <a:t>알고리즘의 부동 소수점 연산에 대한 </a:t>
            </a:r>
            <a:r>
              <a:rPr kumimoji="1" lang="ko-KR" altLang="en-US" sz="1600" dirty="0" err="1">
                <a:latin typeface="+mn-ea"/>
              </a:rPr>
              <a:t>마스킹</a:t>
            </a:r>
            <a:r>
              <a:rPr kumimoji="1" lang="ko-KR" altLang="en-US" sz="1600" dirty="0">
                <a:latin typeface="+mn-ea"/>
              </a:rPr>
              <a:t> 대책이 미비함</a:t>
            </a:r>
            <a:endParaRPr kumimoji="1" lang="en-US" altLang="ko-KR" sz="1600" dirty="0">
              <a:latin typeface="+mn-ea"/>
            </a:endParaRPr>
          </a:p>
          <a:p>
            <a:pPr lvl="2"/>
            <a:r>
              <a:rPr kumimoji="1" lang="ko-KR" altLang="en-US" sz="1200" dirty="0">
                <a:latin typeface="+mn-ea"/>
              </a:rPr>
              <a:t>최근 </a:t>
            </a:r>
            <a:r>
              <a:rPr kumimoji="1" lang="en-US" altLang="ko-KR" sz="1200" dirty="0">
                <a:latin typeface="+mn-ea"/>
              </a:rPr>
              <a:t>FALCON</a:t>
            </a:r>
            <a:r>
              <a:rPr kumimoji="1" lang="ko-KR" altLang="en-US" sz="1200" dirty="0">
                <a:latin typeface="+mn-ea"/>
              </a:rPr>
              <a:t>의 부동소수점 곱셈 및 덧셈에 대한 </a:t>
            </a:r>
            <a:r>
              <a:rPr kumimoji="1" lang="ko-KR" altLang="en-US" sz="1200" dirty="0" err="1">
                <a:latin typeface="+mn-ea"/>
              </a:rPr>
              <a:t>마스킹</a:t>
            </a:r>
            <a:r>
              <a:rPr kumimoji="1" lang="ko-KR" altLang="en-US" sz="1200" dirty="0">
                <a:latin typeface="+mn-ea"/>
              </a:rPr>
              <a:t> 방법의 연구 사례가 발표되었음</a:t>
            </a:r>
            <a:r>
              <a:rPr kumimoji="1" lang="en-US" altLang="ko-KR" sz="1200" dirty="0">
                <a:latin typeface="+mn-ea"/>
              </a:rPr>
              <a:t>[5]</a:t>
            </a:r>
          </a:p>
          <a:p>
            <a:pPr lvl="2"/>
            <a:r>
              <a:rPr kumimoji="1" lang="ko-KR" altLang="en-US" sz="1200" dirty="0">
                <a:latin typeface="+mn-ea"/>
              </a:rPr>
              <a:t>연구가 계속 진행되고는 있으나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추가적인 대책이 필요함</a:t>
            </a:r>
            <a:endParaRPr kumimoji="1" lang="en-US" altLang="ko-KR" sz="1200" dirty="0">
              <a:latin typeface="+mn-ea"/>
            </a:endParaRPr>
          </a:p>
          <a:p>
            <a:pPr lvl="1"/>
            <a:r>
              <a:rPr kumimoji="1" lang="en-US" altLang="en-US" sz="1600" dirty="0">
                <a:latin typeface="+mn-ea"/>
              </a:rPr>
              <a:t>Fault attack</a:t>
            </a:r>
            <a:r>
              <a:rPr kumimoji="1" lang="ko-KR" altLang="en-US" sz="1600" dirty="0">
                <a:latin typeface="+mn-ea"/>
              </a:rPr>
              <a:t>에 대한 연구가 초기 단계에 머물러 있음</a:t>
            </a:r>
            <a:endParaRPr kumimoji="1" lang="en-US" altLang="ko-KR" sz="1600" dirty="0">
              <a:latin typeface="+mn-ea"/>
            </a:endParaRPr>
          </a:p>
          <a:p>
            <a:endParaRPr kumimoji="1" lang="en-US" altLang="en-US" sz="1800" dirty="0">
              <a:latin typeface="+mn-ea"/>
            </a:endParaRPr>
          </a:p>
          <a:p>
            <a:r>
              <a:rPr kumimoji="1" lang="ko-KR" altLang="en-US" sz="2000" b="1" dirty="0">
                <a:latin typeface="+mn-ea"/>
              </a:rPr>
              <a:t>표준화 과정 막바지에 변경 사항이 생길 경우 부정적인 영향을 미침</a:t>
            </a:r>
            <a:endParaRPr kumimoji="1" lang="en-US" altLang="ko-KR" sz="2000" b="1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제품 개발에 악영향을 미칠 수 있음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ko-KR" altLang="en-US" sz="1600" b="1" dirty="0">
                <a:solidFill>
                  <a:srgbClr val="2E75B6"/>
                </a:solidFill>
                <a:latin typeface="+mn-ea"/>
              </a:rPr>
              <a:t>변경 사항은 충분한 시간적 여유를 두고 신중히 검토되어야 함</a:t>
            </a:r>
            <a:endParaRPr kumimoji="1" lang="en-US" altLang="ko-KR" sz="1600" b="1" dirty="0">
              <a:solidFill>
                <a:srgbClr val="2E75B6"/>
              </a:solidFill>
              <a:latin typeface="+mn-ea"/>
            </a:endParaRPr>
          </a:p>
          <a:p>
            <a:pPr lvl="1"/>
            <a:endParaRPr kumimoji="1" lang="en-US" altLang="ko-KR" sz="1600" dirty="0">
              <a:latin typeface="+mn-ea"/>
            </a:endParaRPr>
          </a:p>
          <a:p>
            <a:r>
              <a:rPr kumimoji="1" lang="ko-KR" altLang="en-US" sz="2000" b="1" dirty="0">
                <a:latin typeface="+mn-ea"/>
              </a:rPr>
              <a:t>테스트 벡터가 일찍 제공되어야 함</a:t>
            </a:r>
            <a:endParaRPr kumimoji="1" lang="en-US" altLang="ko-KR" sz="2000" b="1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알고리즘의 구현 검증 및 호환성 테스트를 위해 필요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일찍 제공이 된다면</a:t>
            </a:r>
            <a:r>
              <a:rPr kumimoji="1" lang="en-US" altLang="ko-KR" sz="1600" dirty="0">
                <a:latin typeface="+mn-ea"/>
              </a:rPr>
              <a:t>, </a:t>
            </a:r>
            <a:r>
              <a:rPr kumimoji="1" lang="ko-KR" altLang="en-US" sz="1600" dirty="0">
                <a:latin typeface="+mn-ea"/>
              </a:rPr>
              <a:t>개발자들이 더 나은 품질의 제품을 더 빨리 시장에 출시할 수 있음</a:t>
            </a:r>
            <a:endParaRPr kumimoji="1" lang="en-US" altLang="ko-KR" sz="1600" dirty="0">
              <a:latin typeface="+mn-ea"/>
            </a:endParaRPr>
          </a:p>
          <a:p>
            <a:pPr lvl="1"/>
            <a:endParaRPr kumimoji="1" lang="en-US" altLang="en-US" sz="1600" dirty="0">
              <a:latin typeface="+mn-ea"/>
            </a:endParaRPr>
          </a:p>
          <a:p>
            <a:endParaRPr kumimoji="1" lang="ko-Kore-KR" altLang="en-US" sz="18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1115A-57F6-4665-A990-009D5ED9790F}"/>
              </a:ext>
            </a:extLst>
          </p:cNvPr>
          <p:cNvSpPr txBox="1"/>
          <p:nvPr/>
        </p:nvSpPr>
        <p:spPr>
          <a:xfrm>
            <a:off x="0" y="6457890"/>
            <a:ext cx="117046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[5]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Keng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-Yu Chen,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Jiun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-Peng Chen: Masking Floating-Point Number Multiplication and Addition of Falcon: First- and Higher-order Implementations and Evaluations. IACR Transactions on Cryptographic Hardware and Embedded Systems, 2024(2), 276–303. https://doi.org/10.46586/tches.v2024.i2.276-303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47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표준화</a:t>
            </a:r>
            <a:r>
              <a:rPr lang="en-US" altLang="ko-KR" sz="3200" dirty="0">
                <a:latin typeface="+mj-ea"/>
              </a:rPr>
              <a:t>: </a:t>
            </a:r>
            <a:r>
              <a:rPr lang="ko-KR" altLang="en-US" sz="3200" dirty="0">
                <a:latin typeface="+mj-ea"/>
              </a:rPr>
              <a:t>벤더 관점에서의 표준화 시 권장 사항</a:t>
            </a:r>
            <a:endParaRPr lang="ko-Kore-KR" altLang="en-US" sz="3200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74709-601D-8BCC-E8CE-49628DFD2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677918" cy="5497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b="1" dirty="0">
                <a:latin typeface="+mn-ea"/>
              </a:rPr>
              <a:t>보안성이 보장되었을 경우 다음 사항을 권장</a:t>
            </a:r>
            <a:endParaRPr kumimoji="1" lang="en-US" altLang="ko-KR" sz="2000" b="1" dirty="0">
              <a:latin typeface="+mn-ea"/>
            </a:endParaRPr>
          </a:p>
          <a:p>
            <a:r>
              <a:rPr kumimoji="1" lang="ko-KR" altLang="en-US" sz="2000" b="1" dirty="0">
                <a:solidFill>
                  <a:srgbClr val="FF0000"/>
                </a:solidFill>
                <a:latin typeface="+mn-ea"/>
              </a:rPr>
              <a:t>산술 다양성을 제한할 것</a:t>
            </a:r>
            <a:endParaRPr kumimoji="1" lang="en-US" altLang="ko-KR" sz="20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다양한 알고리즘을 지원하려면 각 알고리즘에 특화된 다양한 연산을 구현해야 함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ko-KR" altLang="en-US" sz="1600" b="1" dirty="0">
                <a:solidFill>
                  <a:srgbClr val="2E75B6"/>
                </a:solidFill>
                <a:latin typeface="+mn-ea"/>
              </a:rPr>
              <a:t>따라서 산술 다양성을 제한하여 복잡성을 낮추면</a:t>
            </a:r>
            <a:r>
              <a:rPr kumimoji="1" lang="en-US" altLang="ko-KR" sz="1600" b="1" dirty="0">
                <a:solidFill>
                  <a:srgbClr val="2E75B6"/>
                </a:solidFill>
                <a:latin typeface="+mn-ea"/>
              </a:rPr>
              <a:t>,</a:t>
            </a:r>
            <a:r>
              <a:rPr kumimoji="1" lang="ko-KR" altLang="en-US" sz="1600" b="1" dirty="0">
                <a:solidFill>
                  <a:srgbClr val="2E75B6"/>
                </a:solidFill>
                <a:latin typeface="+mn-ea"/>
              </a:rPr>
              <a:t> 보다 효율적으로 시스템을 설계 및 관리할 수 있음</a:t>
            </a:r>
            <a:endParaRPr kumimoji="1" lang="en-US" altLang="ko-KR" sz="1600" b="1" dirty="0">
              <a:solidFill>
                <a:srgbClr val="2E75B6"/>
              </a:solidFill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또한</a:t>
            </a:r>
            <a:r>
              <a:rPr kumimoji="1" lang="en-US" altLang="ko-KR" sz="1600" dirty="0">
                <a:latin typeface="+mn-ea"/>
              </a:rPr>
              <a:t>,</a:t>
            </a:r>
            <a:r>
              <a:rPr kumimoji="1" lang="ko-KR" altLang="en-US" sz="1600" dirty="0">
                <a:latin typeface="+mn-ea"/>
              </a:rPr>
              <a:t> 모든 알고리즘에 적용되는 연산을 최적화 하는 것이 개발 및 유지 관리 면에서 효율적임</a:t>
            </a:r>
            <a:endParaRPr kumimoji="1" lang="en-US" altLang="ko-KR" sz="1600" dirty="0">
              <a:latin typeface="+mn-ea"/>
            </a:endParaRPr>
          </a:p>
          <a:p>
            <a:pPr lvl="2"/>
            <a:r>
              <a:rPr kumimoji="1" lang="en-US" altLang="en-US" sz="1200" dirty="0">
                <a:latin typeface="+mn-ea"/>
              </a:rPr>
              <a:t>E.g. </a:t>
            </a:r>
            <a:r>
              <a:rPr kumimoji="1" lang="ko-KR" altLang="en-US" sz="1200" dirty="0">
                <a:latin typeface="+mn-ea"/>
              </a:rPr>
              <a:t>구현 가능할 경우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약간의 성능 저하가 있더라도 </a:t>
            </a:r>
            <a:r>
              <a:rPr kumimoji="1" lang="en-US" altLang="ko-KR" sz="1200" dirty="0">
                <a:latin typeface="+mn-ea"/>
              </a:rPr>
              <a:t>ML-DSA</a:t>
            </a:r>
            <a:r>
              <a:rPr kumimoji="1" lang="ko-KR" altLang="en-US" sz="1200" dirty="0">
                <a:latin typeface="+mn-ea"/>
              </a:rPr>
              <a:t>와 </a:t>
            </a:r>
            <a:r>
              <a:rPr kumimoji="1" lang="en-US" altLang="ko-KR" sz="1200" dirty="0">
                <a:latin typeface="+mn-ea"/>
              </a:rPr>
              <a:t>ML-KEM</a:t>
            </a:r>
            <a:r>
              <a:rPr kumimoji="1" lang="ko-KR" altLang="en-US" sz="1200" dirty="0">
                <a:latin typeface="+mn-ea"/>
              </a:rPr>
              <a:t>의 </a:t>
            </a:r>
            <a:r>
              <a:rPr kumimoji="1" lang="en-US" altLang="ko-KR" sz="1200" dirty="0">
                <a:latin typeface="+mn-ea"/>
              </a:rPr>
              <a:t>moduli</a:t>
            </a:r>
            <a:r>
              <a:rPr kumimoji="1" lang="ko-KR" altLang="en-US" sz="1200" dirty="0" err="1">
                <a:latin typeface="+mn-ea"/>
              </a:rPr>
              <a:t>를</a:t>
            </a:r>
            <a:r>
              <a:rPr kumimoji="1" lang="ko-KR" altLang="en-US" sz="1200" dirty="0">
                <a:latin typeface="+mn-ea"/>
              </a:rPr>
              <a:t> 재사용</a:t>
            </a:r>
            <a:endParaRPr kumimoji="1" lang="en-US" altLang="ko-KR" sz="1200" dirty="0">
              <a:latin typeface="+mn-ea"/>
            </a:endParaRPr>
          </a:p>
          <a:p>
            <a:pPr lvl="1"/>
            <a:endParaRPr kumimoji="1" lang="en-US" altLang="en-US" sz="1600" dirty="0">
              <a:latin typeface="+mn-ea"/>
            </a:endParaRPr>
          </a:p>
          <a:p>
            <a:r>
              <a:rPr kumimoji="1" lang="ko-KR" altLang="en-US" sz="2000" b="1" dirty="0">
                <a:latin typeface="+mn-ea"/>
              </a:rPr>
              <a:t>메모리 복잡성을 </a:t>
            </a:r>
            <a:r>
              <a:rPr kumimoji="1" lang="en-US" altLang="ko-KR" sz="2000" b="1" dirty="0">
                <a:latin typeface="+mn-ea"/>
              </a:rPr>
              <a:t>ML-DSA, ML-KEM</a:t>
            </a:r>
            <a:r>
              <a:rPr kumimoji="1" lang="ko-KR" altLang="en-US" sz="2000" b="1" dirty="0">
                <a:latin typeface="+mn-ea"/>
              </a:rPr>
              <a:t> 수준으로 맞출 것</a:t>
            </a:r>
            <a:endParaRPr kumimoji="1" lang="en-US" altLang="ko-KR" sz="2000" b="1" dirty="0">
              <a:latin typeface="+mn-ea"/>
            </a:endParaRPr>
          </a:p>
          <a:p>
            <a:pPr lvl="1"/>
            <a:r>
              <a:rPr kumimoji="1" lang="en-US" altLang="ko-KR" sz="1600" dirty="0">
                <a:latin typeface="+mn-ea"/>
              </a:rPr>
              <a:t>ML-DSA, ML-KEM</a:t>
            </a:r>
            <a:r>
              <a:rPr kumimoji="1" lang="ko-KR" altLang="en-US" sz="1600" dirty="0">
                <a:latin typeface="+mn-ea"/>
              </a:rPr>
              <a:t>에서 사용되는 메모리 모델은 이미 검증되었음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알고리즘이 사용하는 메모리 자원을 가능한 한 최소화하기 위함</a:t>
            </a:r>
            <a:endParaRPr kumimoji="1" lang="en-US" altLang="en-US" sz="1600" dirty="0">
              <a:latin typeface="+mn-ea"/>
            </a:endParaRPr>
          </a:p>
          <a:p>
            <a:pPr lvl="1"/>
            <a:endParaRPr kumimoji="1" lang="en-US" altLang="en-US" sz="1600" dirty="0">
              <a:latin typeface="+mn-ea"/>
            </a:endParaRPr>
          </a:p>
          <a:p>
            <a:r>
              <a:rPr kumimoji="1" lang="en-US" altLang="en-US" sz="2000" b="1" dirty="0">
                <a:latin typeface="+mn-ea"/>
              </a:rPr>
              <a:t>FO </a:t>
            </a:r>
            <a:r>
              <a:rPr kumimoji="1" lang="ko-KR" altLang="en-US" sz="2000" b="1" dirty="0">
                <a:latin typeface="+mn-ea"/>
              </a:rPr>
              <a:t>변환 사용을 지양할 것</a:t>
            </a:r>
            <a:endParaRPr kumimoji="1" lang="en-US" altLang="ko-KR" sz="2000" b="1" dirty="0">
              <a:latin typeface="+mn-ea"/>
            </a:endParaRPr>
          </a:p>
          <a:p>
            <a:pPr lvl="1"/>
            <a:r>
              <a:rPr kumimoji="1" lang="en-US" altLang="ko-KR" sz="1600" dirty="0">
                <a:latin typeface="+mn-ea"/>
              </a:rPr>
              <a:t>Decapsulation</a:t>
            </a:r>
            <a:r>
              <a:rPr kumimoji="1" lang="ko-KR" altLang="en-US" sz="1600" dirty="0">
                <a:latin typeface="+mn-ea"/>
              </a:rPr>
              <a:t> 단계에서 암호문이 </a:t>
            </a:r>
            <a:r>
              <a:rPr kumimoji="1" lang="ko-KR" altLang="en-US" sz="1600" dirty="0" err="1">
                <a:latin typeface="+mn-ea"/>
              </a:rPr>
              <a:t>복호화되고</a:t>
            </a:r>
            <a:r>
              <a:rPr kumimoji="1" lang="en-US" altLang="ko-KR" sz="1600" dirty="0">
                <a:latin typeface="+mn-ea"/>
              </a:rPr>
              <a:t>,</a:t>
            </a:r>
            <a:r>
              <a:rPr kumimoji="1" lang="ko-KR" altLang="en-US" sz="1600" dirty="0">
                <a:latin typeface="+mn-ea"/>
              </a:rPr>
              <a:t> 재암호화 된 후 원래 암호문과 비교하여 유효성을 검사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따라서 재암호화 단계에서 </a:t>
            </a:r>
            <a:r>
              <a:rPr kumimoji="1" lang="ko-KR" altLang="en-US" sz="1600" dirty="0" err="1">
                <a:latin typeface="+mn-ea"/>
              </a:rPr>
              <a:t>부채널</a:t>
            </a:r>
            <a:r>
              <a:rPr kumimoji="1" lang="ko-KR" altLang="en-US" sz="1600" dirty="0">
                <a:latin typeface="+mn-ea"/>
              </a:rPr>
              <a:t> 공격을 통해 정보가 누출될 수 있음</a:t>
            </a:r>
            <a:endParaRPr kumimoji="1"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809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NTT </a:t>
            </a:r>
            <a:r>
              <a:rPr lang="ko-KR" altLang="en-US" dirty="0"/>
              <a:t>최적화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ore-KR" altLang="en-US" dirty="0"/>
              <a:t>포트폴리오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표준화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벤더 관점에서 본 </a:t>
            </a:r>
            <a:r>
              <a:rPr lang="en-US" altLang="ko-KR" sz="3200" dirty="0">
                <a:latin typeface="+mj-ea"/>
              </a:rPr>
              <a:t>PQC </a:t>
            </a:r>
            <a:r>
              <a:rPr lang="ko-KR" altLang="en-US" sz="3200" dirty="0">
                <a:latin typeface="+mj-ea"/>
              </a:rPr>
              <a:t>표준화</a:t>
            </a:r>
            <a:endParaRPr lang="ko-Kore-KR" altLang="en-US" sz="3200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74709-601D-8BCC-E8CE-49628DFD2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3531863"/>
            <a:ext cx="4565572" cy="5776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ko-KR" altLang="en-US" sz="2000" b="1" dirty="0">
                <a:latin typeface="+mn-ea"/>
              </a:rPr>
              <a:t>일반적인 표준화 과정 순서</a:t>
            </a:r>
            <a:endParaRPr kumimoji="1" lang="ko-Kore-KR" altLang="en-US" sz="20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4EF6C-8E9E-40F3-8CCE-34A33FBB6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503"/>
          <a:stretch/>
        </p:blipFill>
        <p:spPr>
          <a:xfrm>
            <a:off x="4779081" y="2799122"/>
            <a:ext cx="6240837" cy="13414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323027-2B77-4542-8946-3EE717DAC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847"/>
          <a:stretch/>
        </p:blipFill>
        <p:spPr>
          <a:xfrm>
            <a:off x="4719121" y="4752390"/>
            <a:ext cx="6170219" cy="1341498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4F75705-D246-4B56-9D3D-1D16A2660770}"/>
              </a:ext>
            </a:extLst>
          </p:cNvPr>
          <p:cNvSpPr txBox="1">
            <a:spLocks/>
          </p:cNvSpPr>
          <p:nvPr/>
        </p:nvSpPr>
        <p:spPr>
          <a:xfrm>
            <a:off x="411920" y="5432989"/>
            <a:ext cx="4565572" cy="57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벤더 관점의 표준화 과정 순서</a:t>
            </a:r>
            <a:endParaRPr kumimoji="1" lang="ko-Kore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A6D9C450-EFCE-4357-9C73-008240635369}"/>
              </a:ext>
            </a:extLst>
          </p:cNvPr>
          <p:cNvSpPr txBox="1">
            <a:spLocks/>
          </p:cNvSpPr>
          <p:nvPr/>
        </p:nvSpPr>
        <p:spPr>
          <a:xfrm>
            <a:off x="4592177" y="4233648"/>
            <a:ext cx="2403733" cy="44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표준화 프로세스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786B9DF6-AC1F-48CB-9719-F1FD4BA4379B}"/>
              </a:ext>
            </a:extLst>
          </p:cNvPr>
          <p:cNvSpPr txBox="1">
            <a:spLocks/>
          </p:cNvSpPr>
          <p:nvPr/>
        </p:nvSpPr>
        <p:spPr>
          <a:xfrm>
            <a:off x="7304723" y="4233648"/>
            <a:ext cx="1411883" cy="44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포트폴리오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2045789-D932-46E3-AEFD-D91802507A3A}"/>
              </a:ext>
            </a:extLst>
          </p:cNvPr>
          <p:cNvSpPr txBox="1">
            <a:spLocks/>
          </p:cNvSpPr>
          <p:nvPr/>
        </p:nvSpPr>
        <p:spPr>
          <a:xfrm>
            <a:off x="9381837" y="4238379"/>
            <a:ext cx="1411883" cy="44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구현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944EB79C-A9A9-4821-B7B4-0CC423C988AB}"/>
              </a:ext>
            </a:extLst>
          </p:cNvPr>
          <p:cNvSpPr txBox="1">
            <a:spLocks/>
          </p:cNvSpPr>
          <p:nvPr/>
        </p:nvSpPr>
        <p:spPr>
          <a:xfrm>
            <a:off x="4623173" y="6140412"/>
            <a:ext cx="2403733" cy="44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표준화 프로세스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AD568A0-6793-4DA6-98F5-C57055CCC34B}"/>
              </a:ext>
            </a:extLst>
          </p:cNvPr>
          <p:cNvSpPr txBox="1">
            <a:spLocks/>
          </p:cNvSpPr>
          <p:nvPr/>
        </p:nvSpPr>
        <p:spPr>
          <a:xfrm>
            <a:off x="7304723" y="6093888"/>
            <a:ext cx="1411883" cy="44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포트폴리오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01A83BAB-4747-418B-B4AA-CC4DD17B8249}"/>
              </a:ext>
            </a:extLst>
          </p:cNvPr>
          <p:cNvSpPr txBox="1">
            <a:spLocks/>
          </p:cNvSpPr>
          <p:nvPr/>
        </p:nvSpPr>
        <p:spPr>
          <a:xfrm>
            <a:off x="9412832" y="6093888"/>
            <a:ext cx="1411883" cy="44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구현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7F8BB7F-CC6E-4433-9057-0749CDA079EF}"/>
              </a:ext>
            </a:extLst>
          </p:cNvPr>
          <p:cNvSpPr txBox="1">
            <a:spLocks/>
          </p:cNvSpPr>
          <p:nvPr/>
        </p:nvSpPr>
        <p:spPr>
          <a:xfrm>
            <a:off x="1371701" y="1221125"/>
            <a:ext cx="9448598" cy="134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ea"/>
                <a:cs typeface="+mn-cs"/>
              </a:rPr>
              <a:t>벤더 관점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에서는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구현을 우선시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하여 표준화 프로세스 진행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PQC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최적화를 통한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구현 비용 </a:t>
            </a:r>
            <a:r>
              <a:rPr kumimoji="1" lang="ko-KR" altLang="en-US" sz="2400" b="1" dirty="0">
                <a:solidFill>
                  <a:srgbClr val="FF0000"/>
                </a:solidFill>
                <a:latin typeface="+mn-ea"/>
              </a:rPr>
              <a:t>절감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 중요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실용적인 기술에 집중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793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>
                <a:latin typeface="+mj-ea"/>
              </a:rPr>
              <a:t>Kyber</a:t>
            </a:r>
            <a:r>
              <a:rPr lang="en-US" altLang="en-US" sz="3200" dirty="0">
                <a:latin typeface="+mj-ea"/>
              </a:rPr>
              <a:t> vs </a:t>
            </a:r>
            <a:r>
              <a:rPr lang="en-US" altLang="en-US" sz="3200" dirty="0" err="1">
                <a:latin typeface="+mj-ea"/>
              </a:rPr>
              <a:t>Dilithium</a:t>
            </a:r>
            <a:endParaRPr lang="ko-Kore-KR" altLang="en-US" sz="3200" dirty="0"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6DF01D0-B0CF-4F13-BA50-98D778551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05042"/>
              </p:ext>
            </p:extLst>
          </p:nvPr>
        </p:nvGraphicFramePr>
        <p:xfrm>
          <a:off x="1934915" y="1257041"/>
          <a:ext cx="8322170" cy="3516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893">
                  <a:extLst>
                    <a:ext uri="{9D8B030D-6E8A-4147-A177-3AD203B41FA5}">
                      <a16:colId xmlns:a16="http://schemas.microsoft.com/office/drawing/2014/main" val="1839566873"/>
                    </a:ext>
                  </a:extLst>
                </a:gridCol>
                <a:gridCol w="3230960">
                  <a:extLst>
                    <a:ext uri="{9D8B030D-6E8A-4147-A177-3AD203B41FA5}">
                      <a16:colId xmlns:a16="http://schemas.microsoft.com/office/drawing/2014/main" val="3081021115"/>
                    </a:ext>
                  </a:extLst>
                </a:gridCol>
                <a:gridCol w="3205317">
                  <a:extLst>
                    <a:ext uri="{9D8B030D-6E8A-4147-A177-3AD203B41FA5}">
                      <a16:colId xmlns:a16="http://schemas.microsoft.com/office/drawing/2014/main" val="1079047259"/>
                    </a:ext>
                  </a:extLst>
                </a:gridCol>
              </a:tblGrid>
              <a:tr h="502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Kyber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(ML-KEM)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Dilithium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(ML-DSA)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696541"/>
                  </a:ext>
                </a:extLst>
              </a:tr>
              <a:tr h="502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기반 문제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격자 기반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433118"/>
                  </a:ext>
                </a:extLst>
              </a:tr>
              <a:tr h="502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연산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NTT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544902"/>
                  </a:ext>
                </a:extLst>
              </a:tr>
              <a:tr h="502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비트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12-bit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23-bit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591758"/>
                  </a:ext>
                </a:extLst>
              </a:tr>
              <a:tr h="502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NTT 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완성도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Incomplete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NTT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Complete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NTT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66911"/>
                  </a:ext>
                </a:extLst>
              </a:tr>
              <a:tr h="502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해시 함수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SHAKE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001265"/>
                  </a:ext>
                </a:extLst>
              </a:tr>
              <a:tr h="502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샘플링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*이항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분포 샘플링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*균일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샘플링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002405"/>
                  </a:ext>
                </a:extLst>
              </a:tr>
            </a:tbl>
          </a:graphicData>
        </a:graphic>
      </p:graphicFrame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9D98945-FB92-47F5-9CF6-9207107CC4D3}"/>
              </a:ext>
            </a:extLst>
          </p:cNvPr>
          <p:cNvSpPr txBox="1">
            <a:spLocks/>
          </p:cNvSpPr>
          <p:nvPr/>
        </p:nvSpPr>
        <p:spPr>
          <a:xfrm>
            <a:off x="1940081" y="4993287"/>
            <a:ext cx="9458666" cy="158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*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Incomplete NTT</a:t>
            </a: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일부 최적화 단계를 생략하여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구현을 단순화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*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Complete NTT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최적화 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NTT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로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성능을 최대화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* 이항 분포 샘플링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이항 분포를 사용하여 난수를 생성하는 방법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각 값이 선택될 확률이 다름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* 균일 샘플링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모든 값이 동일한 확률로 선택되는 방법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각 값이 선택될 확률이 모두 동일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790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+mj-ea"/>
              </a:rPr>
              <a:t>Rambus </a:t>
            </a:r>
            <a:r>
              <a:rPr lang="ko-KR" altLang="en-US" sz="3200" dirty="0">
                <a:latin typeface="+mj-ea"/>
              </a:rPr>
              <a:t>양자 내성 엔진</a:t>
            </a:r>
            <a:r>
              <a:rPr lang="en-US" altLang="ko-KR" sz="3200" dirty="0">
                <a:latin typeface="+mj-ea"/>
              </a:rPr>
              <a:t>(Rambus</a:t>
            </a:r>
            <a:r>
              <a:rPr lang="ko-KR" altLang="en-US" sz="3200" dirty="0">
                <a:latin typeface="+mj-ea"/>
              </a:rPr>
              <a:t> </a:t>
            </a:r>
            <a:r>
              <a:rPr lang="en-US" altLang="ko-KR" sz="3200" dirty="0">
                <a:latin typeface="+mj-ea"/>
              </a:rPr>
              <a:t>QSE)</a:t>
            </a:r>
            <a:endParaRPr lang="ko-Kore-KR" altLang="en-US" sz="3200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74709-601D-8BCC-E8CE-49628DFD2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397" y="1165014"/>
            <a:ext cx="11369675" cy="5485240"/>
          </a:xfrm>
        </p:spPr>
        <p:txBody>
          <a:bodyPr>
            <a:norm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+mn-ea"/>
              </a:rPr>
              <a:t>양자 컴퓨터 시대에 대비해 설계된 보안 엔진</a:t>
            </a:r>
            <a:endParaRPr kumimoji="1" lang="en-US" altLang="ko-KR" sz="24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kumimoji="1" lang="ko-KR" altLang="en-US" sz="2000" dirty="0">
                <a:latin typeface="+mn-ea"/>
              </a:rPr>
              <a:t>연산을 효율적으로 수행하고</a:t>
            </a:r>
            <a:r>
              <a:rPr kumimoji="1" lang="en-US" altLang="ko-KR" sz="2000" dirty="0">
                <a:latin typeface="+mn-ea"/>
              </a:rPr>
              <a:t>, </a:t>
            </a:r>
            <a:r>
              <a:rPr kumimoji="1" lang="ko-KR" altLang="en-US" sz="2000" dirty="0">
                <a:latin typeface="+mn-ea"/>
              </a:rPr>
              <a:t>하드웨어 가속을 통해 </a:t>
            </a:r>
            <a:r>
              <a:rPr kumimoji="1" lang="ko-KR" altLang="en-US" sz="2000" b="1" dirty="0">
                <a:solidFill>
                  <a:srgbClr val="2E75B6"/>
                </a:solidFill>
                <a:latin typeface="+mn-ea"/>
              </a:rPr>
              <a:t>알고리즘의 성능을 향상시키는 모듈</a:t>
            </a:r>
            <a:endParaRPr kumimoji="1" lang="en-US" altLang="ko-KR" sz="2000" b="1" dirty="0">
              <a:solidFill>
                <a:srgbClr val="2E75B6"/>
              </a:solidFill>
              <a:latin typeface="+mn-ea"/>
            </a:endParaRPr>
          </a:p>
          <a:p>
            <a:pPr lvl="1"/>
            <a:r>
              <a:rPr kumimoji="1" lang="en-US" altLang="en-US" sz="2000" dirty="0">
                <a:latin typeface="+mn-ea"/>
              </a:rPr>
              <a:t>FIPS 203, FIPS 204 </a:t>
            </a:r>
            <a:r>
              <a:rPr kumimoji="1" lang="ko-KR" altLang="en-US" sz="2000" dirty="0">
                <a:latin typeface="+mn-ea"/>
              </a:rPr>
              <a:t>표준 및 </a:t>
            </a:r>
            <a:r>
              <a:rPr kumimoji="1" lang="en-US" altLang="en-US" sz="2000" dirty="0">
                <a:latin typeface="+mn-ea"/>
              </a:rPr>
              <a:t>SHA-3, SHAKE-128, SHAKE-256 </a:t>
            </a:r>
            <a:r>
              <a:rPr kumimoji="1" lang="ko-KR" altLang="en-US" sz="2000" dirty="0">
                <a:latin typeface="+mn-ea"/>
              </a:rPr>
              <a:t>가속기 지원</a:t>
            </a:r>
            <a:endParaRPr kumimoji="1" lang="en-US" altLang="ko-KR" sz="2000" dirty="0">
              <a:latin typeface="+mn-ea"/>
            </a:endParaRPr>
          </a:p>
          <a:p>
            <a:pPr lvl="1"/>
            <a:endParaRPr kumimoji="1" lang="en-US" altLang="ko-KR" sz="2000" dirty="0">
              <a:latin typeface="+mn-ea"/>
            </a:endParaRPr>
          </a:p>
          <a:p>
            <a:pPr lvl="1"/>
            <a:endParaRPr kumimoji="1" lang="en-US" altLang="ko-KR" sz="2000" b="1" dirty="0">
              <a:latin typeface="+mn-ea"/>
            </a:endParaRPr>
          </a:p>
          <a:p>
            <a:pPr lvl="1"/>
            <a:endParaRPr kumimoji="1" lang="en-US" altLang="ko-KR" sz="2000" b="1" dirty="0">
              <a:latin typeface="+mn-ea"/>
            </a:endParaRPr>
          </a:p>
          <a:p>
            <a:pPr lvl="1"/>
            <a:endParaRPr kumimoji="1" lang="ko-Kore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610E7-C638-415B-AD06-D8940B34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68" y="3012729"/>
            <a:ext cx="4612135" cy="36375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ACD13D2-D2E7-2F6D-459C-EDECC2629ED0}"/>
              </a:ext>
            </a:extLst>
          </p:cNvPr>
          <p:cNvSpPr/>
          <p:nvPr/>
        </p:nvSpPr>
        <p:spPr>
          <a:xfrm>
            <a:off x="427397" y="2953657"/>
            <a:ext cx="11369675" cy="37881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C39B6-0C2F-4971-3F24-B540E53CA119}"/>
              </a:ext>
            </a:extLst>
          </p:cNvPr>
          <p:cNvSpPr txBox="1"/>
          <p:nvPr/>
        </p:nvSpPr>
        <p:spPr>
          <a:xfrm>
            <a:off x="187911" y="3046278"/>
            <a:ext cx="61579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&lt;Rambus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알고리즘 동작 시 각 모듈의 역할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+mn-ea"/>
                <a:cs typeface="+mn-cs"/>
              </a:rPr>
              <a:t>Compute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다항식 및 벡터의 실제 연산 수행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E.g.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RISC-V CPU,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Memory, Data RAM</a:t>
            </a:r>
          </a:p>
          <a:p>
            <a:pPr marL="1200150" marR="0" lvl="2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+mn-ea"/>
                <a:cs typeface="+mn-cs"/>
              </a:rPr>
              <a:t>Hash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SHA-3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및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SHAKE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함수 등 해시 연산 수행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E.g.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SHA-3, SHAKE</a:t>
            </a:r>
          </a:p>
          <a:p>
            <a:pPr marL="1257300" marR="0" lvl="2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cs typeface="+mn-cs"/>
              </a:rPr>
              <a:t>Sampler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다양한 샘플링 방식의 연산 수행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E.g. Binomial, Uniform, Rejection Sampling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+mn-ea"/>
                <a:cs typeface="+mn-cs"/>
              </a:rPr>
              <a:t>Poly/Vector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NTT,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Karatsuba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곱셈 등의 연산 수행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E.g. NTT, NTT-1, Pairwise, Vector Ops, Scratchpad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7576FD-A752-A011-DF06-163FB193BEFA}"/>
              </a:ext>
            </a:extLst>
          </p:cNvPr>
          <p:cNvSpPr/>
          <p:nvPr/>
        </p:nvSpPr>
        <p:spPr>
          <a:xfrm>
            <a:off x="8632556" y="4815993"/>
            <a:ext cx="1084881" cy="128259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0548DF-0AA9-C61C-45E1-E93229E5A01C}"/>
              </a:ext>
            </a:extLst>
          </p:cNvPr>
          <p:cNvSpPr/>
          <p:nvPr/>
        </p:nvSpPr>
        <p:spPr>
          <a:xfrm>
            <a:off x="10032570" y="4308529"/>
            <a:ext cx="1405179" cy="5074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BE408D-18A1-8843-153D-B3ABC0603934}"/>
              </a:ext>
            </a:extLst>
          </p:cNvPr>
          <p:cNvSpPr/>
          <p:nvPr/>
        </p:nvSpPr>
        <p:spPr>
          <a:xfrm>
            <a:off x="10032570" y="4881966"/>
            <a:ext cx="1405179" cy="62768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19F7BC-CB3A-34B9-B31E-E6586055821A}"/>
              </a:ext>
            </a:extLst>
          </p:cNvPr>
          <p:cNvSpPr/>
          <p:nvPr/>
        </p:nvSpPr>
        <p:spPr>
          <a:xfrm>
            <a:off x="10040319" y="5613861"/>
            <a:ext cx="1405179" cy="835223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94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구현</a:t>
            </a:r>
            <a:r>
              <a:rPr lang="en-US" altLang="ko-KR" sz="3200" dirty="0">
                <a:latin typeface="+mj-ea"/>
              </a:rPr>
              <a:t>: NTT(Number-Theoretic Transform)</a:t>
            </a:r>
            <a:endParaRPr lang="ko-Kore-KR" altLang="en-US" sz="3200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74709-601D-8BCC-E8CE-49628DFD2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0859" y="6131029"/>
            <a:ext cx="3228897" cy="760843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입력 다항식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시간 영역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을      주파수 영역의 데이터로 변환</a:t>
            </a:r>
            <a:endParaRPr lang="ko-Kore-KR" altLang="en-US" sz="1600" dirty="0">
              <a:latin typeface="+mn-ea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FCE2C717-0B79-4CCA-8201-A6C074870932}"/>
              </a:ext>
            </a:extLst>
          </p:cNvPr>
          <p:cNvSpPr txBox="1">
            <a:spLocks/>
          </p:cNvSpPr>
          <p:nvPr/>
        </p:nvSpPr>
        <p:spPr>
          <a:xfrm>
            <a:off x="4051357" y="1094418"/>
            <a:ext cx="3995188" cy="42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NTT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기본 구조</a:t>
            </a:r>
            <a:endParaRPr kumimoji="1" lang="ko-Kore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683096-75F1-4440-934E-6FBEB7AC7129}"/>
              </a:ext>
            </a:extLst>
          </p:cNvPr>
          <p:cNvGrpSpPr/>
          <p:nvPr/>
        </p:nvGrpSpPr>
        <p:grpSpPr>
          <a:xfrm>
            <a:off x="2102717" y="1479995"/>
            <a:ext cx="7774859" cy="4610804"/>
            <a:chOff x="2335468" y="1764155"/>
            <a:chExt cx="7521064" cy="46598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299796F-E497-4B88-A1CE-2CFF99EEC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5468" y="1764155"/>
              <a:ext cx="7521064" cy="458870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AFF940-12F7-49CF-8E2B-A51749D3377A}"/>
                </a:ext>
              </a:extLst>
            </p:cNvPr>
            <p:cNvSpPr/>
            <p:nvPr/>
          </p:nvSpPr>
          <p:spPr>
            <a:xfrm>
              <a:off x="2734492" y="5980666"/>
              <a:ext cx="3057993" cy="422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CFD12A-B657-4B58-AF0D-A6094DDEC68E}"/>
                </a:ext>
              </a:extLst>
            </p:cNvPr>
            <p:cNvSpPr/>
            <p:nvPr/>
          </p:nvSpPr>
          <p:spPr>
            <a:xfrm>
              <a:off x="6330656" y="6001258"/>
              <a:ext cx="3057993" cy="422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DC5EBFFB-1CF3-4244-A19C-996767BA3CF0}"/>
              </a:ext>
            </a:extLst>
          </p:cNvPr>
          <p:cNvSpPr txBox="1">
            <a:spLocks/>
          </p:cNvSpPr>
          <p:nvPr/>
        </p:nvSpPr>
        <p:spPr>
          <a:xfrm>
            <a:off x="1229210" y="5670902"/>
            <a:ext cx="4272197" cy="422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Forward: Cooley-Tukey(CT)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알고리즘</a:t>
            </a:r>
            <a:endParaRPr kumimoji="0" lang="ko-Kore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6235B9-B80E-4A69-8B94-DFA9701EF655}"/>
              </a:ext>
            </a:extLst>
          </p:cNvPr>
          <p:cNvSpPr txBox="1">
            <a:spLocks/>
          </p:cNvSpPr>
          <p:nvPr/>
        </p:nvSpPr>
        <p:spPr>
          <a:xfrm>
            <a:off x="6248219" y="5670901"/>
            <a:ext cx="4941947" cy="42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Inverse: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Gentleman-Sande(GS)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알고리즘</a:t>
            </a:r>
            <a:endParaRPr kumimoji="1" lang="ko-Kore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2D2A942C-5029-4596-9143-1B3F8B13D42B}"/>
              </a:ext>
            </a:extLst>
          </p:cNvPr>
          <p:cNvSpPr txBox="1">
            <a:spLocks/>
          </p:cNvSpPr>
          <p:nvPr/>
        </p:nvSpPr>
        <p:spPr>
          <a:xfrm>
            <a:off x="6690595" y="6093733"/>
            <a:ext cx="3583801" cy="694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주파수 영역으로 변환된 데이터를 시간 영역의 다항식으로 재 변환 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7FB41D-067C-432C-9725-8A14F412A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79" r="21027"/>
          <a:stretch/>
        </p:blipFill>
        <p:spPr>
          <a:xfrm>
            <a:off x="10009195" y="5631"/>
            <a:ext cx="2186157" cy="1724266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58091D2-4D5D-4036-B7B2-6FFD05F74CC6}"/>
              </a:ext>
            </a:extLst>
          </p:cNvPr>
          <p:cNvSpPr txBox="1">
            <a:spLocks/>
          </p:cNvSpPr>
          <p:nvPr/>
        </p:nvSpPr>
        <p:spPr>
          <a:xfrm>
            <a:off x="9745957" y="1397168"/>
            <a:ext cx="2668279" cy="111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버터플라이 연산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NTT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기본 연산 단위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모듈러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연산 사용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8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구현</a:t>
            </a:r>
            <a:r>
              <a:rPr lang="en-US" altLang="ko-KR" sz="3200" dirty="0">
                <a:latin typeface="+mj-ea"/>
              </a:rPr>
              <a:t>: </a:t>
            </a:r>
            <a:r>
              <a:rPr lang="ko-KR" altLang="en-US" sz="3200" dirty="0">
                <a:latin typeface="+mj-ea"/>
              </a:rPr>
              <a:t>버터플라이 연산 재구성</a:t>
            </a:r>
            <a:endParaRPr lang="ko-Kore-KR" altLang="en-US" sz="3200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74709-601D-8BCC-E8CE-49628DFD2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0859" y="6131029"/>
            <a:ext cx="3228897" cy="760843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입력 다항식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시간 영역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을      주파수 영역의 데이터로 변환</a:t>
            </a:r>
            <a:endParaRPr lang="ko-Kore-KR" altLang="en-US" sz="1600" dirty="0">
              <a:latin typeface="+mn-ea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FCE2C717-0B79-4CCA-8201-A6C074870932}"/>
              </a:ext>
            </a:extLst>
          </p:cNvPr>
          <p:cNvSpPr txBox="1">
            <a:spLocks/>
          </p:cNvSpPr>
          <p:nvPr/>
        </p:nvSpPr>
        <p:spPr>
          <a:xfrm>
            <a:off x="4051357" y="1094418"/>
            <a:ext cx="3995188" cy="42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NTT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기본 구조</a:t>
            </a:r>
            <a:endParaRPr kumimoji="1" lang="ko-Kore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683096-75F1-4440-934E-6FBEB7AC7129}"/>
              </a:ext>
            </a:extLst>
          </p:cNvPr>
          <p:cNvGrpSpPr/>
          <p:nvPr/>
        </p:nvGrpSpPr>
        <p:grpSpPr>
          <a:xfrm>
            <a:off x="2102717" y="1479995"/>
            <a:ext cx="7774859" cy="4610804"/>
            <a:chOff x="2335468" y="1764155"/>
            <a:chExt cx="7521064" cy="46598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299796F-E497-4B88-A1CE-2CFF99EEC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5468" y="1764155"/>
              <a:ext cx="7521064" cy="458870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AFF940-12F7-49CF-8E2B-A51749D3377A}"/>
                </a:ext>
              </a:extLst>
            </p:cNvPr>
            <p:cNvSpPr/>
            <p:nvPr/>
          </p:nvSpPr>
          <p:spPr>
            <a:xfrm>
              <a:off x="2734492" y="5980666"/>
              <a:ext cx="3057993" cy="422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CFD12A-B657-4B58-AF0D-A6094DDEC68E}"/>
                </a:ext>
              </a:extLst>
            </p:cNvPr>
            <p:cNvSpPr/>
            <p:nvPr/>
          </p:nvSpPr>
          <p:spPr>
            <a:xfrm>
              <a:off x="6330656" y="6001258"/>
              <a:ext cx="3057993" cy="422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DC5EBFFB-1CF3-4244-A19C-996767BA3CF0}"/>
              </a:ext>
            </a:extLst>
          </p:cNvPr>
          <p:cNvSpPr txBox="1">
            <a:spLocks/>
          </p:cNvSpPr>
          <p:nvPr/>
        </p:nvSpPr>
        <p:spPr>
          <a:xfrm>
            <a:off x="1229210" y="5670902"/>
            <a:ext cx="4272197" cy="422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Forward: Cooley-Tukey(CT)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알고리즘</a:t>
            </a:r>
            <a:endParaRPr kumimoji="0" lang="ko-Kore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6235B9-B80E-4A69-8B94-DFA9701EF655}"/>
              </a:ext>
            </a:extLst>
          </p:cNvPr>
          <p:cNvSpPr txBox="1">
            <a:spLocks/>
          </p:cNvSpPr>
          <p:nvPr/>
        </p:nvSpPr>
        <p:spPr>
          <a:xfrm>
            <a:off x="6248219" y="5670901"/>
            <a:ext cx="4941947" cy="42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Inverse: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Gentleman-Sande(GS)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알고리즘</a:t>
            </a:r>
            <a:endParaRPr kumimoji="1" lang="ko-Kore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2D2A942C-5029-4596-9143-1B3F8B13D42B}"/>
              </a:ext>
            </a:extLst>
          </p:cNvPr>
          <p:cNvSpPr txBox="1">
            <a:spLocks/>
          </p:cNvSpPr>
          <p:nvPr/>
        </p:nvSpPr>
        <p:spPr>
          <a:xfrm>
            <a:off x="6690595" y="6093733"/>
            <a:ext cx="3583801" cy="694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주파수 영역으로 변환된 데이터를 시간 영역의 다항식으로 재 변환 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7FB41D-067C-432C-9725-8A14F412A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79" r="21027"/>
          <a:stretch/>
        </p:blipFill>
        <p:spPr>
          <a:xfrm>
            <a:off x="10009195" y="5631"/>
            <a:ext cx="2186157" cy="1724266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58091D2-4D5D-4036-B7B2-6FFD05F74CC6}"/>
              </a:ext>
            </a:extLst>
          </p:cNvPr>
          <p:cNvSpPr txBox="1">
            <a:spLocks/>
          </p:cNvSpPr>
          <p:nvPr/>
        </p:nvSpPr>
        <p:spPr>
          <a:xfrm>
            <a:off x="9745957" y="1397168"/>
            <a:ext cx="2668279" cy="111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버터플라이 연산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NTT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기본 연산 단위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모듈러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연산 사용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37AE3D-6267-2B6F-9E93-7BB3EFE052DB}"/>
              </a:ext>
            </a:extLst>
          </p:cNvPr>
          <p:cNvSpPr/>
          <p:nvPr/>
        </p:nvSpPr>
        <p:spPr>
          <a:xfrm>
            <a:off x="4704411" y="1562703"/>
            <a:ext cx="2489388" cy="3560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30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429A6B-CAC7-4E5D-B540-1CFE1C753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977"/>
          <a:stretch/>
        </p:blipFill>
        <p:spPr>
          <a:xfrm>
            <a:off x="2875688" y="1784943"/>
            <a:ext cx="5862762" cy="13740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구현</a:t>
            </a:r>
            <a:r>
              <a:rPr lang="en-US" altLang="ko-KR" sz="3200" dirty="0">
                <a:latin typeface="+mj-ea"/>
              </a:rPr>
              <a:t>: </a:t>
            </a:r>
            <a:r>
              <a:rPr lang="ko-KR" altLang="en-US" sz="3200" dirty="0">
                <a:latin typeface="+mj-ea"/>
              </a:rPr>
              <a:t>버터플라이 연산 재구성</a:t>
            </a:r>
            <a:endParaRPr lang="ko-Kore-KR" altLang="en-US" sz="3200" dirty="0">
              <a:latin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8D662F-59AD-41E9-B7DE-7FB7EE01341D}"/>
              </a:ext>
            </a:extLst>
          </p:cNvPr>
          <p:cNvSpPr/>
          <p:nvPr/>
        </p:nvSpPr>
        <p:spPr>
          <a:xfrm>
            <a:off x="5253405" y="2178260"/>
            <a:ext cx="794480" cy="76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74709-601D-8BCC-E8CE-49628DFD2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9493" y="3159011"/>
            <a:ext cx="2312679" cy="4741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en-US" sz="1400" b="1" dirty="0">
                <a:latin typeface="+mn-ea"/>
              </a:rPr>
              <a:t>32-bit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모듈러</a:t>
            </a:r>
            <a:r>
              <a:rPr kumimoji="1" lang="ko-KR" altLang="en-US" sz="1400" b="1" dirty="0">
                <a:latin typeface="+mn-ea"/>
              </a:rPr>
              <a:t> 연산</a:t>
            </a:r>
            <a:endParaRPr kumimoji="1" lang="ko-Kore-KR" altLang="en-US" sz="1400" b="1" dirty="0">
              <a:latin typeface="+mn-ea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67A624A-2E0E-438F-90C6-21DE57A0FACA}"/>
              </a:ext>
            </a:extLst>
          </p:cNvPr>
          <p:cNvSpPr/>
          <p:nvPr/>
        </p:nvSpPr>
        <p:spPr>
          <a:xfrm>
            <a:off x="5420232" y="2319922"/>
            <a:ext cx="611963" cy="486530"/>
          </a:xfrm>
          <a:prstGeom prst="rightArrow">
            <a:avLst>
              <a:gd name="adj1" fmla="val 4112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320279C-0DAB-4AD1-8975-B6CC171BA4AA}"/>
              </a:ext>
            </a:extLst>
          </p:cNvPr>
          <p:cNvSpPr txBox="1">
            <a:spLocks/>
          </p:cNvSpPr>
          <p:nvPr/>
        </p:nvSpPr>
        <p:spPr>
          <a:xfrm>
            <a:off x="5726214" y="3159011"/>
            <a:ext cx="3138002" cy="474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12-bit,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23-bit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모듈러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연산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E72C4462-696F-49FB-9A47-0EA7BF4C4684}"/>
              </a:ext>
            </a:extLst>
          </p:cNvPr>
          <p:cNvSpPr txBox="1">
            <a:spLocks/>
          </p:cNvSpPr>
          <p:nvPr/>
        </p:nvSpPr>
        <p:spPr>
          <a:xfrm>
            <a:off x="1318552" y="1132834"/>
            <a:ext cx="9458666" cy="1109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다양한 </a:t>
            </a:r>
            <a:r>
              <a:rPr kumimoji="1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모듈러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연산을 지원하기 위해서는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설계 변경 필요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Kyber</a:t>
            </a:r>
            <a:r>
              <a:rPr kumimoji="1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(12-bit)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와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Dilithium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(23-bit)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을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ea"/>
                <a:cs typeface="+mn-cs"/>
              </a:rPr>
              <a:t>하나의 하드웨어 플랫폼에서 지원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하기 위함</a:t>
            </a:r>
            <a:endParaRPr kumimoji="1" lang="ko-Kore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846D146B-CD66-4F6B-ADDC-84B3D143BE37}"/>
              </a:ext>
            </a:extLst>
          </p:cNvPr>
          <p:cNvSpPr txBox="1">
            <a:spLocks/>
          </p:cNvSpPr>
          <p:nvPr/>
        </p:nvSpPr>
        <p:spPr>
          <a:xfrm>
            <a:off x="2959493" y="3986699"/>
            <a:ext cx="8374646" cy="271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설계 복잡성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32-bit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는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의 거듭제곱으로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단순한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shift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연산으로 대체할 수 있는 경우가 많으나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12,23-bit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는 대체하기 어려움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즉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맞춤형 설계가 필요하여 이에 따른 복잡성 증가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검증 비용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변경된 설계가 제대로 동작하는지에 대한 테스트 케이스 준비에 따른 비용 필요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개발 비용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변경된 설계를 기반으로 구현을 새로 해야 하므로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개발 인력 투입에 따른 비용이 증가될 수 있음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칩 면적 비용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지원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bit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가 늘어남에 따른 칩 면적이 늘어날 수 있어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이에 따른 제조 비용이 증가될 수 있음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설계가 복잡해짐에 따라 더 정교한 회로 배치가 필요할 수 있어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이에 따른 제조 비용이 증가될 수 있음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F87C96-2598-4789-8A42-7F8AACB8F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24" t="60965" r="42132" b="4904"/>
          <a:stretch/>
        </p:blipFill>
        <p:spPr>
          <a:xfrm>
            <a:off x="690889" y="4336002"/>
            <a:ext cx="1664853" cy="17002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BA6E69-DE20-4479-8109-95056E022C89}"/>
              </a:ext>
            </a:extLst>
          </p:cNvPr>
          <p:cNvSpPr txBox="1"/>
          <p:nvPr/>
        </p:nvSpPr>
        <p:spPr>
          <a:xfrm>
            <a:off x="4449627" y="3629399"/>
            <a:ext cx="3292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&lt;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설계 변경 시  비용 증가 항목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82761C-3CC3-8D51-581B-54FCD2E8004B}"/>
              </a:ext>
            </a:extLst>
          </p:cNvPr>
          <p:cNvSpPr/>
          <p:nvPr/>
        </p:nvSpPr>
        <p:spPr>
          <a:xfrm>
            <a:off x="411920" y="3623621"/>
            <a:ext cx="11368160" cy="3125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95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667A-E593-8840-4FBA-3A6E311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</a:rPr>
              <a:t>구현</a:t>
            </a:r>
            <a:r>
              <a:rPr lang="en-US" altLang="ko-KR" sz="3200" dirty="0">
                <a:latin typeface="+mj-ea"/>
              </a:rPr>
              <a:t>: </a:t>
            </a:r>
            <a:r>
              <a:rPr lang="ko-KR" altLang="en-US" sz="3200" dirty="0">
                <a:latin typeface="+mj-ea"/>
              </a:rPr>
              <a:t>버터플라이 연산 재구성</a:t>
            </a:r>
            <a:endParaRPr lang="ko-Kore-KR" altLang="en-US" sz="3200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74709-601D-8BCC-E8CE-49628DFD2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564528"/>
            <a:ext cx="12155482" cy="28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en-US" sz="1000" dirty="0"/>
              <a:t>[1] </a:t>
            </a:r>
            <a:r>
              <a:rPr kumimoji="1" lang="en-US" altLang="en-US" sz="1000" dirty="0" err="1"/>
              <a:t>Aikata</a:t>
            </a:r>
            <a:r>
              <a:rPr kumimoji="1" lang="en-US" altLang="en-US" sz="1000" dirty="0"/>
              <a:t>, Ahmet Can </a:t>
            </a:r>
            <a:r>
              <a:rPr kumimoji="1" lang="en-US" altLang="en-US" sz="1000" dirty="0" err="1"/>
              <a:t>Mert</a:t>
            </a:r>
            <a:r>
              <a:rPr kumimoji="1" lang="en-US" altLang="en-US" sz="1000" dirty="0"/>
              <a:t>, Malik Imran, Samuel </a:t>
            </a:r>
            <a:r>
              <a:rPr kumimoji="1" lang="en-US" altLang="en-US" sz="1000" dirty="0" err="1"/>
              <a:t>Pagliarini</a:t>
            </a:r>
            <a:r>
              <a:rPr kumimoji="1" lang="en-US" altLang="en-US" sz="1000" dirty="0"/>
              <a:t>, Sujoy Sinha Roy: </a:t>
            </a:r>
            <a:r>
              <a:rPr kumimoji="1" lang="en-US" altLang="en-US" sz="1000" dirty="0" err="1"/>
              <a:t>KaLi</a:t>
            </a:r>
            <a:r>
              <a:rPr kumimoji="1" lang="en-US" altLang="en-US" sz="1000" dirty="0"/>
              <a:t>: A Crystal for Post-Quantum Security Using </a:t>
            </a:r>
            <a:r>
              <a:rPr kumimoji="1" lang="en-US" altLang="en-US" sz="1000" dirty="0" err="1"/>
              <a:t>Kyber</a:t>
            </a:r>
            <a:r>
              <a:rPr kumimoji="1" lang="en-US" altLang="en-US" sz="1000" dirty="0"/>
              <a:t> and </a:t>
            </a:r>
            <a:r>
              <a:rPr kumimoji="1" lang="en-US" altLang="en-US" sz="1000" dirty="0" err="1"/>
              <a:t>Dilithium</a:t>
            </a:r>
            <a:r>
              <a:rPr kumimoji="1" lang="en-US" altLang="en-US" sz="1000" dirty="0"/>
              <a:t>. IEEE Trans. Circuits Syst. I </a:t>
            </a:r>
            <a:r>
              <a:rPr kumimoji="1" lang="en-US" altLang="en-US" sz="1000" dirty="0" err="1"/>
              <a:t>Regul</a:t>
            </a:r>
            <a:r>
              <a:rPr kumimoji="1" lang="en-US" altLang="en-US" sz="1000" dirty="0"/>
              <a:t>. Pap. 70(2): 747-758 (2023)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1D99E0C-F7F9-4FED-B418-F43819180F40}"/>
              </a:ext>
            </a:extLst>
          </p:cNvPr>
          <p:cNvSpPr txBox="1">
            <a:spLocks/>
          </p:cNvSpPr>
          <p:nvPr/>
        </p:nvSpPr>
        <p:spPr>
          <a:xfrm>
            <a:off x="403974" y="1176696"/>
            <a:ext cx="7953375" cy="588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KaLi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시스템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상에서 버터플라이 연산 재구성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[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1]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KaLi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시스템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1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Kyber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와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Dilithium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을 사용하는 암호화 아키텍처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기존 버터플라이 연산기의 설계를 변경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Dilithium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과 </a:t>
            </a: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Kyber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알고리즘을 모두 지원할 수 있게끔 연산 과정을 재구성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지연 시간을 줄이기 위해 효율적인 메모리 관리 방법 제안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메모리 재 정렬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다중 메모리 뱅크 등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371600" marR="0" lvl="3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200" dirty="0">
              <a:solidFill>
                <a:prstClr val="black"/>
              </a:solidFill>
              <a:latin typeface="+mn-ea"/>
            </a:endParaRP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	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         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&lt;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기존 연산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&gt;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23-bit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버터플라이 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연산기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개 사용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Dilithium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연산 시 사용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12-bit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버터플라이 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연산기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개 사용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Kyber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 시 사용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	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      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&lt;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재구성한 연산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&gt;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23-bit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버터플라이 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연산기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개 사용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Karatsuba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곱셈기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개 사용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181B5A-3584-407F-8855-BFBFACFC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275" y="992398"/>
            <a:ext cx="3078307" cy="1781897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447EA193-A902-4FBE-88F3-8B7A41038642}"/>
              </a:ext>
            </a:extLst>
          </p:cNvPr>
          <p:cNvSpPr txBox="1">
            <a:spLocks/>
          </p:cNvSpPr>
          <p:nvPr/>
        </p:nvSpPr>
        <p:spPr>
          <a:xfrm>
            <a:off x="9165826" y="2774295"/>
            <a:ext cx="1777205" cy="33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KaLi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시스템 구조</a:t>
            </a:r>
            <a:endParaRPr kumimoji="1" lang="ko-Kore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E9B85C8-2B7B-4060-869D-3DC6087B8415}"/>
              </a:ext>
            </a:extLst>
          </p:cNvPr>
          <p:cNvSpPr txBox="1">
            <a:spLocks/>
          </p:cNvSpPr>
          <p:nvPr/>
        </p:nvSpPr>
        <p:spPr>
          <a:xfrm>
            <a:off x="5676608" y="3398796"/>
            <a:ext cx="6103472" cy="29233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&lt;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 재구성 과정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&gt;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   기존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23-bit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버터플라이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연산기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개는 그대로 사용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12-bit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연산기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개를 병렬로 사용하여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23-bit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연산기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개로 만듦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23-bit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데이터를 상위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11-bit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와 하위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12-bit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로 나누어 각 부분을 별도로 연산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상위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12-bit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연산기의 나머지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1-bit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는 패딩으로 처리하여 결과가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23-bit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가 되도록 함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12-bit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연산기를 병렬로 연산하는 과정에서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Karatsuba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곱셈기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필요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Karatsuba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알고리즘으로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23-bit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연산을 두 개의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12-bit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연산으로 나누어 처리 가능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두 개의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12-bit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연산기를 사용하는 것 보다 더 효율적으로 연산 가능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   위와 같은 과정으로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23-bit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버터플라이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연산기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개로 재구성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Karatsuba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곱셈기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개 포함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8" name="U자형 화살표[U] 47">
            <a:extLst>
              <a:ext uri="{FF2B5EF4-FFF2-40B4-BE49-F238E27FC236}">
                <a16:creationId xmlns:a16="http://schemas.microsoft.com/office/drawing/2014/main" id="{3EF93881-7623-AE86-298D-3BF2C851A389}"/>
              </a:ext>
            </a:extLst>
          </p:cNvPr>
          <p:cNvSpPr/>
          <p:nvPr/>
        </p:nvSpPr>
        <p:spPr>
          <a:xfrm rot="5400000">
            <a:off x="4677563" y="4809580"/>
            <a:ext cx="1132022" cy="611426"/>
          </a:xfrm>
          <a:prstGeom prst="uturnArrow">
            <a:avLst>
              <a:gd name="adj1" fmla="val 11336"/>
              <a:gd name="adj2" fmla="val 25000"/>
              <a:gd name="adj3" fmla="val 27679"/>
              <a:gd name="adj4" fmla="val 72321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5FF511-61D2-2908-BE41-75B1CE17E2A1}"/>
              </a:ext>
            </a:extLst>
          </p:cNvPr>
          <p:cNvSpPr/>
          <p:nvPr/>
        </p:nvSpPr>
        <p:spPr>
          <a:xfrm>
            <a:off x="715618" y="3398796"/>
            <a:ext cx="4094922" cy="14985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6FED2-6537-13E7-241E-440715FE3D8F}"/>
              </a:ext>
            </a:extLst>
          </p:cNvPr>
          <p:cNvSpPr/>
          <p:nvPr/>
        </p:nvSpPr>
        <p:spPr>
          <a:xfrm>
            <a:off x="715618" y="5230822"/>
            <a:ext cx="4094922" cy="1089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82609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E712E38C-1C04-504C-B5D5-8F368DAED54C}" vid="{1DC7DBC3-F67B-F842-ADBC-4328E0BB0FA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3507</Words>
  <Application>Microsoft Macintosh PowerPoint</Application>
  <PresentationFormat>와이드스크린</PresentationFormat>
  <Paragraphs>347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CryptoCraft 테마</vt:lpstr>
      <vt:lpstr>벤더 관점에서의 PQC 표준화</vt:lpstr>
      <vt:lpstr>PowerPoint 프레젠테이션</vt:lpstr>
      <vt:lpstr>벤더 관점에서 본 PQC 표준화</vt:lpstr>
      <vt:lpstr>Kyber vs Dilithium</vt:lpstr>
      <vt:lpstr>Rambus 양자 내성 엔진(Rambus QSE)</vt:lpstr>
      <vt:lpstr>구현: NTT(Number-Theoretic Transform)</vt:lpstr>
      <vt:lpstr>구현: 버터플라이 연산 재구성</vt:lpstr>
      <vt:lpstr>구현: 버터플라이 연산 재구성</vt:lpstr>
      <vt:lpstr>구현: 버터플라이 연산 재구성</vt:lpstr>
      <vt:lpstr>구현: 버터플라이 연산 설계 최적화</vt:lpstr>
      <vt:lpstr>구현: 버터플라이 연산 설계 최적화</vt:lpstr>
      <vt:lpstr>구현: NTT 메모리 패턴 관리 방법</vt:lpstr>
      <vt:lpstr>포트폴리오: 벤더 관점에서의 선호 부분</vt:lpstr>
      <vt:lpstr>포트폴리오: 벤더 관점에서의 비선호 부분</vt:lpstr>
      <vt:lpstr>포트폴리오: 벤더 관점에서의 비선호 부분</vt:lpstr>
      <vt:lpstr>표준화: 벤더 관점에서의 중요 요소</vt:lpstr>
      <vt:lpstr>표준화: 벤더 관점에서의 문제점 및 개선 사항</vt:lpstr>
      <vt:lpstr>표준화: 벤더 관점에서의 표준화 시 권장 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PQC competition</dc:title>
  <dc:creator>송경주</dc:creator>
  <cp:lastModifiedBy>Minwoo Lee</cp:lastModifiedBy>
  <cp:revision>359</cp:revision>
  <dcterms:created xsi:type="dcterms:W3CDTF">2024-06-10T09:24:40Z</dcterms:created>
  <dcterms:modified xsi:type="dcterms:W3CDTF">2024-06-17T01:50:31Z</dcterms:modified>
</cp:coreProperties>
</file>