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  <p:sldMasterId id="2147483671" r:id="rId2"/>
  </p:sldMasterIdLst>
  <p:notesMasterIdLst>
    <p:notesMasterId r:id="rId3"/>
  </p:notesMasterIdLst>
  <p:handoutMasterIdLst>
    <p:handoutMasterId r:id="rId4"/>
  </p:handoutMasterIdLst>
  <p:sldIdLst>
    <p:sldId id="269" r:id="rId5"/>
    <p:sldId id="275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00" y="6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2022-12-12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2022-12-12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6.png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2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hyperlink" Target="https://codetorial.net/tensorflow/time_series_forecasting/time_series_data.html" TargetMode="External" /><Relationship Id="rId3" Type="http://schemas.openxmlformats.org/officeDocument/2006/relationships/hyperlink" Target="https://wikidocs.net/173005" TargetMode="External"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LSTM</a:t>
            </a:r>
            <a:r>
              <a:rPr lang="ko-KR" altLang="en-US"/>
              <a:t>을 이용한 주가 예측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IT</a:t>
            </a:r>
            <a:r>
              <a:rPr lang="ko-KR" altLang="en-US"/>
              <a:t>융합공학부 윤세영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유투브 주소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https://youtu.be/6ZXMOL1PuTk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LSTM</a:t>
            </a:r>
            <a:r>
              <a:rPr lang="ko-KR" altLang="en-US"/>
              <a:t>을 이용한 주가 예측 코드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3690" y="1916429"/>
            <a:ext cx="6118860" cy="3025140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2945" y="1627755"/>
            <a:ext cx="4183379" cy="41605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LSTM</a:t>
            </a:r>
            <a:r>
              <a:rPr lang="ko-KR" altLang="en-US"/>
              <a:t>을 이용한 주가 예측 코드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4183" y="1066068"/>
            <a:ext cx="5151816" cy="3898438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1091297"/>
            <a:ext cx="3440699" cy="3559344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824586" y="5178482"/>
            <a:ext cx="3801995" cy="1093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LSTM</a:t>
            </a:r>
            <a:r>
              <a:rPr lang="ko-KR" altLang="en-US"/>
              <a:t>을 이용한 주가 예측 코드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76620" y="1166129"/>
            <a:ext cx="7238759" cy="276505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12203" y="4255462"/>
            <a:ext cx="3615727" cy="2118590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913197" y="4159018"/>
            <a:ext cx="4071277" cy="10766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LSTM</a:t>
            </a:r>
            <a:r>
              <a:rPr lang="ko-KR" altLang="en-US"/>
              <a:t>을 이용한 주가 예측 코드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45311" y="1419513"/>
            <a:ext cx="5374256" cy="45856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LSTM</a:t>
            </a:r>
            <a:r>
              <a:rPr lang="ko-KR" altLang="en-US"/>
              <a:t>을 이용한 주가 예측 코드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03525" y="1244137"/>
            <a:ext cx="9584950" cy="3080481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398529" y="4483754"/>
            <a:ext cx="9394942" cy="15465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LSTM</a:t>
            </a:r>
            <a:r>
              <a:rPr lang="ko-KR" altLang="en-US"/>
              <a:t>을 이용한 주가 예측 코드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24200" y="971550"/>
            <a:ext cx="5943600" cy="5867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883304" y="965968"/>
            <a:ext cx="10425392" cy="908552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/>
              <a:t>출처</a:t>
            </a:r>
            <a:r>
              <a:rPr lang="en-US" altLang="ko-KR"/>
              <a:t>:</a:t>
            </a:r>
            <a:endParaRPr lang="en-US" altLang="ko-KR"/>
          </a:p>
          <a:p>
            <a:pPr>
              <a:defRPr/>
            </a:pPr>
            <a:r>
              <a:rPr lang="en-US" altLang="ko-KR"/>
              <a:t>[</a:t>
            </a:r>
            <a:r>
              <a:rPr lang="ko-KR" altLang="en-US"/>
              <a:t>시계열 데이터 기초</a:t>
            </a:r>
            <a:r>
              <a:rPr lang="en-US" altLang="ko-KR"/>
              <a:t>]:</a:t>
            </a:r>
            <a:r>
              <a:rPr lang="ko-KR" altLang="en-US"/>
              <a:t> </a:t>
            </a:r>
            <a:r>
              <a:rPr lang="en-US" altLang="ko-KR">
                <a:hlinkClick r:id="rId2"/>
              </a:rPr>
              <a:t>https://codetorial.net/tensorflow/time_series_forecasting/time_series_data.html</a:t>
            </a:r>
            <a:r>
              <a:rPr lang="ko-KR" altLang="en-US"/>
              <a:t> </a:t>
            </a:r>
            <a:endParaRPr lang="ko-KR" altLang="en-US"/>
          </a:p>
          <a:p>
            <a:pPr>
              <a:defRPr/>
            </a:pPr>
            <a:r>
              <a:rPr lang="en-US" altLang="ko-KR"/>
              <a:t>[</a:t>
            </a:r>
            <a:r>
              <a:rPr lang="ko-KR" altLang="en-US"/>
              <a:t>주가 예측 코드</a:t>
            </a:r>
            <a:r>
              <a:rPr lang="en-US" altLang="ko-KR"/>
              <a:t>]:</a:t>
            </a:r>
            <a:r>
              <a:rPr lang="ko-KR" altLang="en-US"/>
              <a:t> </a:t>
            </a:r>
            <a:r>
              <a:rPr lang="en-US" altLang="ko-KR">
                <a:hlinkClick r:id="rId3"/>
              </a:rPr>
              <a:t>https://wikidocs.net/173005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시계열 데이터란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시계열 데이터 기초 코드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RNN</a:t>
            </a:r>
            <a:r>
              <a:rPr lang="ko-KR" altLang="en-US"/>
              <a:t>과 </a:t>
            </a:r>
            <a:r>
              <a:rPr lang="en-US" altLang="ko-KR"/>
              <a:t>LSTM</a:t>
            </a:r>
            <a:endParaRPr lang="en-US" alt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LSTM</a:t>
            </a:r>
            <a:r>
              <a:rPr lang="ko-KR" altLang="en-US"/>
              <a:t>을 이용한 주가 예측 코드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시계열 데이터란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1651865"/>
          </a:xfrm>
        </p:spPr>
        <p:txBody>
          <a:bodyPr/>
          <a:lstStyle/>
          <a:p>
            <a:pPr lvl="0">
              <a:defRPr/>
            </a:pPr>
            <a:r>
              <a:rPr lang="ko-KR" altLang="en-US" sz="2000" b="1"/>
              <a:t>경향성을 갖는 시계열 데이터</a:t>
            </a:r>
            <a:endParaRPr lang="ko-KR" altLang="en-US" sz="2000" b="1"/>
          </a:p>
          <a:p>
            <a:pPr lvl="0">
              <a:defRPr/>
            </a:pPr>
            <a:r>
              <a:rPr lang="ko-KR" altLang="en-US" sz="2000" b="1"/>
              <a:t>계절성을 갖는 시계열 데이터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노이즈를 갖는 시계열 데이터</a:t>
            </a:r>
            <a:endParaRPr lang="ko-KR" altLang="en-US" sz="2000"/>
          </a:p>
          <a:p>
            <a:pPr lvl="0">
              <a:defRPr/>
            </a:pPr>
            <a:r>
              <a:rPr lang="ko-KR" altLang="en-US" sz="2000"/>
              <a:t>자기 상관성을 갖는 시계열 데이터</a:t>
            </a:r>
            <a:endParaRPr lang="ko-KR" altLang="en-US" sz="2000"/>
          </a:p>
        </p:txBody>
      </p:sp>
      <p:grpSp>
        <p:nvGrpSpPr>
          <p:cNvPr id="9" name=""/>
          <p:cNvGrpSpPr/>
          <p:nvPr/>
        </p:nvGrpSpPr>
        <p:grpSpPr>
          <a:xfrm rot="0">
            <a:off x="5249987" y="2634018"/>
            <a:ext cx="5463539" cy="3412354"/>
            <a:chOff x="5249987" y="2634018"/>
            <a:chExt cx="5463539" cy="3412354"/>
          </a:xfrm>
        </p:grpSpPr>
        <p:pic>
          <p:nvPicPr>
            <p:cNvPr id="6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5249987" y="2634018"/>
              <a:ext cx="5463539" cy="2994660"/>
            </a:xfrm>
            <a:prstGeom prst="rect">
              <a:avLst/>
            </a:prstGeom>
          </p:spPr>
        </p:pic>
        <p:sp>
          <p:nvSpPr>
            <p:cNvPr id="8" name=""/>
            <p:cNvSpPr txBox="1"/>
            <p:nvPr/>
          </p:nvSpPr>
          <p:spPr>
            <a:xfrm>
              <a:off x="6413498" y="5757332"/>
              <a:ext cx="2902182" cy="289040"/>
            </a:xfrm>
            <a:prstGeom prst="rect">
              <a:avLst/>
            </a:prstGeom>
          </p:spPr>
          <p:txBody>
            <a:bodyPr wrap="none">
              <a:spAutoFit/>
            </a:bodyPr>
            <a:p>
              <a:pPr lvl="0">
                <a:defRPr/>
              </a:pPr>
              <a:r>
                <a:rPr lang="en-US" altLang="ko-KR" sz="1300"/>
                <a:t>&lt;</a:t>
              </a:r>
              <a:r>
                <a:rPr lang="ko-KR" altLang="en-US" sz="1300"/>
                <a:t>자기 상관성을 갖는 시계열 데이터</a:t>
              </a:r>
              <a:r>
                <a:rPr lang="en-US" altLang="ko-KR" sz="1300"/>
                <a:t>&gt;</a:t>
              </a:r>
              <a:endParaRPr lang="en-US" altLang="ko-KR" sz="1300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0.</a:t>
            </a:r>
            <a:r>
              <a:rPr lang="ko-KR" altLang="en-US"/>
              <a:t> 시계열 데이터 시각화 함수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2690" y="1500139"/>
            <a:ext cx="8006618" cy="44941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경향성을 갖는 시계열 데이터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58434" y="1026403"/>
            <a:ext cx="7075131" cy="57649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계절성을 갖는 시계열 데이터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9310" y="1021561"/>
            <a:ext cx="7993380" cy="2948939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09950" y="3990975"/>
            <a:ext cx="5372100" cy="2781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RNN</a:t>
            </a:r>
            <a:r>
              <a:rPr lang="ko-KR" altLang="en-US"/>
              <a:t>과 </a:t>
            </a:r>
            <a:r>
              <a:rPr lang="en-US" altLang="ko-KR"/>
              <a:t>LSTM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1805806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  <a:defRPr/>
            </a:pPr>
            <a:r>
              <a:rPr lang="ko-KR" altLang="en-US" sz="2000"/>
              <a:t>RNN의 가장 큰 특징은 이전 cell의 정보를 다음 cell의 연산에서 사용한다는 것이다. (따라서 미래를 예측하는 데 좋은 모델이다.)</a:t>
            </a:r>
            <a:endParaRPr lang="ko-KR" altLang="en-US" sz="2000"/>
          </a:p>
          <a:p>
            <a:pPr lvl="0">
              <a:lnSpc>
                <a:spcPct val="100000"/>
              </a:lnSpc>
              <a:defRPr/>
            </a:pPr>
            <a:r>
              <a:rPr lang="ko-KR" altLang="en-US" sz="2000"/>
              <a:t>LSTM(Long Short-Term Memory)은 RNN의 특별한 한 종류로, 긴 의존 기간을 필요로 하는 학습을 수행할 능력을 갖고 있다.</a:t>
            </a:r>
            <a:endParaRPr lang="ko-KR" altLang="en-US" sz="2000"/>
          </a:p>
          <a:p>
            <a:pPr lvl="0">
              <a:lnSpc>
                <a:spcPct val="100000"/>
              </a:lnSpc>
              <a:defRPr/>
            </a:pPr>
            <a:r>
              <a:rPr lang="ko-KR" altLang="en-US" sz="2000"/>
              <a:t>LSTM은 RNN의 히든 state에 cell-state를 추가한 구조이다.</a:t>
            </a:r>
            <a:endParaRPr lang="ko-KR" altLang="en-US" sz="20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40630" y="2811772"/>
            <a:ext cx="5091690" cy="40081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LSTM</a:t>
            </a:r>
            <a:r>
              <a:rPr lang="ko-KR" altLang="en-US"/>
              <a:t>을 이용한 주가 예측 코드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8242" y="2985924"/>
            <a:ext cx="8275515" cy="8861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LSTM</a:t>
            </a:r>
            <a:r>
              <a:rPr lang="ko-KR" altLang="en-US"/>
              <a:t>을 이용한 주가 예측 코드</a:t>
            </a:r>
            <a:endParaRPr lang="ko-KR" altLang="en-US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71750" y="1085427"/>
            <a:ext cx="7048500" cy="5349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148</ep:Words>
  <ep:PresentationFormat>와이드스크린</ep:PresentationFormat>
  <ep:Paragraphs>30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ep:HeadingPairs>
  <ep:TitlesOfParts>
    <vt:vector size="18" baseType="lpstr">
      <vt:lpstr>CryptoCraft 테마</vt:lpstr>
      <vt:lpstr>제목 테마</vt:lpstr>
      <vt:lpstr>LSTM을 이용한 주가 예측</vt:lpstr>
      <vt:lpstr>슬라이드 2</vt:lpstr>
      <vt:lpstr>시계열 데이터란?</vt:lpstr>
      <vt:lpstr>0. 시계열 데이터 시각화 함수</vt:lpstr>
      <vt:lpstr>1. 경향성을 갖는 시계열 데이터</vt:lpstr>
      <vt:lpstr>2. 계절성을 갖는 시계열 데이터</vt:lpstr>
      <vt:lpstr>RNN과 LSTM</vt:lpstr>
      <vt:lpstr>LSTM을 이용한 주가 예측 코드</vt:lpstr>
      <vt:lpstr>LSTM을 이용한 주가 예측 코드</vt:lpstr>
      <vt:lpstr>LSTM을 이용한 주가 예측 코드</vt:lpstr>
      <vt:lpstr>LSTM을 이용한 주가 예측 코드</vt:lpstr>
      <vt:lpstr>LSTM을 이용한 주가 예측 코드</vt:lpstr>
      <vt:lpstr>LSTM을 이용한 주가 예측 코드</vt:lpstr>
      <vt:lpstr>LSTM을 이용한 주가 예측 코드</vt:lpstr>
      <vt:lpstr>LSTM을 이용한 주가 예측 코드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82109</cp:lastModifiedBy>
  <dcterms:modified xsi:type="dcterms:W3CDTF">2022-12-11T16:15:10.197</dcterms:modified>
  <cp:revision>109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