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300" r:id="rId4"/>
    <p:sldId id="509" r:id="rId5"/>
    <p:sldId id="510" r:id="rId6"/>
    <p:sldId id="511" r:id="rId7"/>
    <p:sldId id="512" r:id="rId8"/>
    <p:sldId id="513" r:id="rId9"/>
    <p:sldId id="517" r:id="rId10"/>
    <p:sldId id="516" r:id="rId11"/>
    <p:sldId id="515" r:id="rId12"/>
    <p:sldId id="260" r:id="rId13"/>
  </p:sldIdLst>
  <p:sldSz cx="12192000" cy="6858000"/>
  <p:notesSz cx="6858000" cy="9144000"/>
  <p:embeddedFontLst>
    <p:embeddedFont>
      <p:font typeface="맑은 고딕" panose="020B0503020000020004" pitchFamily="34" charset="-127"/>
      <p:regular r:id="rId15"/>
      <p:bold r:id="rId16"/>
    </p:embeddedFont>
    <p:embeddedFont>
      <p:font typeface="나눔스퀘어_ac" panose="020B0600000101010101" pitchFamily="34" charset="-127"/>
      <p:regular r:id="rId17"/>
      <p:bold r:id="rId18"/>
      <p:italic r:id="rId19"/>
      <p:boldItalic r:id="rId20"/>
    </p:embeddedFont>
    <p:embeddedFont>
      <p:font typeface="나눔스퀘어_ac ExtraBold" panose="020B0600000101010101" pitchFamily="34" charset="-127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NanumSquare_ac" panose="020B0600000101010101" pitchFamily="34" charset="-127"/>
      <p:regular r:id="rId26"/>
    </p:embeddedFont>
    <p:embeddedFont>
      <p:font typeface="NanumSquare_ac Bold" panose="020B0600000101010101" pitchFamily="34" charset="-127"/>
      <p:bold r:id="rId27"/>
    </p:embeddedFont>
    <p:embeddedFont>
      <p:font typeface="NanumSquare_ac ExtraBold" panose="020B0600000101010101" pitchFamily="34" charset="-1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 autoAdjust="0"/>
    <p:restoredTop sz="87535" autoAdjust="0"/>
  </p:normalViewPr>
  <p:slideViewPr>
    <p:cSldViewPr snapToGrid="0">
      <p:cViewPr varScale="1">
        <p:scale>
          <a:sx n="103" d="100"/>
          <a:sy n="103" d="100"/>
        </p:scale>
        <p:origin x="184" y="26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3T12:38:54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0 190,'122'0,"0"0,21 0,9 0,35 0,8 0,22 0,5 0,16 0,2 0,-77 0,2-1,4-1,25-2,6-2,1-2,3 0,1-2,-1-1,-2-1,-1-2,-3 1,-7 1,-2 0,-7 1,48 0,-8 3,-3 4,-1 0,8 0,2 0,2-1,0-1,4 1,-1 0,-10 0,-6 2,-22 2,-6 2,-15-1,-7 0,-21 0,-6 0,-11-1,-4 2,108-1,-15 0,-28 0,-24 0,-17 0,2 0,11 0,-2 0,-12 0,-29 5,-34 2,-25 5,-24 4,-13-3,-7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828C-5788-4E04-9FD4-1FBA79A34E9E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8760-119B-44DD-AF60-8D132A33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3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55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31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6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3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91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6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82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08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57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4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9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175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1492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7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7DBA-0F48-474D-80D4-CDE52096A71A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d_fZW16lR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0.png"/><Relationship Id="rId5" Type="http://schemas.openxmlformats.org/officeDocument/2006/relationships/customXml" Target="../ink/ink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4104" y="1599540"/>
            <a:ext cx="8403773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accent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SHA256</a:t>
            </a:r>
            <a:r>
              <a:rPr lang="ko-KR" altLang="en-US" sz="3600" dirty="0">
                <a:solidFill>
                  <a:schemeClr val="accent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알고리즘 및 양자회로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4104" y="4309947"/>
            <a:ext cx="8403774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임세진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https://youtu.be</a:t>
            </a:r>
            <a:r>
              <a:rPr lang="en" altLang="ko-KR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/kd_fZW16lRc</a:t>
            </a:r>
            <a:endParaRPr lang="en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67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2950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Target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논문</a:t>
            </a:r>
            <a:endParaRPr lang="en-US" altLang="ko-KR" sz="16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덧셈을 병렬로 </a:t>
            </a:r>
            <a:r>
              <a:rPr lang="ko-KR" altLang="en-US" sz="18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총 </a:t>
            </a:r>
            <a:r>
              <a:rPr lang="en-US" altLang="ko-KR" sz="18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3</a:t>
            </a:r>
            <a:r>
              <a:rPr lang="ko-KR" altLang="en-US" sz="18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번</a:t>
            </a:r>
            <a:r>
              <a:rPr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수행</a:t>
            </a:r>
            <a:endParaRPr lang="en-US" altLang="ko-KR" sz="18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양자회로 구현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48985B7-0123-CE2C-E0F5-9442980CC45D}"/>
              </a:ext>
            </a:extLst>
          </p:cNvPr>
          <p:cNvGrpSpPr/>
          <p:nvPr/>
        </p:nvGrpSpPr>
        <p:grpSpPr>
          <a:xfrm>
            <a:off x="411162" y="2321815"/>
            <a:ext cx="7464214" cy="4356100"/>
            <a:chOff x="2363893" y="2439872"/>
            <a:chExt cx="7464214" cy="43561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E47C0BD-2490-87D0-1DEE-2B515B505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3893" y="2595923"/>
              <a:ext cx="7464214" cy="40819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2FEB7381-87B5-F0E1-6A08-49C6DC8F1DFF}"/>
                </a:ext>
              </a:extLst>
            </p:cNvPr>
            <p:cNvCxnSpPr>
              <a:cxnSpLocks/>
            </p:cNvCxnSpPr>
            <p:nvPr/>
          </p:nvCxnSpPr>
          <p:spPr>
            <a:xfrm>
              <a:off x="4064000" y="2439872"/>
              <a:ext cx="0" cy="435462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7F97F336-EBBC-A58E-BBFE-EB8298F0EA97}"/>
                </a:ext>
              </a:extLst>
            </p:cNvPr>
            <p:cNvCxnSpPr>
              <a:cxnSpLocks/>
            </p:cNvCxnSpPr>
            <p:nvPr/>
          </p:nvCxnSpPr>
          <p:spPr>
            <a:xfrm>
              <a:off x="5168900" y="2441344"/>
              <a:ext cx="0" cy="435462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1F81BC48-B04C-7D34-120A-18ED6F197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33" y="3681034"/>
            <a:ext cx="5245341" cy="2528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7829BA8-142E-D814-C9E8-495139F099D1}"/>
              </a:ext>
            </a:extLst>
          </p:cNvPr>
          <p:cNvSpPr/>
          <p:nvPr/>
        </p:nvSpPr>
        <p:spPr>
          <a:xfrm>
            <a:off x="6831133" y="5212012"/>
            <a:ext cx="5141789" cy="903039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9008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009267"/>
                <a:ext cx="11369675" cy="5837925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10000"/>
                  </a:lnSpc>
                  <a:buAutoNum type="arabicPeriod"/>
                </a:pP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Generic Adder 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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1" i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𝐧</m:t>
                        </m:r>
                      </m:sup>
                    </m:sSup>
                  </m:oMath>
                </a14:m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덧셈기로 구조 변경 </a:t>
                </a:r>
                <a:r>
                  <a:rPr lang="en-US" altLang="ko-KR" sz="16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(</a:t>
                </a:r>
                <a:r>
                  <a:rPr lang="ko-KR" altLang="en-US" sz="16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최상위 캐리 연산 제거</a:t>
                </a:r>
                <a:r>
                  <a:rPr lang="en-US" altLang="ko-KR" sz="16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)</a:t>
                </a:r>
              </a:p>
              <a:p>
                <a:pPr marL="457200" indent="-457200">
                  <a:lnSpc>
                    <a:spcPct val="110000"/>
                  </a:lnSpc>
                  <a:buAutoNum type="arabicPeriod"/>
                </a:pP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Draper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adder + Quantum AND gate </a:t>
                </a:r>
                <a:r>
                  <a:rPr lang="en-US" altLang="ko-KR" sz="16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(update) 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적용 </a:t>
                </a:r>
                <a:endParaRPr lang="en-US" altLang="ko-KR" sz="2000" b="1" dirty="0">
                  <a:solidFill>
                    <a:srgbClr val="262626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Quantum AND gate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적용은 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T-depth 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최적화 용도</a:t>
                </a: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이전 논문보다 성능을 개선하려면 무조건 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Toffoli-depth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가 낮아야 함</a:t>
                </a: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457200" indent="-457200">
                  <a:lnSpc>
                    <a:spcPct val="110000"/>
                  </a:lnSpc>
                  <a:buAutoNum type="arabicPeriod"/>
                </a:pP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SHA256 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양자회로 구현 완료 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(</a:t>
                </a:r>
                <a:r>
                  <a:rPr lang="ko-KR" altLang="en-US" sz="2000" b="1" dirty="0">
                    <a:solidFill>
                      <a:srgbClr val="C0000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최적화 필요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Toffoli-depth 200</a:t>
                </a:r>
                <a:r>
                  <a:rPr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정도 줄임</a:t>
                </a:r>
                <a:r>
                  <a:rPr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.</a:t>
                </a:r>
                <a:r>
                  <a:rPr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대신 큐비트를 몇 배로 씀</a:t>
                </a:r>
                <a:r>
                  <a:rPr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,,,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현재는 라운드 </a:t>
                </a:r>
                <a:r>
                  <a:rPr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1~16</a:t>
                </a:r>
                <a:r>
                  <a:rPr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까지 덧셈 병렬 </a:t>
                </a:r>
                <a:r>
                  <a:rPr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4</a:t>
                </a:r>
                <a:r>
                  <a:rPr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번</a:t>
                </a:r>
                <a:r>
                  <a:rPr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</a:t>
                </a:r>
                <a:r>
                  <a:rPr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17~64</a:t>
                </a:r>
                <a:r>
                  <a:rPr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까지 덧셈 병렬 </a:t>
                </a:r>
                <a:r>
                  <a:rPr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5</a:t>
                </a:r>
                <a:r>
                  <a:rPr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번 수행 중</a:t>
                </a:r>
                <a:endParaRPr lang="en-US" altLang="ko-KR" sz="16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qubit</a:t>
                </a:r>
                <a:r>
                  <a:rPr lang="ko-KR" altLang="en-US" sz="1600" dirty="0" err="1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를</a:t>
                </a:r>
                <a:r>
                  <a:rPr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최대한 적게 쓰면서 덧셈 병렬을 </a:t>
                </a:r>
                <a:r>
                  <a:rPr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3</a:t>
                </a:r>
                <a:r>
                  <a:rPr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번 수행하면 최적화 가능할 것으로 보임</a:t>
                </a:r>
                <a:endParaRPr lang="en-US" altLang="ko-KR" sz="16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009267"/>
                <a:ext cx="11369675" cy="5837925"/>
              </a:xfrm>
              <a:blipFill>
                <a:blip r:embed="rId3"/>
                <a:stretch>
                  <a:fillRect l="-446" t="-43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양자회로 구현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1042E8A-E6B8-DAF3-8A05-D5EDB2A30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774" y="70340"/>
            <a:ext cx="4141019" cy="640071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26D1E74-548D-08A7-F206-3B67EEACC61F}"/>
                  </a:ext>
                </a:extLst>
              </p14:cNvPr>
              <p14:cNvContentPartPr/>
              <p14:nvPr/>
            </p14:nvContentPartPr>
            <p14:xfrm>
              <a:off x="8146273" y="6284132"/>
              <a:ext cx="3815855" cy="68668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26D1E74-548D-08A7-F206-3B67EEACC6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92265" y="6175709"/>
                <a:ext cx="3923511" cy="285153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174D123-3918-08A1-CB51-4F250DBF8D5C}"/>
              </a:ext>
            </a:extLst>
          </p:cNvPr>
          <p:cNvSpPr txBox="1"/>
          <p:nvPr/>
        </p:nvSpPr>
        <p:spPr>
          <a:xfrm>
            <a:off x="8451630" y="6508638"/>
            <a:ext cx="3209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262626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&lt;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draper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adder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–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out of place&gt;</a:t>
            </a:r>
            <a:endParaRPr lang="ko-Kore-KR" altLang="en-US" sz="16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A4BA2E0-D94D-B1B5-2D8F-7CEDA25B3FF4}"/>
              </a:ext>
            </a:extLst>
          </p:cNvPr>
          <p:cNvGrpSpPr/>
          <p:nvPr/>
        </p:nvGrpSpPr>
        <p:grpSpPr>
          <a:xfrm>
            <a:off x="1162180" y="2620632"/>
            <a:ext cx="5048120" cy="2529465"/>
            <a:chOff x="912139" y="2534905"/>
            <a:chExt cx="5048120" cy="252946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F033520-480C-6ADF-1209-0D01920E6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2139" y="2534905"/>
              <a:ext cx="5048120" cy="252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754B7070-67AC-CBB4-949F-5829F02E991E}"/>
                </a:ext>
              </a:extLst>
            </p:cNvPr>
            <p:cNvSpPr/>
            <p:nvPr/>
          </p:nvSpPr>
          <p:spPr>
            <a:xfrm>
              <a:off x="3831328" y="3882681"/>
              <a:ext cx="2020832" cy="1139485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948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840215"/>
            <a:ext cx="12192000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b="1" dirty="0">
                <a:solidFill>
                  <a:schemeClr val="accent5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6183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SHA256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양자회로 구현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HQC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양자회로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38363" y="2945081"/>
            <a:ext cx="8098971" cy="300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0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295025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ore-KR" sz="2400" b="1" dirty="0">
                <a:solidFill>
                  <a:srgbClr val="262626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SHA256 </a:t>
            </a:r>
            <a:r>
              <a:rPr lang="en" altLang="ko-Kore-KR" sz="2400" b="1" dirty="0">
                <a:solidFill>
                  <a:srgbClr val="262626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(Secure Hash Algorithm)</a:t>
            </a:r>
            <a:endParaRPr lang="en-US" altLang="ko-KR" sz="20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해시 값의 길이에 따라 </a:t>
            </a:r>
            <a:r>
              <a:rPr lang="en-US" altLang="ko-KR" sz="20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6</a:t>
            </a:r>
            <a:r>
              <a:rPr lang="ko-KR" altLang="en-US" sz="20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가지로 구성 </a:t>
            </a:r>
            <a:r>
              <a:rPr lang="en-US" altLang="ko-KR" sz="20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(</a:t>
            </a:r>
            <a:r>
              <a:rPr lang="ko-KR" altLang="en-US" sz="2000" b="1" dirty="0">
                <a:solidFill>
                  <a:srgbClr val="26262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일부 상수 및 라운드 수를 제외하고 구조적으로 동일</a:t>
            </a:r>
            <a:r>
              <a:rPr lang="en-US" altLang="ko-KR" sz="20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SHA224, SHA256, SHA384, SHA512, SHA512/224, SHA512/256</a:t>
            </a:r>
            <a:endParaRPr lang="en-US" altLang="ko-KR" sz="1600" dirty="0">
              <a:solidFill>
                <a:srgbClr val="262626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크게 </a:t>
            </a:r>
            <a:r>
              <a:rPr lang="ko-KR" altLang="en-US" sz="2000" dirty="0" err="1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전처리</a:t>
            </a:r>
            <a:r>
              <a:rPr lang="ko-KR" altLang="en-US" sz="20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단계와 해시 연산 단계로 나눌 수 있음</a:t>
            </a:r>
            <a:endParaRPr lang="en-US" altLang="ko-KR" sz="20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전처리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단계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1600" dirty="0" err="1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메세지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M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padding + parsing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 512 bit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의 블록</a:t>
            </a:r>
            <a:endParaRPr lang="en-US" altLang="ko-KR" sz="16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블록 개수만큼 해시 연산 반복 수행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(</a:t>
            </a:r>
            <a:r>
              <a:rPr lang="ko-KR" altLang="en-US" sz="1600" b="1" dirty="0">
                <a:solidFill>
                  <a:srgbClr val="26262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양자 구현 시 블록 개수 </a:t>
            </a:r>
            <a:r>
              <a:rPr lang="en-US" altLang="ko-KR" sz="1600" b="1" dirty="0">
                <a:solidFill>
                  <a:srgbClr val="26262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1</a:t>
            </a:r>
            <a:r>
              <a:rPr lang="ko-KR" altLang="en-US" sz="1600" b="1" dirty="0">
                <a:solidFill>
                  <a:srgbClr val="26262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로 가정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해시 연산 라운드 수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: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64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라운드</a:t>
            </a:r>
            <a:endParaRPr lang="en-US" altLang="ko-KR" sz="2000" dirty="0">
              <a:solidFill>
                <a:schemeClr val="accent4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SHA256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알고리즘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7E1C7D-BF83-75A6-F889-F6AE5EDF0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303" y="3532303"/>
            <a:ext cx="5219386" cy="314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8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295025"/>
                <a:ext cx="11369675" cy="50577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𝑆𝐻𝐴</m:t>
                    </m:r>
                    <m:r>
                      <a:rPr lang="en-US" altLang="ko-KR" sz="20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(</m:t>
                    </m:r>
                    <m:r>
                      <a:rPr lang="en-US" altLang="ko-KR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𝑯</m:t>
                    </m:r>
                    <m:r>
                      <a:rPr lang="en-US" altLang="ko-KR" sz="20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, </m:t>
                    </m:r>
                    <m:r>
                      <a:rPr lang="en-US" altLang="ko-KR" sz="20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𝑊</m:t>
                    </m:r>
                    <m:r>
                      <a:rPr lang="en-US" altLang="ko-KR" sz="20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, </m:t>
                    </m:r>
                    <m:r>
                      <a:rPr lang="en-US" altLang="ko-KR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𝑲</m:t>
                    </m:r>
                    <m:r>
                      <a:rPr lang="en-US" altLang="ko-KR" sz="20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)</m:t>
                    </m:r>
                  </m:oMath>
                </a14:m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: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K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는 상수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 </a:t>
                </a:r>
                <a:r>
                  <a:rPr lang="en-US" altLang="ko-KR" sz="2000" b="1" dirty="0">
                    <a:solidFill>
                      <a:schemeClr val="accent4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H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초기값은 상수</a:t>
                </a:r>
                <a:endParaRPr lang="en-US" altLang="ko-KR" sz="2000" b="1" dirty="0">
                  <a:solidFill>
                    <a:schemeClr val="accent4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𝑯</m:t>
                    </m:r>
                    <m:r>
                      <a:rPr lang="en-US" altLang="ko-KR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𝑎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𝑏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𝑐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𝑑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𝑒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𝑓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𝑔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h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)</m:t>
                    </m:r>
                  </m:oMath>
                </a14:m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: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각각 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32bit, 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총 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256bit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맨 처음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만 상수</a:t>
                </a: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이후에는 매 라운드에 걸쳐 업데이트 됨</a:t>
                </a: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𝑲</m:t>
                    </m:r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 ~ 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63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)</m:t>
                    </m:r>
                  </m:oMath>
                </a14:m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: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32bit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씩 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64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개</a:t>
                </a: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매 라운드마다 하나의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𝐾</m:t>
                    </m:r>
                  </m:oMath>
                </a14:m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가 적용됨</a:t>
                </a: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전부 주어지는 상수 값</a:t>
                </a: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𝑊</m:t>
                    </m:r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 ~ 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63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)</m:t>
                    </m:r>
                  </m:oMath>
                </a14:m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: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32bit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씩 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64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개</a:t>
                </a: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매 라운드마다 하나의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𝑊</m:t>
                    </m:r>
                  </m:oMath>
                </a14:m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가 적용됨</a:t>
                </a: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 err="1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메세지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블록을 통해 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512bit (32bit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씩 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16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개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 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만큼 생성</a:t>
                </a: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16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개의 값을 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4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배로 불려서 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(by </a:t>
                </a:r>
                <a:r>
                  <a:rPr lang="ko-KR" altLang="en-US" sz="1600" dirty="0" err="1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메세지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확장 함수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64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개로 만듦</a:t>
                </a: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295025"/>
                <a:ext cx="11369675" cy="5057775"/>
              </a:xfrm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SHA256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알고리즘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0A6D061-32ED-87D6-94BE-0975DC6CF53B}"/>
              </a:ext>
            </a:extLst>
          </p:cNvPr>
          <p:cNvGrpSpPr/>
          <p:nvPr/>
        </p:nvGrpSpPr>
        <p:grpSpPr>
          <a:xfrm>
            <a:off x="6859628" y="131671"/>
            <a:ext cx="5332372" cy="6695551"/>
            <a:chOff x="6649832" y="131671"/>
            <a:chExt cx="5332372" cy="669555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3563E23D-E1E0-BA51-F494-50B3F4CEB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9832" y="131671"/>
              <a:ext cx="5332372" cy="635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6C37A5-FCBF-C1D3-4A8A-60E6B3DE5823}"/>
                </a:ext>
              </a:extLst>
            </p:cNvPr>
            <p:cNvSpPr txBox="1"/>
            <p:nvPr/>
          </p:nvSpPr>
          <p:spPr>
            <a:xfrm>
              <a:off x="7711365" y="6488668"/>
              <a:ext cx="32093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262626"/>
                  </a:solidFill>
                  <a:effectLst/>
                  <a:latin typeface="NanumSquare_ac" panose="020B0600000101010101" pitchFamily="34" charset="-127"/>
                  <a:ea typeface="NanumSquare_ac" panose="020B0600000101010101" pitchFamily="34" charset="-127"/>
                </a:rPr>
                <a:t>&lt;</a:t>
              </a:r>
              <a:r>
                <a:rPr lang="en" altLang="ko-Kore-KR" sz="1600" dirty="0">
                  <a:solidFill>
                    <a:srgbClr val="262626"/>
                  </a:solidFill>
                  <a:effectLst/>
                  <a:latin typeface="NanumSquare_ac" panose="020B0600000101010101" pitchFamily="34" charset="-127"/>
                  <a:ea typeface="NanumSquare_ac" panose="020B0600000101010101" pitchFamily="34" charset="-127"/>
                </a:rPr>
                <a:t>SHA256</a:t>
              </a:r>
              <a:r>
                <a:rPr lang="ko-KR" altLang="en-US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rPr>
                <a:t> 해시 연산 알고리즘</a:t>
              </a:r>
              <a:r>
                <a: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rPr>
                <a:t>&gt;</a:t>
              </a:r>
              <a:endParaRPr lang="ko-Kore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endParaRPr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7FDB5F77-B7A8-3E3B-B9E5-B2A086B11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5" t="22859" r="41931" b="593"/>
          <a:stretch/>
        </p:blipFill>
        <p:spPr bwMode="auto">
          <a:xfrm>
            <a:off x="5432012" y="90288"/>
            <a:ext cx="1327976" cy="17592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11C2C1C-D226-48D9-78A8-8A2FF1D08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46816" r="4059" b="2653"/>
          <a:stretch/>
        </p:blipFill>
        <p:spPr bwMode="auto">
          <a:xfrm>
            <a:off x="3861100" y="3814929"/>
            <a:ext cx="2920922" cy="6579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10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295025"/>
                <a:ext cx="11369675" cy="50577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&lt;</a:t>
                </a:r>
                <a:r>
                  <a:rPr lang="ko-KR" altLang="en-US" sz="2400" b="1" dirty="0" err="1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전처리</a:t>
                </a:r>
                <a:r>
                  <a:rPr lang="ko-KR" altLang="en-US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 단계</a:t>
                </a:r>
                <a:r>
                  <a:rPr lang="en-US" altLang="ko-KR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&gt;</a:t>
                </a:r>
                <a:endParaRPr lang="en-US" altLang="ko-KR" sz="2000" b="1" dirty="0">
                  <a:latin typeface="NanumSquare_ac ExtraBold" panose="020B0600000101010101" pitchFamily="34" charset="-127"/>
                  <a:ea typeface="NanumSquare_ac ExtraBold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Padding : 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입력된 </a:t>
                </a:r>
                <a:r>
                  <a:rPr lang="ko-KR" altLang="en-US" sz="2000" dirty="0" err="1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메세지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: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”</a:t>
                </a:r>
                <a:r>
                  <a:rPr lang="en-US" altLang="ko-KR" sz="2000" dirty="0" err="1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abc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”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Parsing : padding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을 통해 생성된 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512bit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메세지를 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32bit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씩 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16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개로 나눔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 ~ 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15</m:t>
                        </m:r>
                      </m:sub>
                    </m:sSub>
                  </m:oMath>
                </a14:m>
                <a:endParaRPr lang="en-US" altLang="ko-KR" sz="2000" dirty="0">
                  <a:solidFill>
                    <a:schemeClr val="accent4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295025"/>
                <a:ext cx="11369675" cy="5057775"/>
              </a:xfrm>
              <a:blipFill>
                <a:blip r:embed="rId3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SHA256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알고리즘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893AD2-817B-0B5D-077B-EC07394E77C7}"/>
              </a:ext>
            </a:extLst>
          </p:cNvPr>
          <p:cNvGrpSpPr/>
          <p:nvPr/>
        </p:nvGrpSpPr>
        <p:grpSpPr>
          <a:xfrm>
            <a:off x="2673448" y="1730733"/>
            <a:ext cx="7383596" cy="3036478"/>
            <a:chOff x="2476500" y="1772930"/>
            <a:chExt cx="7383596" cy="30364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E53E561-6D63-8C8B-C993-7DE6C5B31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6500" y="2557212"/>
              <a:ext cx="7239000" cy="1435100"/>
            </a:xfrm>
            <a:prstGeom prst="rect">
              <a:avLst/>
            </a:prstGeom>
          </p:spPr>
        </p:pic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14495F6F-4084-5452-43A7-1A7B5E6C25AB}"/>
                </a:ext>
              </a:extLst>
            </p:cNvPr>
            <p:cNvSpPr/>
            <p:nvPr/>
          </p:nvSpPr>
          <p:spPr>
            <a:xfrm>
              <a:off x="8262651" y="2401677"/>
              <a:ext cx="1597445" cy="1674564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FACE68-F3ED-E755-5F68-C4786FF3C422}"/>
                </a:ext>
              </a:extLst>
            </p:cNvPr>
            <p:cNvSpPr txBox="1"/>
            <p:nvPr/>
          </p:nvSpPr>
          <p:spPr>
            <a:xfrm>
              <a:off x="8421017" y="2025323"/>
              <a:ext cx="13027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accent5"/>
                  </a:solidFill>
                  <a:latin typeface="NanumSquare_ac ExtraBold" panose="020B0600000101010101" pitchFamily="34" charset="-127"/>
                  <a:ea typeface="NanumSquare_ac ExtraBold" panose="020B0600000101010101" pitchFamily="34" charset="-127"/>
                </a:rPr>
                <a:t>메세지</a:t>
              </a:r>
              <a:r>
                <a:rPr lang="ko-KR" altLang="en-US" b="1" dirty="0">
                  <a:solidFill>
                    <a:schemeClr val="accent5"/>
                  </a:solidFill>
                  <a:latin typeface="NanumSquare_ac ExtraBold" panose="020B0600000101010101" pitchFamily="34" charset="-127"/>
                  <a:ea typeface="NanumSquare_ac ExtraBold" panose="020B0600000101010101" pitchFamily="34" charset="-127"/>
                </a:rPr>
                <a:t> 길이</a:t>
              </a:r>
              <a:endParaRPr lang="ko-Kore-KR" altLang="en-US" dirty="0">
                <a:solidFill>
                  <a:schemeClr val="accent5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094D24A-4179-8045-6429-9777F7D1C76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017973" y="2419261"/>
              <a:ext cx="0" cy="742579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7D3535-3134-DE08-A0F4-E5172585C5EC}"/>
                </a:ext>
              </a:extLst>
            </p:cNvPr>
            <p:cNvSpPr txBox="1"/>
            <p:nvPr/>
          </p:nvSpPr>
          <p:spPr>
            <a:xfrm>
              <a:off x="6064327" y="1772930"/>
              <a:ext cx="19072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accent4"/>
                  </a:solidFill>
                  <a:latin typeface="NanumSquare_ac ExtraBold" panose="020B0600000101010101" pitchFamily="34" charset="-127"/>
                  <a:ea typeface="NanumSquare_ac ExtraBold" panose="020B0600000101010101" pitchFamily="34" charset="-127"/>
                </a:rPr>
                <a:t>메세지</a:t>
              </a:r>
              <a:r>
                <a:rPr lang="ko-KR" altLang="en-US" b="1" dirty="0">
                  <a:solidFill>
                    <a:schemeClr val="accent4"/>
                  </a:solidFill>
                  <a:latin typeface="NanumSquare_ac ExtraBold" panose="020B0600000101010101" pitchFamily="34" charset="-127"/>
                  <a:ea typeface="NanumSquare_ac ExtraBold" panose="020B0600000101010101" pitchFamily="34" charset="-127"/>
                </a:rPr>
                <a:t> 바로 뒤에 </a:t>
              </a:r>
              <a:endParaRPr lang="en-US" altLang="ko-KR" b="1" dirty="0">
                <a:solidFill>
                  <a:schemeClr val="accent4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endParaRPr>
            </a:p>
            <a:p>
              <a:pPr algn="ctr"/>
              <a:r>
                <a:rPr lang="en-US" altLang="ko-KR" b="1" dirty="0">
                  <a:solidFill>
                    <a:schemeClr val="accent4"/>
                  </a:solidFill>
                  <a:latin typeface="NanumSquare_ac ExtraBold" panose="020B0600000101010101" pitchFamily="34" charset="-127"/>
                  <a:ea typeface="NanumSquare_ac ExtraBold" panose="020B0600000101010101" pitchFamily="34" charset="-127"/>
                </a:rPr>
                <a:t>1</a:t>
              </a:r>
              <a:r>
                <a:rPr lang="ko-KR" altLang="en-US" b="1" dirty="0">
                  <a:solidFill>
                    <a:schemeClr val="accent4"/>
                  </a:solidFill>
                  <a:latin typeface="NanumSquare_ac ExtraBold" panose="020B0600000101010101" pitchFamily="34" charset="-127"/>
                  <a:ea typeface="NanumSquare_ac ExtraBold" panose="020B0600000101010101" pitchFamily="34" charset="-127"/>
                </a:rPr>
                <a:t> 삽입</a:t>
              </a:r>
              <a:endParaRPr lang="ko-Kore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C78917F7-FBCC-F656-B47F-B597D4223CAF}"/>
                </a:ext>
              </a:extLst>
            </p:cNvPr>
            <p:cNvSpPr/>
            <p:nvPr/>
          </p:nvSpPr>
          <p:spPr>
            <a:xfrm>
              <a:off x="7190640" y="2419261"/>
              <a:ext cx="938432" cy="1674564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65070-30B0-9DDF-10EC-73BCB0427906}"/>
                </a:ext>
              </a:extLst>
            </p:cNvPr>
            <p:cNvSpPr txBox="1"/>
            <p:nvPr/>
          </p:nvSpPr>
          <p:spPr>
            <a:xfrm>
              <a:off x="6690486" y="4163077"/>
              <a:ext cx="19387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2"/>
                  </a:solidFill>
                  <a:latin typeface="NanumSquare_ac ExtraBold" panose="020B0600000101010101" pitchFamily="34" charset="-127"/>
                  <a:ea typeface="NanumSquare_ac ExtraBold" panose="020B0600000101010101" pitchFamily="34" charset="-127"/>
                </a:rPr>
                <a:t>맨 뒤 </a:t>
              </a:r>
              <a:r>
                <a:rPr lang="en-US" altLang="ko-KR" b="1" dirty="0">
                  <a:solidFill>
                    <a:schemeClr val="accent2"/>
                  </a:solidFill>
                  <a:latin typeface="NanumSquare_ac ExtraBold" panose="020B0600000101010101" pitchFamily="34" charset="-127"/>
                  <a:ea typeface="NanumSquare_ac ExtraBold" panose="020B0600000101010101" pitchFamily="34" charset="-127"/>
                </a:rPr>
                <a:t>64bit</a:t>
              </a:r>
              <a:r>
                <a:rPr lang="ko-KR" altLang="en-US" b="1" dirty="0">
                  <a:solidFill>
                    <a:schemeClr val="accent2"/>
                  </a:solidFill>
                  <a:latin typeface="NanumSquare_ac ExtraBold" panose="020B0600000101010101" pitchFamily="34" charset="-127"/>
                  <a:ea typeface="NanumSquare_ac ExtraBold" panose="020B0600000101010101" pitchFamily="34" charset="-127"/>
                </a:rPr>
                <a:t> 전까지 나머지 </a:t>
              </a:r>
              <a:r>
                <a:rPr lang="en-US" altLang="ko-KR" b="1" dirty="0">
                  <a:solidFill>
                    <a:schemeClr val="accent2"/>
                  </a:solidFill>
                  <a:latin typeface="NanumSquare_ac ExtraBold" panose="020B0600000101010101" pitchFamily="34" charset="-127"/>
                  <a:ea typeface="NanumSquare_ac ExtraBold" panose="020B0600000101010101" pitchFamily="34" charset="-127"/>
                </a:rPr>
                <a:t>0</a:t>
              </a:r>
              <a:r>
                <a:rPr lang="ko-KR" altLang="en-US" b="1" dirty="0" err="1">
                  <a:solidFill>
                    <a:schemeClr val="accent2"/>
                  </a:solidFill>
                  <a:latin typeface="NanumSquare_ac ExtraBold" panose="020B0600000101010101" pitchFamily="34" charset="-127"/>
                  <a:ea typeface="NanumSquare_ac ExtraBold" panose="020B0600000101010101" pitchFamily="34" charset="-127"/>
                </a:rPr>
                <a:t>으로</a:t>
              </a:r>
              <a:r>
                <a:rPr lang="ko-KR" altLang="en-US" b="1" dirty="0">
                  <a:solidFill>
                    <a:schemeClr val="accent2"/>
                  </a:solidFill>
                  <a:latin typeface="NanumSquare_ac ExtraBold" panose="020B0600000101010101" pitchFamily="34" charset="-127"/>
                  <a:ea typeface="NanumSquare_ac ExtraBold" panose="020B0600000101010101" pitchFamily="34" charset="-127"/>
                </a:rPr>
                <a:t> 패딩</a:t>
              </a:r>
              <a:endParaRPr lang="ko-Kore-KR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05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295025"/>
                <a:ext cx="11369675" cy="50577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&lt;</a:t>
                </a:r>
                <a:r>
                  <a:rPr lang="ko-KR" altLang="en-US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해시 연산 단계</a:t>
                </a:r>
                <a:r>
                  <a:rPr lang="en-US" altLang="ko-KR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&gt;</a:t>
                </a:r>
                <a:endParaRPr lang="en-US" altLang="ko-KR" sz="2000" b="1" dirty="0">
                  <a:latin typeface="NanumSquare_ac ExtraBold" panose="020B0600000101010101" pitchFamily="34" charset="-127"/>
                  <a:ea typeface="NanumSquare_ac ExtraBold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262626"/>
                    </a:solidFill>
                    <a:ea typeface="NanumSquare_ac Bold" panose="020B0600000101010101" pitchFamily="34" charset="-127"/>
                  </a:rPr>
                  <a:t>Message</a:t>
                </a:r>
                <a:r>
                  <a:rPr lang="ko-KR" altLang="en-US" sz="2000" dirty="0">
                    <a:solidFill>
                      <a:srgbClr val="262626"/>
                    </a:solidFill>
                    <a:ea typeface="NanumSquare_ac Bold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rgbClr val="262626"/>
                    </a:solidFill>
                    <a:ea typeface="NanumSquare_ac Bold" panose="020B0600000101010101" pitchFamily="34" charset="-127"/>
                  </a:rPr>
                  <a:t>Expansion</a:t>
                </a:r>
                <a:r>
                  <a:rPr lang="ko-KR" altLang="en-US" sz="2000" dirty="0">
                    <a:solidFill>
                      <a:srgbClr val="262626"/>
                    </a:solidFill>
                    <a:ea typeface="NanumSquare_ac Bold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rgbClr val="262626"/>
                    </a:solidFill>
                    <a:ea typeface="NanumSquare_ac Bold" panose="020B0600000101010101" pitchFamily="34" charset="-127"/>
                  </a:rPr>
                  <a:t>Function</a:t>
                </a:r>
                <a:r>
                  <a:rPr lang="ko-KR" altLang="en-US" sz="2000" dirty="0">
                    <a:solidFill>
                      <a:srgbClr val="262626"/>
                    </a:solidFill>
                    <a:ea typeface="NanumSquare_ac Bold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rgbClr val="262626"/>
                    </a:solidFill>
                    <a:ea typeface="NanumSquare_ac Bold" panose="020B0600000101010101" pitchFamily="34" charset="-127"/>
                  </a:rPr>
                  <a:t>:</a:t>
                </a:r>
                <a:r>
                  <a:rPr lang="ko-KR" altLang="en-US" sz="2000" dirty="0">
                    <a:solidFill>
                      <a:srgbClr val="262626"/>
                    </a:solidFill>
                    <a:ea typeface="NanumSquare_ac Bold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 ~ 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15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로 </a:t>
                </a:r>
                <a:r>
                  <a:rPr lang="ko-KR" altLang="en-US" sz="2000" dirty="0" err="1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부터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16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 ~ 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63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 </m:t>
                    </m:r>
                  </m:oMath>
                </a14:m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생성</a:t>
                </a: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295025"/>
                <a:ext cx="11369675" cy="5057775"/>
              </a:xfrm>
              <a:blipFill>
                <a:blip r:embed="rId3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SHA256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알고리즘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780882F-9858-5773-7812-53C67F0EE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5" y="2616370"/>
            <a:ext cx="5506525" cy="228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588E86-B788-FF5D-CB4A-7479752685A1}"/>
                  </a:ext>
                </a:extLst>
              </p:cNvPr>
              <p:cNvSpPr txBox="1"/>
              <p:nvPr/>
            </p:nvSpPr>
            <p:spPr>
              <a:xfrm>
                <a:off x="589475" y="5308129"/>
                <a:ext cx="599420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𝑟𝑎𝑡𝑎𝑡𝑒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 7</m:t>
                        </m:r>
                      </m:e>
                    </m:d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𝑥𝑜𝑟</m:t>
                    </m:r>
                    <m:d>
                      <m:d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𝑅𝑂𝑇𝑅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 18</m:t>
                        </m:r>
                      </m:e>
                    </m:d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≫3</m:t>
                        </m:r>
                      </m:e>
                    </m:d>
                  </m:oMath>
                </a14:m>
                <a:r>
                  <a:rPr lang="en-US" altLang="ko-Kore-K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𝑅𝑂𝑇𝑅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 17</m:t>
                        </m:r>
                      </m:e>
                    </m:d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𝑥𝑜𝑟</m:t>
                    </m:r>
                    <m:d>
                      <m:d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𝑅𝑂𝑇𝑅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</m:d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≫10)</m:t>
                    </m:r>
                  </m:oMath>
                </a14:m>
                <a:r>
                  <a:rPr lang="en-US" altLang="ko-Kore-KR" dirty="0"/>
                  <a:t> </a:t>
                </a:r>
                <a:endParaRPr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588E86-B788-FF5D-CB4A-747975268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5" y="5308129"/>
                <a:ext cx="5994205" cy="646331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295025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solidFill>
                  <a:srgbClr val="262626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&lt;</a:t>
            </a:r>
            <a:r>
              <a:rPr lang="ko-KR" altLang="en-US" sz="2400" b="1" dirty="0">
                <a:solidFill>
                  <a:srgbClr val="262626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해시 연산 단계</a:t>
            </a:r>
            <a:r>
              <a:rPr lang="en-US" altLang="ko-KR" sz="2400" b="1" dirty="0">
                <a:solidFill>
                  <a:srgbClr val="262626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&gt;</a:t>
            </a:r>
            <a:endParaRPr lang="en-US" altLang="ko-KR" sz="20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라운드 함수</a:t>
            </a:r>
            <a:endParaRPr lang="en-US" altLang="ko-KR" sz="20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SHA256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알고리즘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4DDD8D4-1D38-15F4-A19A-E71A45949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45" y="1162775"/>
            <a:ext cx="7048075" cy="5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588E86-B788-FF5D-CB4A-7479752685A1}"/>
                  </a:ext>
                </a:extLst>
              </p:cNvPr>
              <p:cNvSpPr txBox="1"/>
              <p:nvPr/>
            </p:nvSpPr>
            <p:spPr>
              <a:xfrm>
                <a:off x="140680" y="2587933"/>
                <a:ext cx="5690150" cy="1235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ore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𝑅𝑂𝑇𝑅</m:t>
                          </m:r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𝑅𝑂𝑇𝑅</m:t>
                          </m:r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𝑅𝑂𝑇𝑅</m:t>
                          </m:r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 22</m:t>
                          </m:r>
                        </m:e>
                      </m:d>
                    </m:oMath>
                  </m:oMathPara>
                </a14:m>
                <a:endParaRPr lang="en-US" altLang="ko-Kore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𝑅𝑂𝑇𝑅</m:t>
                          </m:r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𝑅𝑂𝑇𝑅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 11</m:t>
                          </m:r>
                        </m:e>
                      </m:d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𝑅𝑂𝑇𝑅</m:t>
                          </m:r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d>
                    </m:oMath>
                  </m:oMathPara>
                </a14:m>
                <a:endParaRPr lang="en-US" altLang="ko-Kore-KR" b="0" dirty="0"/>
              </a:p>
              <a:p>
                <a14:m>
                  <m:oMath xmlns:m="http://schemas.openxmlformats.org/officeDocument/2006/math"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𝐶h</m:t>
                    </m:r>
                    <m:d>
                      <m:d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ore-K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𝑀𝑎𝑗</m:t>
                    </m:r>
                    <m:d>
                      <m:d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ore-KR" dirty="0"/>
                  <a:t> </a:t>
                </a:r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ore-KR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588E86-B788-FF5D-CB4A-747975268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80" y="2587933"/>
                <a:ext cx="5690150" cy="1235979"/>
              </a:xfrm>
              <a:prstGeom prst="rect">
                <a:avLst/>
              </a:prstGeom>
              <a:blipFill>
                <a:blip r:embed="rId4"/>
                <a:stretch>
                  <a:fillRect b="-40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3FC5F27-88CF-F8E6-EF54-AC668EBFB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80" y="3923427"/>
            <a:ext cx="3150967" cy="275448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B2A72E-607F-CFCE-92DE-9617EC22C2F1}"/>
                  </a:ext>
                </a:extLst>
              </p:cNvPr>
              <p:cNvSpPr txBox="1"/>
              <p:nvPr/>
            </p:nvSpPr>
            <p:spPr>
              <a:xfrm>
                <a:off x="9588538" y="4038203"/>
                <a:ext cx="531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ore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ko-Kore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ore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B2A72E-607F-CFCE-92DE-9617EC22C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538" y="4038203"/>
                <a:ext cx="5315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DE24366-C94F-81A7-546A-7B4ABFFC7CB2}"/>
              </a:ext>
            </a:extLst>
          </p:cNvPr>
          <p:cNvSpPr/>
          <p:nvPr/>
        </p:nvSpPr>
        <p:spPr>
          <a:xfrm>
            <a:off x="9481625" y="3429000"/>
            <a:ext cx="638481" cy="66547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645D54D-8416-F0CC-56C2-0EF5D3B96B45}"/>
              </a:ext>
            </a:extLst>
          </p:cNvPr>
          <p:cNvSpPr/>
          <p:nvPr/>
        </p:nvSpPr>
        <p:spPr>
          <a:xfrm>
            <a:off x="140680" y="3927065"/>
            <a:ext cx="3150967" cy="70120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299674-DE76-0D6D-6B15-90638A95D13B}"/>
                  </a:ext>
                </a:extLst>
              </p:cNvPr>
              <p:cNvSpPr txBox="1"/>
              <p:nvPr/>
            </p:nvSpPr>
            <p:spPr>
              <a:xfrm>
                <a:off x="5940834" y="4038203"/>
                <a:ext cx="531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ore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ko-Kore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ore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299674-DE76-0D6D-6B15-90638A95D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834" y="4038203"/>
                <a:ext cx="5315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142C37B-0346-08BA-FF4A-17E9095D1E99}"/>
              </a:ext>
            </a:extLst>
          </p:cNvPr>
          <p:cNvSpPr/>
          <p:nvPr/>
        </p:nvSpPr>
        <p:spPr>
          <a:xfrm>
            <a:off x="5833921" y="3429000"/>
            <a:ext cx="638481" cy="66547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939AC5-0B78-0974-8CEA-FC74C4F49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5950" y="3930269"/>
            <a:ext cx="1486227" cy="27476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57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295025"/>
                <a:ext cx="11369675" cy="5057775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en-US" altLang="ko-KR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Toffoli-depth</a:t>
                </a:r>
                <a:r>
                  <a:rPr lang="ko-KR" altLang="en-US" sz="2000" b="1" dirty="0" err="1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를</a:t>
                </a:r>
                <a:r>
                  <a:rPr lang="ko-KR" altLang="en-US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줄이는 것이 최적화의 핵심</a:t>
                </a:r>
                <a:endParaRPr lang="en-US" altLang="ko-KR" sz="1600" b="1" dirty="0">
                  <a:solidFill>
                    <a:schemeClr val="accent5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Toffoli gate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가 사용되는 연산 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: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ore-KR" sz="2000" b="0" i="1" smtClean="0">
                        <a:latin typeface="Cambria Math" panose="02040503050406030204" pitchFamily="18" charset="0"/>
                      </a:rPr>
                      <m:t>𝐶h</m:t>
                    </m:r>
                  </m:oMath>
                </a14:m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,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𝑀𝑎𝑗</m:t>
                    </m:r>
                  </m:oMath>
                </a14:m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, </a:t>
                </a:r>
                <a:r>
                  <a:rPr lang="ko-KR" altLang="en-US" sz="2000" b="1" dirty="0">
                    <a:solidFill>
                      <a:srgbClr val="C0000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덧셈 연산</a:t>
                </a:r>
                <a:endParaRPr lang="en-US" altLang="ko-KR" sz="2000" b="1" dirty="0">
                  <a:solidFill>
                    <a:srgbClr val="C00000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ore-KR" sz="1600" b="0" i="1" smtClean="0">
                        <a:latin typeface="Cambria Math" panose="02040503050406030204" pitchFamily="18" charset="0"/>
                      </a:rPr>
                      <m:t>𝐶h</m:t>
                    </m:r>
                  </m:oMath>
                </a14:m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와</a:t>
                </a:r>
                <a:r>
                  <a:rPr lang="ko-KR" altLang="en-US" sz="16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ore-KR" sz="1600" i="1">
                        <a:latin typeface="Cambria Math" panose="02040503050406030204" pitchFamily="18" charset="0"/>
                      </a:rPr>
                      <m:t>𝑀𝑎𝑗</m:t>
                    </m:r>
                  </m:oMath>
                </a14:m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는 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ancilla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qubit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을 사용하여 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Toffoli-depth</a:t>
                </a:r>
                <a:r>
                  <a:rPr lang="ko-KR" altLang="en-US" sz="1600" dirty="0" err="1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를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1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로 만듦</a:t>
                </a:r>
                <a:endParaRPr lang="en-US" altLang="ko-KR" sz="16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덧셈 연산은 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CLA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인 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draper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adder</a:t>
                </a:r>
                <a:r>
                  <a:rPr lang="ko-KR" altLang="en-US" sz="1600" dirty="0" err="1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를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사용하여 </a:t>
                </a:r>
                <a:r>
                  <a:rPr lang="en-US" altLang="ko-KR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Toffoli-depth</a:t>
                </a:r>
                <a:r>
                  <a:rPr lang="ko-KR" altLang="en-US" sz="1600" dirty="0" err="1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를</a:t>
                </a:r>
                <a:r>
                  <a:rPr lang="ko-KR" altLang="en-US" sz="16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줄임</a:t>
                </a: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ko-KR" altLang="en-US" sz="2000" b="1" dirty="0">
                    <a:solidFill>
                      <a:srgbClr val="C0000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덧셈 연산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: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각 라운드마다 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7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번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,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:r>
                  <a:rPr lang="ko-KR" altLang="en-US" sz="2000" b="1" dirty="0" err="1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메세지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확장 함수에서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b="1" dirty="0" err="1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를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구할 때마다 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3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번</a:t>
                </a:r>
                <a:endParaRPr lang="en-US" altLang="ko-KR" sz="2000" b="1" dirty="0">
                  <a:solidFill>
                    <a:srgbClr val="262626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라운드 함수 연산과 </a:t>
                </a:r>
                <a:r>
                  <a:rPr lang="ko-KR" altLang="en-US" sz="1600" b="1" dirty="0" err="1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메세지</a:t>
                </a:r>
                <a:r>
                  <a:rPr lang="ko-KR" altLang="en-US" sz="16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확장 함수 연산이 병렬로 수행된다고 할 때</a:t>
                </a:r>
                <a:r>
                  <a:rPr lang="en-US" altLang="ko-KR" sz="16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,</a:t>
                </a:r>
                <a:r>
                  <a:rPr lang="ko-KR" altLang="en-US" sz="16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:r>
                  <a:rPr lang="en-US" altLang="ko-KR" sz="16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10</a:t>
                </a:r>
                <a:r>
                  <a:rPr lang="ko-KR" altLang="en-US" sz="16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번의 </a:t>
                </a:r>
                <a:r>
                  <a:rPr lang="ko-KR" altLang="en-US" sz="1600" b="1" dirty="0">
                    <a:solidFill>
                      <a:srgbClr val="C0000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덧셈을 최대한 병렬로 계산하는 것이 핵심</a:t>
                </a:r>
                <a:r>
                  <a:rPr lang="en-US" altLang="ko-KR" sz="16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295025"/>
                <a:ext cx="11369675" cy="5057775"/>
              </a:xfrm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양자회로 구현</a:t>
            </a:r>
          </a:p>
        </p:txBody>
      </p:sp>
    </p:spTree>
    <p:extLst>
      <p:ext uri="{BB962C8B-B14F-4D97-AF65-F5344CB8AC3E}">
        <p14:creationId xmlns:p14="http://schemas.microsoft.com/office/powerpoint/2010/main" val="218553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양자회로 구현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BF6B382-BD4E-1A85-D305-8D8E88D44C5D}"/>
              </a:ext>
            </a:extLst>
          </p:cNvPr>
          <p:cNvGrpSpPr/>
          <p:nvPr/>
        </p:nvGrpSpPr>
        <p:grpSpPr>
          <a:xfrm>
            <a:off x="2571962" y="1183814"/>
            <a:ext cx="7048075" cy="5577650"/>
            <a:chOff x="4732005" y="1295025"/>
            <a:chExt cx="7048075" cy="55776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B5C165-14EA-142B-14E9-D9B0F143A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2005" y="1295025"/>
              <a:ext cx="7048075" cy="532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FA738B5-4474-CDC3-EEB4-AF8E7503F4E1}"/>
                    </a:ext>
                  </a:extLst>
                </p:cNvPr>
                <p:cNvSpPr txBox="1"/>
                <p:nvPr/>
              </p:nvSpPr>
              <p:spPr>
                <a:xfrm>
                  <a:off x="9143694" y="4099987"/>
                  <a:ext cx="531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ko-Kore-KR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FA738B5-4474-CDC3-EEB4-AF8E7503F4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694" y="4099987"/>
                  <a:ext cx="53156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0859BAE-0F8A-0286-C667-259EFC988116}"/>
                    </a:ext>
                  </a:extLst>
                </p:cNvPr>
                <p:cNvSpPr txBox="1"/>
                <p:nvPr/>
              </p:nvSpPr>
              <p:spPr>
                <a:xfrm>
                  <a:off x="8394051" y="6493249"/>
                  <a:ext cx="531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ko-Kore-KR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0859BAE-0F8A-0286-C667-259EFC988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051" y="6493249"/>
                  <a:ext cx="5315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622726-E8E2-9B21-B9B2-8CFB41A40E54}"/>
                    </a:ext>
                  </a:extLst>
                </p:cNvPr>
                <p:cNvSpPr txBox="1"/>
                <p:nvPr/>
              </p:nvSpPr>
              <p:spPr>
                <a:xfrm>
                  <a:off x="9135378" y="6493249"/>
                  <a:ext cx="531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ko-Kore-KR" altLang="en-US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622726-E8E2-9B21-B9B2-8CFB41A40E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378" y="6493249"/>
                  <a:ext cx="5315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184FDDC-F3AF-A80F-5BC4-E3AE69407BB4}"/>
                    </a:ext>
                  </a:extLst>
                </p:cNvPr>
                <p:cNvSpPr txBox="1"/>
                <p:nvPr/>
              </p:nvSpPr>
              <p:spPr>
                <a:xfrm>
                  <a:off x="9876705" y="6499201"/>
                  <a:ext cx="531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ko-Kore-KR" altLang="en-US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184FDDC-F3AF-A80F-5BC4-E3AE69407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6705" y="6499201"/>
                  <a:ext cx="53156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15DAC03-E3BB-4428-07A8-0094F870774B}"/>
                    </a:ext>
                  </a:extLst>
                </p:cNvPr>
                <p:cNvSpPr txBox="1"/>
                <p:nvPr/>
              </p:nvSpPr>
              <p:spPr>
                <a:xfrm>
                  <a:off x="10618032" y="6499201"/>
                  <a:ext cx="531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ko-Kore-KR" altLang="en-US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15DAC03-E3BB-4428-07A8-0094F8707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8032" y="6499201"/>
                  <a:ext cx="53156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683C83D-6F40-2B6F-B4E4-B9B98F5C176C}"/>
                    </a:ext>
                  </a:extLst>
                </p:cNvPr>
                <p:cNvSpPr txBox="1"/>
                <p:nvPr/>
              </p:nvSpPr>
              <p:spPr>
                <a:xfrm>
                  <a:off x="5436278" y="6488668"/>
                  <a:ext cx="531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ko-Kore-KR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683C83D-6F40-2B6F-B4E4-B9B98F5C17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278" y="6488668"/>
                  <a:ext cx="53156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583820D-9031-916B-B64A-5FA1AF4E05F2}"/>
                    </a:ext>
                  </a:extLst>
                </p:cNvPr>
                <p:cNvSpPr txBox="1"/>
                <p:nvPr/>
              </p:nvSpPr>
              <p:spPr>
                <a:xfrm>
                  <a:off x="5436278" y="5378309"/>
                  <a:ext cx="531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ko-Kore-KR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583820D-9031-916B-B64A-5FA1AF4E0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278" y="5378309"/>
                  <a:ext cx="53156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F67191-7C0F-9F36-79E5-60388118CE92}"/>
                    </a:ext>
                  </a:extLst>
                </p:cNvPr>
                <p:cNvSpPr txBox="1"/>
                <p:nvPr/>
              </p:nvSpPr>
              <p:spPr>
                <a:xfrm>
                  <a:off x="8393583" y="5378309"/>
                  <a:ext cx="531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ko-Kore-KR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F67191-7C0F-9F36-79E5-60388118C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583" y="5378309"/>
                  <a:ext cx="53156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9CD2FBE-8611-078F-E06F-2988487776ED}"/>
                    </a:ext>
                  </a:extLst>
                </p:cNvPr>
                <p:cNvSpPr txBox="1"/>
                <p:nvPr/>
              </p:nvSpPr>
              <p:spPr>
                <a:xfrm>
                  <a:off x="6177605" y="6502367"/>
                  <a:ext cx="531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ko-Kore-KR" altLang="en-US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9CD2FBE-8611-078F-E06F-298848777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605" y="6502367"/>
                  <a:ext cx="53156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A730716-0199-5AA6-7A4C-ACEADC4F2D52}"/>
                    </a:ext>
                  </a:extLst>
                </p:cNvPr>
                <p:cNvSpPr txBox="1"/>
                <p:nvPr/>
              </p:nvSpPr>
              <p:spPr>
                <a:xfrm>
                  <a:off x="6911397" y="6501025"/>
                  <a:ext cx="531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ko-Kore-KR" altLang="en-US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A730716-0199-5AA6-7A4C-ACEADC4F2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1397" y="6501025"/>
                  <a:ext cx="53156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F13BBE3-7C03-9BF4-B006-E856C0496275}"/>
                    </a:ext>
                  </a:extLst>
                </p:cNvPr>
                <p:cNvSpPr txBox="1"/>
                <p:nvPr/>
              </p:nvSpPr>
              <p:spPr>
                <a:xfrm>
                  <a:off x="7645189" y="6503343"/>
                  <a:ext cx="5315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ore-KR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ko-Kore-KR" altLang="en-US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F13BBE3-7C03-9BF4-B006-E856C0496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189" y="6503343"/>
                  <a:ext cx="53156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557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22645</TotalTime>
  <Words>605</Words>
  <Application>Microsoft Macintosh PowerPoint</Application>
  <PresentationFormat>와이드스크린</PresentationFormat>
  <Paragraphs>113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NanumSquare_ac ExtraBold</vt:lpstr>
      <vt:lpstr>Arial</vt:lpstr>
      <vt:lpstr>나눔스퀘어_ac ExtraBold</vt:lpstr>
      <vt:lpstr>Cambria Math</vt:lpstr>
      <vt:lpstr>NanumSquare_ac</vt:lpstr>
      <vt:lpstr>맑은 고딕</vt:lpstr>
      <vt:lpstr>NanumSquare_ac Bold</vt:lpstr>
      <vt:lpstr>나눔스퀘어_ac</vt:lpstr>
      <vt:lpstr>Office 테마</vt:lpstr>
      <vt:lpstr>SHA256 알고리즘 및 양자회로 구현</vt:lpstr>
      <vt:lpstr>PowerPoint 프레젠테이션</vt:lpstr>
      <vt:lpstr>01. SHA256 알고리즘</vt:lpstr>
      <vt:lpstr>01. SHA256 알고리즘</vt:lpstr>
      <vt:lpstr>01. SHA256 알고리즘</vt:lpstr>
      <vt:lpstr>01. SHA256 알고리즘</vt:lpstr>
      <vt:lpstr>01. SHA256 알고리즘</vt:lpstr>
      <vt:lpstr>02. 양자회로 구현</vt:lpstr>
      <vt:lpstr>02. 양자회로 구현</vt:lpstr>
      <vt:lpstr>02. 양자회로 구현</vt:lpstr>
      <vt:lpstr>02. 양자회로 구현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 신경망 학습</dc:title>
  <dc:creator>user</dc:creator>
  <cp:lastModifiedBy>세진 임</cp:lastModifiedBy>
  <cp:revision>596</cp:revision>
  <dcterms:created xsi:type="dcterms:W3CDTF">2021-02-28T19:38:14Z</dcterms:created>
  <dcterms:modified xsi:type="dcterms:W3CDTF">2023-08-13T16:05:57Z</dcterms:modified>
</cp:coreProperties>
</file>