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2" r:id="rId5"/>
    <p:sldId id="283" r:id="rId6"/>
    <p:sldId id="280" r:id="rId7"/>
    <p:sldId id="286" r:id="rId8"/>
    <p:sldId id="291" r:id="rId9"/>
    <p:sldId id="287" r:id="rId10"/>
    <p:sldId id="292" r:id="rId11"/>
    <p:sldId id="288" r:id="rId12"/>
    <p:sldId id="281" r:id="rId13"/>
    <p:sldId id="284" r:id="rId14"/>
    <p:sldId id="28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Grover on SPEEDY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000" dirty="0"/>
              <a:t>https://</a:t>
            </a:r>
            <a:r>
              <a:rPr lang="en-US" altLang="ko-KR" sz="3000" dirty="0" err="1"/>
              <a:t>youtu.be</a:t>
            </a:r>
            <a:r>
              <a:rPr lang="en-US" altLang="ko-KR" sz="3000" dirty="0"/>
              <a:t>/</a:t>
            </a:r>
            <a:r>
              <a:rPr lang="en-US" altLang="ko-KR" sz="3000" dirty="0" err="1"/>
              <a:t>DWhlklFPenI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BDC03-6085-0B48-A799-7CD1F2BB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SPEEDY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E3951F0-1213-2946-95B0-DC59CD42DB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1969047"/>
              </a:xfrm>
            </p:spPr>
            <p:txBody>
              <a:bodyPr/>
              <a:lstStyle/>
              <a:p>
                <a:r>
                  <a:rPr kumimoji="1" lang="en-US" altLang="ko-Kore-KR" dirty="0"/>
                  <a:t>MixColumns (MC)</a:t>
                </a:r>
              </a:p>
              <a:p>
                <a:pPr marL="0" indent="0">
                  <a:buNone/>
                </a:pPr>
                <a:r>
                  <a:rPr kumimoji="1" lang="ko-Kore-KR" altLang="en-US" sz="2400" dirty="0"/>
                  <a:t>각 위치에 맞는 행들의 </a:t>
                </a:r>
                <a:r>
                  <a:rPr kumimoji="1" lang="en-US" altLang="ko-Kore-KR" sz="2400" dirty="0"/>
                  <a:t>XOR</a:t>
                </a:r>
                <a:r>
                  <a:rPr kumimoji="1" lang="ko-Kore-KR" altLang="en-US" sz="2400" dirty="0"/>
                  <a:t>연산을 수행한다</a:t>
                </a:r>
                <a:r>
                  <a:rPr kumimoji="1" lang="en-US" altLang="ko-Kore-KR" sz="2400" dirty="0"/>
                  <a:t>. </a:t>
                </a:r>
                <a:r>
                  <a:rPr kumimoji="1" lang="en-US" altLang="ko-KR" sz="2400" dirty="0"/>
                  <a:t>(</a:t>
                </a:r>
                <a:r>
                  <a:rPr kumimoji="1" lang="ko-Kore-KR" altLang="en-US" sz="2400" dirty="0"/>
                  <a:t>이때 </a:t>
                </a:r>
                <a14:m>
                  <m:oMath xmlns:m="http://schemas.openxmlformats.org/officeDocument/2006/math">
                    <m:r>
                      <a:rPr kumimoji="1" lang="ko-Kore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ore-KR" altLang="en-US" sz="2400" dirty="0"/>
                  <a:t>는 정해진 상수</a:t>
                </a:r>
                <a:r>
                  <a:rPr kumimoji="1" lang="en-US" altLang="ko-KR" sz="2400" dirty="0"/>
                  <a:t>)</a:t>
                </a: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E3951F0-1213-2946-95B0-DC59CD42D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1969047"/>
              </a:xfrm>
              <a:blipFill>
                <a:blip r:embed="rId2"/>
                <a:stretch>
                  <a:fillRect l="-893" t="-51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2169C23-6307-DF47-BF10-96DE3893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6" y="2267412"/>
            <a:ext cx="11056252" cy="53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E27C8464-7779-C049-9275-5CC5A6896F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405" y="3137339"/>
                <a:ext cx="11369675" cy="122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ore-KR" dirty="0"/>
                  <a:t>AddRoundKe</a:t>
                </a:r>
                <a:r>
                  <a:rPr kumimoji="1" lang="en-US" altLang="ko-Kore-KR" dirty="0" err="1"/>
                  <a:t>y</a:t>
                </a:r>
                <a:r>
                  <a:rPr kumimoji="1" lang="en-US" altLang="ko-Kore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E27C8464-7779-C049-9275-5CC5A6896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5" y="3137339"/>
                <a:ext cx="11369675" cy="1225248"/>
              </a:xfrm>
              <a:prstGeom prst="rect">
                <a:avLst/>
              </a:prstGeom>
              <a:blipFill>
                <a:blip r:embed="rId4"/>
                <a:stretch>
                  <a:fillRect l="-893" t="-82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D8845F2-FE3B-554A-A48D-79F84F63D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16" y="3731142"/>
            <a:ext cx="4110962" cy="414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8D30425C-F4D1-3548-8B02-42CBAFA32B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405" y="4692233"/>
                <a:ext cx="11369675" cy="122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ore-KR" dirty="0"/>
                  <a:t>AddRoundConstant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8D30425C-F4D1-3548-8B02-42CBAFA3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5" y="4692233"/>
                <a:ext cx="11369675" cy="1225248"/>
              </a:xfrm>
              <a:prstGeom prst="rect">
                <a:avLst/>
              </a:prstGeom>
              <a:blipFill>
                <a:blip r:embed="rId6"/>
                <a:stretch>
                  <a:fillRect l="-893" t="-81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1AF851C-E5AF-A04E-BB2A-099EF31D7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16" y="5289091"/>
            <a:ext cx="4787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4313-5407-3748-BC14-D6108AA2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SPEEDY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599CDA9-E6D2-E641-9380-37CE5340F9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Round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b="0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ore-KR" dirty="0"/>
                  <a:t>0</a:t>
                </a:r>
                <a:r>
                  <a:rPr kumimoji="1" lang="en-US" altLang="ko-KR" dirty="0"/>
                  <a:t>~(r-1)</a:t>
                </a:r>
                <a:r>
                  <a:rPr kumimoji="1" lang="ko-KR" altLang="en-US" dirty="0"/>
                  <a:t>라운드 </a:t>
                </a:r>
                <a:endParaRPr kumimoji="1" lang="en-US" altLang="ko-Kore-KR" b="0" dirty="0"/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	</a:t>
                </a:r>
                <a:r>
                  <a:rPr kumimoji="1" lang="en-US" altLang="ko-Kore-KR" sz="2000" dirty="0"/>
                  <a:t>0 ~ </a:t>
                </a:r>
                <a:r>
                  <a:rPr kumimoji="1" lang="en-US" altLang="ko-KR" sz="2000" dirty="0"/>
                  <a:t>(</a:t>
                </a:r>
                <a:r>
                  <a:rPr kumimoji="1" lang="en-US" altLang="ko-Kore-KR" sz="2000" dirty="0"/>
                  <a:t>r-</a:t>
                </a:r>
                <a:r>
                  <a:rPr kumimoji="1" lang="en-US" altLang="ko-KR" sz="2000" dirty="0"/>
                  <a:t>2</a:t>
                </a:r>
                <a:r>
                  <a:rPr kumimoji="1" lang="en-US" altLang="ko-Kore-KR" sz="2000" dirty="0"/>
                  <a:t>)</a:t>
                </a:r>
                <a:r>
                  <a:rPr kumimoji="1" lang="ko-Kore-KR" altLang="en-US" sz="2000" dirty="0"/>
                  <a:t>라운드는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𝑆𝐵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ko-Kore-KR" altLang="en-US" sz="2000" dirty="0"/>
                  <a:t>순서로 동작</a:t>
                </a:r>
                <a:r>
                  <a:rPr kumimoji="1" lang="en-US" altLang="ko-Kore-KR" sz="2000" dirty="0"/>
                  <a:t>,</a:t>
                </a:r>
              </a:p>
              <a:p>
                <a:pPr marL="0" indent="0">
                  <a:buNone/>
                </a:pPr>
                <a:r>
                  <a:rPr kumimoji="1" lang="en-US" altLang="ko-Kore-KR" sz="2000" dirty="0"/>
                  <a:t>	</a:t>
                </a:r>
                <a:r>
                  <a:rPr kumimoji="1" lang="ko-Kore-KR" altLang="en-US" sz="2000" dirty="0"/>
                  <a:t>마지막 라운드</a:t>
                </a:r>
                <a:r>
                  <a:rPr kumimoji="1" lang="en-US" altLang="ko-Kore-KR" sz="2000" dirty="0"/>
                  <a:t>(r-1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만 </a:t>
                </a:r>
                <a:r>
                  <a:rPr kumimoji="1"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𝑆𝐵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𝑆𝐶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𝑆𝐵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sz="2000" dirty="0"/>
                  <a:t>순서로 동작</a:t>
                </a:r>
                <a:r>
                  <a:rPr kumimoji="1" lang="en-US" altLang="ko-KR" sz="2000" dirty="0"/>
                  <a:t>.</a:t>
                </a:r>
                <a:endParaRPr kumimoji="1" lang="en-US" altLang="ko-Kore-KR" sz="20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sz="2000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599CDA9-E6D2-E641-9380-37CE5340F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364E660-F899-4548-A588-CE409F03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27" y="5317777"/>
            <a:ext cx="5474145" cy="8925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D4DE9-97E0-AD43-A1E1-3AD63F22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37" y="2755557"/>
            <a:ext cx="10007726" cy="21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2FC2-AE84-414F-B3FE-ABCF7181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Grover </a:t>
            </a:r>
            <a:r>
              <a:rPr kumimoji="1" lang="ko-KR" altLang="en-US" dirty="0" err="1"/>
              <a:t>자원추정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0B9EC4-AFC5-464F-B42F-B95024CC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04" y="1943045"/>
            <a:ext cx="3252050" cy="3514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FB9144-A2F8-FE4D-9647-79D0BC420086}"/>
              </a:ext>
            </a:extLst>
          </p:cNvPr>
          <p:cNvSpPr/>
          <p:nvPr/>
        </p:nvSpPr>
        <p:spPr>
          <a:xfrm>
            <a:off x="1895340" y="2653289"/>
            <a:ext cx="1936013" cy="16817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05BB188A-9667-E140-A055-4CD8F71EE17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31352" y="2895170"/>
            <a:ext cx="3982542" cy="805296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5E72F0-0AF3-554B-A499-12918D787021}"/>
              </a:ext>
            </a:extLst>
          </p:cNvPr>
          <p:cNvSpPr txBox="1"/>
          <p:nvPr/>
        </p:nvSpPr>
        <p:spPr>
          <a:xfrm>
            <a:off x="1495701" y="5468777"/>
            <a:ext cx="267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SPEEDY </a:t>
            </a:r>
            <a:r>
              <a:rPr kumimoji="1" lang="ko-Kore-KR" altLang="en-US" sz="1400" dirty="0"/>
              <a:t>암호화 리소스 측정값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8BBCAE-FC06-B945-8B46-D6AF857B9272}"/>
                  </a:ext>
                </a:extLst>
              </p:cNvPr>
              <p:cNvSpPr txBox="1"/>
              <p:nvPr/>
            </p:nvSpPr>
            <p:spPr>
              <a:xfrm>
                <a:off x="4857815" y="1929243"/>
                <a:ext cx="5500865" cy="530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kumimoji="1" lang="en-US" altLang="ko-Kore-KR" b="1" dirty="0">
                    <a:solidFill>
                      <a:schemeClr val="tx1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kumimoji="1" lang="en-US" altLang="ko-Kore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b="1" dirty="0">
                    <a:solidFill>
                      <a:schemeClr val="tx1"/>
                    </a:solidFill>
                  </a:rPr>
                  <a:t> r </a:t>
                </a:r>
                <a14:m>
                  <m:oMath xmlns:m="http://schemas.openxmlformats.org/officeDocument/2006/math">
                    <m:r>
                      <a:rPr kumimoji="1" lang="en-US" altLang="ko-Kore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ko-Kore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ore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kumimoji="1" lang="en-US" altLang="ko-Kore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ko-Kore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ko-Kore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ore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kumimoji="1" lang="en-US" altLang="ko-Kore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kumimoji="1" lang="en-US" altLang="ko-Kore-KR" b="1" dirty="0">
                    <a:solidFill>
                      <a:schemeClr val="tx1"/>
                    </a:solidFill>
                  </a:rPr>
                  <a:t> = </a:t>
                </a:r>
                <a:r>
                  <a:rPr kumimoji="1" lang="ko-Kore-KR" altLang="en-US" b="1" dirty="0">
                    <a:solidFill>
                      <a:schemeClr val="tx1"/>
                    </a:solidFill>
                  </a:rPr>
                  <a:t>그루버 알고리즘에 필요한 리소스</a:t>
                </a:r>
                <a:r>
                  <a:rPr kumimoji="1" lang="en-US" altLang="ko-Kore-KR" b="1" dirty="0">
                    <a:solidFill>
                      <a:schemeClr val="tx1"/>
                    </a:solidFill>
                  </a:rPr>
                  <a:t> 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8BBCAE-FC06-B945-8B46-D6AF857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15" y="1929243"/>
                <a:ext cx="5500865" cy="530594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17FFE4C-865C-5640-9115-477CCEB04C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10" t="3191" r="9834" b="-1007"/>
          <a:stretch/>
        </p:blipFill>
        <p:spPr>
          <a:xfrm>
            <a:off x="5408762" y="3700466"/>
            <a:ext cx="4810264" cy="9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2B899B-8D4F-6147-BDD1-B3CAAF67534C}"/>
                  </a:ext>
                </a:extLst>
              </p:cNvPr>
              <p:cNvSpPr txBox="1"/>
              <p:nvPr/>
            </p:nvSpPr>
            <p:spPr>
              <a:xfrm>
                <a:off x="5490672" y="1690342"/>
                <a:ext cx="5244703" cy="34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/>
                  <a:t>r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ore-KR" sz="1100" dirty="0"/>
                  <a:t>: </a:t>
                </a:r>
                <a:r>
                  <a:rPr kumimoji="1" lang="ko-KR" altLang="en-US" sz="1100" dirty="0" err="1"/>
                  <a:t>그루버</a:t>
                </a:r>
                <a:r>
                  <a:rPr kumimoji="1" lang="ko-KR" altLang="en-US" sz="1100" dirty="0"/>
                  <a:t> 키 탐색 알고리즘 비용을 추정하기 위해 필요한 </a:t>
                </a:r>
                <a:r>
                  <a:rPr kumimoji="1" lang="ko-KR" altLang="en-US" sz="1100" dirty="0" err="1"/>
                  <a:t>평문</a:t>
                </a:r>
                <a:r>
                  <a:rPr kumimoji="1" lang="en-US" altLang="ko-KR" sz="1100" dirty="0"/>
                  <a:t> </a:t>
                </a:r>
                <a:r>
                  <a:rPr kumimoji="1" lang="ko-KR" altLang="en-US" sz="1100" dirty="0"/>
                  <a:t>쌍</a:t>
                </a:r>
                <a:r>
                  <a:rPr kumimoji="1" lang="en-US" altLang="ko-KR" sz="11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ore-KR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ko-Kore-KR" altLang="en-US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ore-KR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num>
                          <m:den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ore-KR" sz="1100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den>
                        </m:f>
                      </m:e>
                    </m:d>
                  </m:oMath>
                </a14:m>
                <a:endParaRPr kumimoji="1" lang="ko-Kore-KR" altLang="en-US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2B899B-8D4F-6147-BDD1-B3CAAF67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72" y="1690342"/>
                <a:ext cx="5244703" cy="344390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EE95FA-ACA7-F14B-B462-A2B7E9F28546}"/>
              </a:ext>
            </a:extLst>
          </p:cNvPr>
          <p:cNvSpPr txBox="1"/>
          <p:nvPr/>
        </p:nvSpPr>
        <p:spPr>
          <a:xfrm>
            <a:off x="5473061" y="23379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C9EA811-3B0B-2947-A9B1-817EFCE42710}"/>
                  </a:ext>
                </a:extLst>
              </p:cNvPr>
              <p:cNvSpPr/>
              <p:nvPr/>
            </p:nvSpPr>
            <p:spPr>
              <a:xfrm>
                <a:off x="5839461" y="2367797"/>
                <a:ext cx="803297" cy="41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ore-KR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ko-Kore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ore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ore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ko-Kore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96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ko-Kore-KR" sz="2000" dirty="0"/>
                  <a:t> </a:t>
                </a:r>
                <a:endParaRPr lang="ko-Kore-KR" altLang="en-US" sz="20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C9EA811-3B0B-2947-A9B1-817EFCE42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61" y="2367797"/>
                <a:ext cx="803297" cy="413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40F5A5-BFAA-1442-8309-177BBDAFACF0}"/>
                  </a:ext>
                </a:extLst>
              </p:cNvPr>
              <p:cNvSpPr txBox="1"/>
              <p:nvPr/>
            </p:nvSpPr>
            <p:spPr>
              <a:xfrm>
                <a:off x="9385898" y="4256038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1.37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107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40F5A5-BFAA-1442-8309-177BBDAF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898" y="4256038"/>
                <a:ext cx="725647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4C4A9F-455F-844E-9240-B47AF96C0CC6}"/>
                  </a:ext>
                </a:extLst>
              </p:cNvPr>
              <p:cNvSpPr txBox="1"/>
              <p:nvPr/>
            </p:nvSpPr>
            <p:spPr>
              <a:xfrm>
                <a:off x="8400764" y="4256038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1.37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108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4C4A9F-455F-844E-9240-B47AF96C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64" y="4256038"/>
                <a:ext cx="725647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BCACC0-618A-4243-9631-C69054F96EA9}"/>
                  </a:ext>
                </a:extLst>
              </p:cNvPr>
              <p:cNvSpPr txBox="1"/>
              <p:nvPr/>
            </p:nvSpPr>
            <p:spPr>
              <a:xfrm>
                <a:off x="7593007" y="4256038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1.03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BCACC0-618A-4243-9631-C69054F96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007" y="4256038"/>
                <a:ext cx="725647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64E2D2-FBB5-B84F-AA44-B51191290623}"/>
              </a:ext>
            </a:extLst>
          </p:cNvPr>
          <p:cNvSpPr/>
          <p:nvPr/>
        </p:nvSpPr>
        <p:spPr>
          <a:xfrm>
            <a:off x="1895339" y="5052836"/>
            <a:ext cx="1936013" cy="3444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B8519B-2BC8-9848-9C71-D5C76E197E08}"/>
                  </a:ext>
                </a:extLst>
              </p:cNvPr>
              <p:cNvSpPr txBox="1"/>
              <p:nvPr/>
            </p:nvSpPr>
            <p:spPr>
              <a:xfrm>
                <a:off x="6834931" y="4256038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1.97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109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B8519B-2BC8-9848-9C71-D5C76E19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31" y="4256038"/>
                <a:ext cx="725647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3B29BE-F3E8-7547-AED6-98C7EAB7989F}"/>
                  </a:ext>
                </a:extLst>
              </p:cNvPr>
              <p:cNvSpPr txBox="1"/>
              <p:nvPr/>
            </p:nvSpPr>
            <p:spPr>
              <a:xfrm>
                <a:off x="6074781" y="4256038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1.30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3B29BE-F3E8-7547-AED6-98C7EAB7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81" y="4256038"/>
                <a:ext cx="725647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0F4D5B-9BA1-0645-AE82-8432E8A7D70F}"/>
                  </a:ext>
                </a:extLst>
              </p:cNvPr>
              <p:cNvSpPr txBox="1"/>
              <p:nvPr/>
            </p:nvSpPr>
            <p:spPr>
              <a:xfrm>
                <a:off x="5316706" y="4256038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1.56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106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0F4D5B-9BA1-0645-AE82-8432E8A7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06" y="4256038"/>
                <a:ext cx="725647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7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62FC2-AE84-414F-B3FE-ABCF7181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NIST</a:t>
            </a:r>
            <a:r>
              <a:rPr kumimoji="1" lang="ko-KR" altLang="en-US" dirty="0"/>
              <a:t> 기준 </a:t>
            </a:r>
            <a:r>
              <a:rPr kumimoji="1" lang="ko-KR" altLang="en-US" dirty="0" err="1"/>
              <a:t>강도평가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676AA9-23E3-6340-B0FF-BE8EC27B6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" r="-1" b="1554"/>
          <a:stretch/>
        </p:blipFill>
        <p:spPr>
          <a:xfrm>
            <a:off x="3180908" y="2558659"/>
            <a:ext cx="5737644" cy="8501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BB43C2-4CD0-204D-BB39-7DB2E9683D77}"/>
              </a:ext>
            </a:extLst>
          </p:cNvPr>
          <p:cNvSpPr/>
          <p:nvPr/>
        </p:nvSpPr>
        <p:spPr>
          <a:xfrm>
            <a:off x="3591446" y="2473674"/>
            <a:ext cx="2037943" cy="10136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05BB188A-9667-E140-A055-4CD8F71EE176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rot="5400000">
            <a:off x="5168622" y="1501365"/>
            <a:ext cx="414105" cy="1530512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9414C-F757-E54A-BE1B-6B0645916EAB}"/>
              </a:ext>
            </a:extLst>
          </p:cNvPr>
          <p:cNvSpPr txBox="1"/>
          <p:nvPr/>
        </p:nvSpPr>
        <p:spPr>
          <a:xfrm>
            <a:off x="1075737" y="2107189"/>
            <a:ext cx="352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2"/>
                </a:solidFill>
              </a:rPr>
              <a:t>Non-Clifford gate</a:t>
            </a:r>
            <a:r>
              <a:rPr kumimoji="1" lang="ko-Kore-KR" altLang="en-US" sz="1400" dirty="0">
                <a:solidFill>
                  <a:schemeClr val="accent2"/>
                </a:solidFill>
              </a:rPr>
              <a:t>를 </a:t>
            </a:r>
            <a:r>
              <a:rPr kumimoji="1" lang="en-US" altLang="ko-Kore-KR" sz="1400" dirty="0" err="1">
                <a:solidFill>
                  <a:schemeClr val="accent2"/>
                </a:solidFill>
              </a:rPr>
              <a:t>T+Clifford</a:t>
            </a:r>
            <a:r>
              <a:rPr kumimoji="1" lang="en-US" altLang="ko-Kore-KR" sz="1400" dirty="0">
                <a:solidFill>
                  <a:schemeClr val="accent2"/>
                </a:solidFill>
              </a:rPr>
              <a:t> gate</a:t>
            </a:r>
            <a:r>
              <a:rPr kumimoji="1" lang="ko-Kore-KR" altLang="en-US" sz="1400" dirty="0">
                <a:solidFill>
                  <a:schemeClr val="accent2"/>
                </a:solidFill>
              </a:rPr>
              <a:t>로 분해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11D5C7C-CDB1-0C45-B18F-B14FEC4DE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93"/>
          <a:stretch/>
        </p:blipFill>
        <p:spPr>
          <a:xfrm>
            <a:off x="7559984" y="5268239"/>
            <a:ext cx="1300835" cy="13035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05242A4-723F-6644-AEBA-4F8659401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92"/>
          <a:stretch/>
        </p:blipFill>
        <p:spPr>
          <a:xfrm>
            <a:off x="3287063" y="5268239"/>
            <a:ext cx="4272921" cy="13035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CF046B-D99C-6B4F-A0C9-697D4372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742" y="3660338"/>
            <a:ext cx="4904516" cy="142291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878A8986-A6F0-CF4A-B2FC-F20E6725FB25}"/>
              </a:ext>
            </a:extLst>
          </p:cNvPr>
          <p:cNvSpPr/>
          <p:nvPr/>
        </p:nvSpPr>
        <p:spPr>
          <a:xfrm>
            <a:off x="7958096" y="2964313"/>
            <a:ext cx="897147" cy="4617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A4C2AE9-24E4-294C-8931-F8A17246CE8A}"/>
              </a:ext>
            </a:extLst>
          </p:cNvPr>
          <p:cNvSpPr/>
          <p:nvPr/>
        </p:nvSpPr>
        <p:spPr>
          <a:xfrm>
            <a:off x="7711419" y="6230823"/>
            <a:ext cx="897147" cy="3297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D884AC-20BE-F24C-9869-E76F24494712}"/>
                  </a:ext>
                </a:extLst>
              </p:cNvPr>
              <p:cNvSpPr txBox="1"/>
              <p:nvPr/>
            </p:nvSpPr>
            <p:spPr>
              <a:xfrm>
                <a:off x="7279597" y="3402624"/>
                <a:ext cx="22541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100" dirty="0">
                    <a:solidFill>
                      <a:srgbClr val="FF0000"/>
                    </a:solidFill>
                  </a:rPr>
                  <a:t>Total gates </a:t>
                </a:r>
                <a14:m>
                  <m:oMath xmlns:m="http://schemas.openxmlformats.org/officeDocument/2006/math">
                    <m:r>
                      <a:rPr kumimoji="1" lang="en-US" altLang="ko-Kore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1100" dirty="0">
                    <a:solidFill>
                      <a:srgbClr val="FF0000"/>
                    </a:solidFill>
                  </a:rPr>
                  <a:t> Total depth = Cost</a:t>
                </a:r>
                <a:endParaRPr kumimoji="1" lang="ko-Kore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D884AC-20BE-F24C-9869-E76F2449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97" y="3402624"/>
                <a:ext cx="2254143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997D7E27-34FD-8246-BE21-F6BB883695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010" t="3191" r="9834" b="-1007"/>
          <a:stretch/>
        </p:blipFill>
        <p:spPr>
          <a:xfrm>
            <a:off x="3735798" y="1116369"/>
            <a:ext cx="4810264" cy="9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04E07-BA5C-374D-A9DA-7FE61FC8109A}"/>
                  </a:ext>
                </a:extLst>
              </p:cNvPr>
              <p:cNvSpPr txBox="1"/>
              <p:nvPr/>
            </p:nvSpPr>
            <p:spPr>
              <a:xfrm>
                <a:off x="7712934" y="1671941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1.37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107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04E07-BA5C-374D-A9DA-7FE61FC8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34" y="1671941"/>
                <a:ext cx="725647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5F9E9E-7D4D-D44D-95A5-69499D6E2707}"/>
                  </a:ext>
                </a:extLst>
              </p:cNvPr>
              <p:cNvSpPr txBox="1"/>
              <p:nvPr/>
            </p:nvSpPr>
            <p:spPr>
              <a:xfrm>
                <a:off x="6727800" y="1671941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1.37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108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5F9E9E-7D4D-D44D-95A5-69499D6E2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00" y="1671941"/>
                <a:ext cx="725647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073C31-8126-2149-9C13-6142B770F07C}"/>
                  </a:ext>
                </a:extLst>
              </p:cNvPr>
              <p:cNvSpPr txBox="1"/>
              <p:nvPr/>
            </p:nvSpPr>
            <p:spPr>
              <a:xfrm>
                <a:off x="5920043" y="1671941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1.03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073C31-8126-2149-9C13-6142B770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43" y="1671941"/>
                <a:ext cx="725647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106894-6BC7-964F-9DBD-530F4C573D0D}"/>
                  </a:ext>
                </a:extLst>
              </p:cNvPr>
              <p:cNvSpPr txBox="1"/>
              <p:nvPr/>
            </p:nvSpPr>
            <p:spPr>
              <a:xfrm>
                <a:off x="5161967" y="1671941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1.97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109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106894-6BC7-964F-9DBD-530F4C573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67" y="1671941"/>
                <a:ext cx="725647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F5EAF-3EA8-D442-AE3C-0CCFEB641C2C}"/>
                  </a:ext>
                </a:extLst>
              </p:cNvPr>
              <p:cNvSpPr txBox="1"/>
              <p:nvPr/>
            </p:nvSpPr>
            <p:spPr>
              <a:xfrm>
                <a:off x="4401817" y="1671941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1.30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F5EAF-3EA8-D442-AE3C-0CCFEB64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17" y="1671941"/>
                <a:ext cx="725647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896822-C391-EA4F-972A-2DE8F71114A6}"/>
                  </a:ext>
                </a:extLst>
              </p:cNvPr>
              <p:cNvSpPr txBox="1"/>
              <p:nvPr/>
            </p:nvSpPr>
            <p:spPr>
              <a:xfrm>
                <a:off x="3643742" y="1671941"/>
                <a:ext cx="72564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</a:rPr>
                        <m:t>1.56</m:t>
                      </m:r>
                      <m:r>
                        <a:rPr kumimoji="1" lang="en-US" altLang="ko-Kore-KR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106</m:t>
                          </m:r>
                        </m:sup>
                      </m:sSup>
                    </m:oMath>
                  </m:oMathPara>
                </a14:m>
                <a:endParaRPr kumimoji="1" lang="ko-Kore-KR" altLang="en-US" sz="9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896822-C391-EA4F-972A-2DE8F711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742" y="1671941"/>
                <a:ext cx="725647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066D36-6D27-AF49-95FC-A90C7B5BAC6A}"/>
              </a:ext>
            </a:extLst>
          </p:cNvPr>
          <p:cNvSpPr/>
          <p:nvPr/>
        </p:nvSpPr>
        <p:spPr>
          <a:xfrm>
            <a:off x="3718519" y="1054004"/>
            <a:ext cx="4827543" cy="10136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642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Grover’s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Grover on SPEEDY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자원추정</a:t>
            </a:r>
            <a:r>
              <a:rPr lang="ko-KR" altLang="en-US" dirty="0"/>
              <a:t> 및 </a:t>
            </a:r>
            <a:r>
              <a:rPr lang="ko-KR" altLang="en-US" dirty="0" err="1"/>
              <a:t>강도평가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E876-FD32-DE48-A47E-C1D3C820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Grover’s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9F84404-8F5C-4F44-AF62-9125313353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400" dirty="0"/>
                  <a:t>Quantum algorithm</a:t>
                </a:r>
                <a:r>
                  <a:rPr kumimoji="1" lang="ko-KR" altLang="en-US" sz="2400" dirty="0"/>
                  <a:t> 중 하나로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개의 정렬되지 않은 데이터에 대해서 데이터를 검색할 복잡도를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kumimoji="1" lang="ko-KR" altLang="en-US" sz="2400" dirty="0"/>
                  <a:t>로 만들어 줌</a:t>
                </a:r>
                <a:r>
                  <a:rPr kumimoji="1" lang="en-US" altLang="ko-KR" sz="2400" dirty="0"/>
                  <a:t>.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)</a:t>
                </a:r>
              </a:p>
              <a:p>
                <a:pPr marL="0" indent="0">
                  <a:buNone/>
                </a:pPr>
                <a:endParaRPr kumimoji="1" lang="en-US" altLang="ko-KR" sz="1600" dirty="0"/>
              </a:p>
              <a:p>
                <a:pPr marL="457200" lvl="1" indent="0">
                  <a:buNone/>
                </a:pPr>
                <a:r>
                  <a:rPr kumimoji="1" lang="ko-KR" altLang="en-US" sz="2000" dirty="0"/>
                  <a:t>정렬되지 않은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개의 데이터가 주어지면 </a:t>
                </a:r>
                <a:endParaRPr kumimoji="1" lang="en-US" altLang="ko-KR" sz="2000" dirty="0"/>
              </a:p>
              <a:p>
                <a:pPr marL="457200" lvl="1" indent="0">
                  <a:buNone/>
                </a:pPr>
                <a:endParaRPr kumimoji="1" lang="en-US" altLang="ko-KR" dirty="0"/>
              </a:p>
              <a:p>
                <a:pPr marL="457200" lvl="1" indent="0">
                  <a:buNone/>
                </a:pPr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[Grover </a:t>
                </a:r>
                <a:r>
                  <a:rPr kumimoji="1" lang="ko-KR" altLang="en-US" dirty="0"/>
                  <a:t>진행</a:t>
                </a:r>
                <a:r>
                  <a:rPr kumimoji="1" lang="en-US" altLang="ko-KR" dirty="0"/>
                  <a:t>]</a:t>
                </a:r>
              </a:p>
              <a:p>
                <a:pPr marL="457200" lvl="1" indent="0">
                  <a:buNone/>
                </a:pPr>
                <a:endParaRPr kumimoji="1" lang="en-US" altLang="ko-KR" sz="12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1.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|0</m:t>
                            </m:r>
                          </m:e>
                        </m:d>
                      </m:e>
                      <m:sup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준비</a:t>
                </a:r>
                <a:r>
                  <a:rPr kumimoji="1" lang="en-US" altLang="ko-KR" sz="2000" dirty="0"/>
                  <a:t>.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2.</a:t>
                </a:r>
                <a:r>
                  <a:rPr kumimoji="1" lang="ko-KR" altLang="en-US" sz="2000" dirty="0"/>
                  <a:t> 모든 </a:t>
                </a:r>
                <a:r>
                  <a:rPr kumimoji="1" lang="ko-KR" altLang="en-US" sz="2000" dirty="0" err="1"/>
                  <a:t>큐비트에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H-gate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적용하여 </a:t>
                </a:r>
                <a:r>
                  <a:rPr kumimoji="1" lang="en-US" altLang="ko-KR" sz="2000" dirty="0"/>
                  <a:t>superposition</a:t>
                </a:r>
                <a:r>
                  <a:rPr kumimoji="1" lang="ko-KR" altLang="en-US" sz="2000" dirty="0"/>
                  <a:t> 상태로 만듦</a:t>
                </a:r>
                <a:r>
                  <a:rPr kumimoji="1" lang="en-US" altLang="ko-KR" sz="2000" dirty="0"/>
                  <a:t>.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3.</a:t>
                </a:r>
                <a:r>
                  <a:rPr kumimoji="1" lang="ko-KR" altLang="en-US" sz="2000" dirty="0"/>
                  <a:t> 오라클을 적용하여 </a:t>
                </a:r>
                <a:r>
                  <a:rPr kumimoji="1" lang="ko-KR" altLang="en-US" sz="2000" dirty="0" err="1"/>
                  <a:t>타켓</a:t>
                </a:r>
                <a:r>
                  <a:rPr kumimoji="1" lang="ko-KR" altLang="en-US" sz="2000" dirty="0"/>
                  <a:t> 요소의 부호를 </a:t>
                </a:r>
                <a:r>
                  <a:rPr kumimoji="1" lang="en-US" altLang="ko-KR" sz="2000" dirty="0"/>
                  <a:t>–</a:t>
                </a:r>
                <a:r>
                  <a:rPr kumimoji="1" lang="ko-KR" altLang="en-US" sz="2000" dirty="0"/>
                  <a:t>로 만듦</a:t>
                </a:r>
                <a:r>
                  <a:rPr kumimoji="1" lang="en-US" altLang="ko-KR" sz="2000" dirty="0"/>
                  <a:t>.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4.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Grover diffusion operator</a:t>
                </a:r>
                <a:r>
                  <a:rPr kumimoji="1" lang="ko-KR" altLang="en-US" sz="2000" dirty="0"/>
                  <a:t>을 적용시켜 타겟의 확률을 증폭시킴</a:t>
                </a:r>
                <a:r>
                  <a:rPr kumimoji="1" lang="en-US" altLang="ko-KR" sz="2000" dirty="0"/>
                  <a:t>.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5.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3,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4</a:t>
                </a:r>
                <a:r>
                  <a:rPr kumimoji="1" lang="ko-KR" altLang="en-US" sz="2000" dirty="0"/>
                  <a:t> 을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kumimoji="1" lang="ko-KR" altLang="en-US" sz="2000" dirty="0"/>
                  <a:t>번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반복 수행</a:t>
                </a:r>
                <a:r>
                  <a:rPr kumimoji="1" lang="en-US" altLang="ko-KR" sz="2000" dirty="0"/>
                  <a:t>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9F84404-8F5C-4F44-AF62-91253133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 r="-2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126E1482-6A3B-524A-A5A7-E2FCF5BBD2D5}"/>
              </a:ext>
            </a:extLst>
          </p:cNvPr>
          <p:cNvSpPr/>
          <p:nvPr/>
        </p:nvSpPr>
        <p:spPr>
          <a:xfrm>
            <a:off x="5700584" y="2075934"/>
            <a:ext cx="308919" cy="716691"/>
          </a:xfrm>
          <a:prstGeom prst="leftBrace">
            <a:avLst>
              <a:gd name="adj1" fmla="val 458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EAAE7-9C56-D04D-906E-FD1F9C7D80D9}"/>
                  </a:ext>
                </a:extLst>
              </p:cNvPr>
              <p:cNvSpPr txBox="1"/>
              <p:nvPr/>
            </p:nvSpPr>
            <p:spPr>
              <a:xfrm>
                <a:off x="6009503" y="1973155"/>
                <a:ext cx="3045962" cy="971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dirty="0"/>
                  <a:t>일반컴퓨터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복잡도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양자컴퓨터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ko-Kore-KR" altLang="en-US" dirty="0"/>
                  <a:t>복잡도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EAAE7-9C56-D04D-906E-FD1F9C7D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03" y="1973155"/>
                <a:ext cx="3045962" cy="971676"/>
              </a:xfrm>
              <a:prstGeom prst="rect">
                <a:avLst/>
              </a:prstGeom>
              <a:blipFill>
                <a:blip r:embed="rId3"/>
                <a:stretch>
                  <a:fillRect l="-2083" t="-2597" b="-77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8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FC9EEC-442A-5149-B299-512AF9B5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28" y="1524267"/>
            <a:ext cx="8737396" cy="40993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02E876-FD32-DE48-A47E-C1D3C820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Grover’s algorithm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A1E0C-BEB1-9944-A371-4F2507B523B9}"/>
              </a:ext>
            </a:extLst>
          </p:cNvPr>
          <p:cNvSpPr txBox="1"/>
          <p:nvPr/>
        </p:nvSpPr>
        <p:spPr>
          <a:xfrm>
            <a:off x="1003754" y="3573964"/>
            <a:ext cx="509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2060"/>
                </a:solidFill>
              </a:rPr>
              <a:t>Oracle </a:t>
            </a:r>
            <a:r>
              <a:rPr kumimoji="1" lang="ko-KR" altLang="en-US" b="1" dirty="0">
                <a:solidFill>
                  <a:srgbClr val="002060"/>
                </a:solidFill>
              </a:rPr>
              <a:t>안에는 암호화</a:t>
            </a:r>
            <a:r>
              <a:rPr kumimoji="1" lang="en-US" altLang="ko-KR" b="1" dirty="0">
                <a:solidFill>
                  <a:srgbClr val="002060"/>
                </a:solidFill>
              </a:rPr>
              <a:t>,</a:t>
            </a:r>
            <a:r>
              <a:rPr kumimoji="1" lang="ko-KR" altLang="en-US" b="1" dirty="0">
                <a:solidFill>
                  <a:srgbClr val="002060"/>
                </a:solidFill>
              </a:rPr>
              <a:t> 복호화가 포함되어 있음</a:t>
            </a:r>
            <a:r>
              <a:rPr kumimoji="1" lang="en-US" altLang="ko-KR" b="1" dirty="0">
                <a:solidFill>
                  <a:srgbClr val="002060"/>
                </a:solidFill>
              </a:rPr>
              <a:t>.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도넛[D] 4">
            <a:extLst>
              <a:ext uri="{FF2B5EF4-FFF2-40B4-BE49-F238E27FC236}">
                <a16:creationId xmlns:a16="http://schemas.microsoft.com/office/drawing/2014/main" id="{5475CFAE-C062-7C4A-AFAA-4324344A786F}"/>
              </a:ext>
            </a:extLst>
          </p:cNvPr>
          <p:cNvSpPr/>
          <p:nvPr/>
        </p:nvSpPr>
        <p:spPr>
          <a:xfrm>
            <a:off x="6253798" y="3442073"/>
            <a:ext cx="997233" cy="601760"/>
          </a:xfrm>
          <a:prstGeom prst="donut">
            <a:avLst>
              <a:gd name="adj" fmla="val 55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5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SPEEDY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2021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CHES</a:t>
                </a:r>
                <a:r>
                  <a:rPr lang="ko-KR" altLang="en-US" sz="2400" dirty="0"/>
                  <a:t>에서 소개된 </a:t>
                </a:r>
                <a:r>
                  <a:rPr lang="en-US" altLang="ko-KR" sz="2400" dirty="0"/>
                  <a:t>a </a:t>
                </a:r>
                <a:r>
                  <a:rPr lang="en" altLang="ko-KR" sz="2400" dirty="0"/>
                  <a:t>family of ultra low-latency block ciphers</a:t>
                </a:r>
                <a:r>
                  <a:rPr lang="en-US" altLang="ko-KR" sz="2400" dirty="0"/>
                  <a:t>.</a:t>
                </a:r>
                <a:endParaRPr lang="en" altLang="ko-KR" sz="2400" dirty="0"/>
              </a:p>
              <a:p>
                <a:endParaRPr lang="en" altLang="ko-KR" sz="2400" dirty="0"/>
              </a:p>
              <a:p>
                <a:r>
                  <a:rPr lang="en-US" altLang="ko-KR" sz="2400" dirty="0"/>
                  <a:t>SPEEDY-r-6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2400" dirty="0"/>
                  <a:t> (r : </a:t>
                </a:r>
                <a:r>
                  <a:rPr lang="ko-KR" altLang="en-US" sz="2400" dirty="0"/>
                  <a:t>라운드 수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6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: input), </a:t>
                </a:r>
                <a:r>
                  <a:rPr lang="ko-KR" altLang="en-US" sz="2400" dirty="0"/>
                  <a:t>다양한 길이의 입력 가능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192 </a:t>
                </a:r>
                <a:r>
                  <a:rPr lang="ko-KR" altLang="en-US" sz="2400" dirty="0"/>
                  <a:t>길이의 입력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2400" dirty="0"/>
                  <a:t>=32)</a:t>
                </a:r>
                <a:r>
                  <a:rPr lang="ko-KR" altLang="en-US" sz="2400" dirty="0"/>
                  <a:t>에 대해서 </a:t>
                </a:r>
                <a:r>
                  <a:rPr lang="en-US" altLang="ko-KR" sz="2400" dirty="0"/>
                  <a:t>r=7</a:t>
                </a:r>
                <a:r>
                  <a:rPr lang="ko-KR" altLang="en-US" sz="2400" dirty="0"/>
                  <a:t>일 때 완전한 보안을 달성한다고 소개됨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6x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array </a:t>
                </a:r>
                <a:r>
                  <a:rPr lang="ko-KR" altLang="en-US" sz="2400" dirty="0"/>
                  <a:t>로 동작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라운드 함수는 </a:t>
                </a:r>
                <a:r>
                  <a:rPr lang="en-US" altLang="ko-KR" sz="2400" dirty="0" err="1"/>
                  <a:t>Subbox</a:t>
                </a:r>
                <a:r>
                  <a:rPr lang="en-US" altLang="ko-KR" sz="2400" dirty="0"/>
                  <a:t>,  </a:t>
                </a:r>
                <a:r>
                  <a:rPr lang="en-US" altLang="ko-KR" sz="2400" dirty="0" err="1"/>
                  <a:t>ShiftColumns</a:t>
                </a:r>
                <a:r>
                  <a:rPr lang="en-US" altLang="ko-KR" sz="2400" dirty="0"/>
                  <a:t>, </a:t>
                </a:r>
                <a:r>
                  <a:rPr lang="en-US" altLang="ko-KR" sz="2400" dirty="0" err="1"/>
                  <a:t>MixColumns</a:t>
                </a:r>
                <a:r>
                  <a:rPr lang="en-US" altLang="ko-KR" sz="2400" dirty="0"/>
                  <a:t>, </a:t>
                </a:r>
                <a:r>
                  <a:rPr lang="en-US" altLang="ko-KR" sz="2400" dirty="0" err="1"/>
                  <a:t>AddRoundConstant</a:t>
                </a:r>
                <a:r>
                  <a:rPr lang="en-US" altLang="ko-KR" sz="2400" dirty="0"/>
                  <a:t>, </a:t>
                </a:r>
                <a:r>
                  <a:rPr lang="en-US" altLang="ko-KR" sz="2400" dirty="0" err="1"/>
                  <a:t>AddRoundKey</a:t>
                </a:r>
                <a:r>
                  <a:rPr lang="ko-KR" altLang="en-US" sz="2400" dirty="0"/>
                  <a:t> 로 구성됨</a:t>
                </a:r>
                <a:endParaRPr lang="en-US" altLang="ko-KR" dirty="0"/>
              </a:p>
              <a:p>
                <a:endParaRPr lang="en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DB66A37-39F7-D74D-90B2-72B1700394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SubBox(SB)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000" dirty="0"/>
                  <a:t>6bit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S-box.</a:t>
                </a:r>
              </a:p>
              <a:p>
                <a:pPr>
                  <a:buFontTx/>
                  <a:buChar char="-"/>
                </a:pPr>
                <a:r>
                  <a:rPr lang="en" altLang="ko-Kore-KR" sz="2000" dirty="0"/>
                  <a:t>2-level NAND gate</a:t>
                </a:r>
                <a:r>
                  <a:rPr kumimoji="1" lang="en-US" altLang="ko-Kore-KR" sz="2000" dirty="0"/>
                  <a:t>s</a:t>
                </a:r>
                <a:r>
                  <a:rPr kumimoji="1" lang="ko-Kore-KR" altLang="en-US" sz="2000" dirty="0"/>
                  <a:t>로 연산된다</a:t>
                </a:r>
                <a:r>
                  <a:rPr kumimoji="1" lang="en-US" altLang="ko-Kore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× 6 </m:t>
                    </m:r>
                  </m:oMath>
                </a14:m>
                <a:r>
                  <a:rPr kumimoji="1" lang="en-US" altLang="ko-Kore-KR" sz="2000" dirty="0"/>
                  <a:t>array</a:t>
                </a:r>
                <a:r>
                  <a:rPr kumimoji="1" lang="ko-Kore-KR" altLang="en-US" sz="2000" dirty="0"/>
                  <a:t> 에서 각 열 </a:t>
                </a:r>
                <a:r>
                  <a:rPr kumimoji="1" lang="en-US" altLang="ko-Kore-KR" sz="2000" dirty="0"/>
                  <a:t>6bit </a:t>
                </a:r>
                <a:r>
                  <a:rPr kumimoji="1" lang="ko-Kore-KR" altLang="en-US" sz="2000" dirty="0"/>
                  <a:t>씩 입력된다</a:t>
                </a:r>
                <a:r>
                  <a:rPr kumimoji="1" lang="en-US" altLang="ko-Kore-KR" sz="2000" dirty="0"/>
                  <a:t>.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DB66A37-39F7-D74D-90B2-72B170039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4EA9D0E-C9F5-3447-A795-49D7099F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75" y="1127757"/>
            <a:ext cx="6115505" cy="15005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66945A-F264-0946-9C1A-0CEDB089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8217"/>
            <a:ext cx="5452762" cy="39179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0EC793-5FE1-E140-93A8-02979ECC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SPEEDY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68D150-E741-D947-A43C-7E242CE20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91" y="3014560"/>
            <a:ext cx="5452762" cy="12349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3C6684-5B04-434F-BAB5-0E9E06340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91" y="4596084"/>
            <a:ext cx="5452762" cy="17182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D3F911-3B26-D947-A9A8-C99FBD099924}"/>
              </a:ext>
            </a:extLst>
          </p:cNvPr>
          <p:cNvSpPr/>
          <p:nvPr/>
        </p:nvSpPr>
        <p:spPr>
          <a:xfrm>
            <a:off x="374091" y="4509284"/>
            <a:ext cx="5452762" cy="2137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9D0B3-B911-7749-877E-30D22CA4B633}"/>
              </a:ext>
            </a:extLst>
          </p:cNvPr>
          <p:cNvSpPr txBox="1"/>
          <p:nvPr/>
        </p:nvSpPr>
        <p:spPr>
          <a:xfrm>
            <a:off x="2461515" y="6293825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/>
              <a:t>ANF </a:t>
            </a:r>
            <a:r>
              <a:rPr kumimoji="1" lang="ko-Kore-KR" altLang="en-US" sz="1600" b="1" dirty="0"/>
              <a:t>표현식</a:t>
            </a:r>
          </a:p>
        </p:txBody>
      </p:sp>
    </p:spTree>
    <p:extLst>
      <p:ext uri="{BB962C8B-B14F-4D97-AF65-F5344CB8AC3E}">
        <p14:creationId xmlns:p14="http://schemas.microsoft.com/office/powerpoint/2010/main" val="340063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982A7-7C88-AB49-8BAD-293B22CC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SPEEDY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3B747-5511-5D43-AE0C-9D7DBF44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5"/>
          <a:stretch/>
        </p:blipFill>
        <p:spPr>
          <a:xfrm>
            <a:off x="5154222" y="0"/>
            <a:ext cx="680175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2E776E-3909-0045-BC08-8763497E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58" y="2489708"/>
            <a:ext cx="5019315" cy="1581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26AD37-4FD0-3C4A-840D-F2FA829521E5}"/>
              </a:ext>
            </a:extLst>
          </p:cNvPr>
          <p:cNvSpPr/>
          <p:nvPr/>
        </p:nvSpPr>
        <p:spPr>
          <a:xfrm>
            <a:off x="200908" y="2323645"/>
            <a:ext cx="5019315" cy="191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28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C2F11-3338-9046-9F6F-AC493959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SPEEDY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11724-4A1B-1440-A2FC-B9C0C480B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 err="1"/>
              <a:t>ShiftColumns</a:t>
            </a:r>
            <a:r>
              <a:rPr kumimoji="1" lang="en-US" altLang="ko-Kore-KR" dirty="0"/>
              <a:t> (SC)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615E3-A9AA-EC44-8190-B8D2E6EE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98" y="1198091"/>
            <a:ext cx="2795290" cy="391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197EA12-7DEE-F242-861F-20F290DB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610954"/>
                  </p:ext>
                </p:extLst>
              </p:nvPr>
            </p:nvGraphicFramePr>
            <p:xfrm>
              <a:off x="2235675" y="1758549"/>
              <a:ext cx="3528516" cy="3466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086">
                      <a:extLst>
                        <a:ext uri="{9D8B030D-6E8A-4147-A177-3AD203B41FA5}">
                          <a16:colId xmlns:a16="http://schemas.microsoft.com/office/drawing/2014/main" val="4290904095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0544401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5612169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348648116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326257760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610941300"/>
                        </a:ext>
                      </a:extLst>
                    </a:gridCol>
                  </a:tblGrid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[0][0]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[0][1]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[0][2]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[0][3]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[0][4]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[0][5]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130565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35418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555557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481391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408363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624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197EA12-7DEE-F242-861F-20F290DB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610954"/>
                  </p:ext>
                </p:extLst>
              </p:nvPr>
            </p:nvGraphicFramePr>
            <p:xfrm>
              <a:off x="2235675" y="1758549"/>
              <a:ext cx="3528516" cy="3466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086">
                      <a:extLst>
                        <a:ext uri="{9D8B030D-6E8A-4147-A177-3AD203B41FA5}">
                          <a16:colId xmlns:a16="http://schemas.microsoft.com/office/drawing/2014/main" val="4290904095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0544401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5612169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348648116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326257760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610941300"/>
                        </a:ext>
                      </a:extLst>
                    </a:gridCol>
                  </a:tblGrid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[0][0]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[0][1]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[0][2]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[0][3]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[0][4]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[0][5]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130565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35418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555557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481391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74" t="-408889" r="-50869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8889" r="-39787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348" t="-408889" r="-30652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348" t="-408889" r="-20652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5745" t="-408889" r="-10212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6522" t="-408889" r="-4348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408363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6248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921870AB-4225-DD41-9FD2-C4D4931256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2809495"/>
                  </p:ext>
                </p:extLst>
              </p:nvPr>
            </p:nvGraphicFramePr>
            <p:xfrm>
              <a:off x="6560788" y="1758549"/>
              <a:ext cx="3528516" cy="3466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086">
                      <a:extLst>
                        <a:ext uri="{9D8B030D-6E8A-4147-A177-3AD203B41FA5}">
                          <a16:colId xmlns:a16="http://schemas.microsoft.com/office/drawing/2014/main" val="4290904095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0544401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5612169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348648116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326257760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610941300"/>
                        </a:ext>
                      </a:extLst>
                    </a:gridCol>
                  </a:tblGrid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[0][0]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[1][1]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[2][2]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[3][3]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[4][4]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[5][5]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130565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[5][4]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[6][5]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35418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[5][3]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[6][4]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[7][5]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555557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[5][2]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[6][3]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[7][4]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[8][5]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481391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408363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[0][1]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624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921870AB-4225-DD41-9FD2-C4D4931256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2809495"/>
                  </p:ext>
                </p:extLst>
              </p:nvPr>
            </p:nvGraphicFramePr>
            <p:xfrm>
              <a:off x="6560788" y="1758549"/>
              <a:ext cx="3528516" cy="3466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8086">
                      <a:extLst>
                        <a:ext uri="{9D8B030D-6E8A-4147-A177-3AD203B41FA5}">
                          <a16:colId xmlns:a16="http://schemas.microsoft.com/office/drawing/2014/main" val="4290904095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0544401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5612169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2348648116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3262577602"/>
                        </a:ext>
                      </a:extLst>
                    </a:gridCol>
                    <a:gridCol w="588086">
                      <a:extLst>
                        <a:ext uri="{9D8B030D-6E8A-4147-A177-3AD203B41FA5}">
                          <a16:colId xmlns:a16="http://schemas.microsoft.com/office/drawing/2014/main" val="610941300"/>
                        </a:ext>
                      </a:extLst>
                    </a:gridCol>
                  </a:tblGrid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[0][0]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[1][1]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[2][2]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[3][3]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[4][4]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b="0" dirty="0">
                              <a:solidFill>
                                <a:schemeClr val="tx1"/>
                              </a:solidFill>
                            </a:rPr>
                            <a:t>[5][5]</a:t>
                          </a:r>
                          <a:endParaRPr lang="ko-Kore-KR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130565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[5][4]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[6][5]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35418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[5][3]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[6][4]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[7][5]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555557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[5][2]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[6][3]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[7][4]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[8][5]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481391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8889" r="-495745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174" t="-408889" r="-40652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7872" t="-408889" r="-29787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4348" t="-408889" r="-20434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5745" t="-408889" r="-100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6522" t="-408889" r="-2174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8408363"/>
                      </a:ext>
                    </a:extLst>
                  </a:tr>
                  <a:tr h="577739"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[31][0]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[0][1]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[1][2]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[2][3]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[3][4]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5C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dist"/>
                          <a:r>
                            <a:rPr lang="en-US" altLang="ko-Kore-KR" sz="1100" dirty="0">
                              <a:solidFill>
                                <a:schemeClr val="tx1"/>
                              </a:solidFill>
                            </a:rPr>
                            <a:t>[4][5]</a:t>
                          </a:r>
                          <a:endParaRPr lang="ko-Kore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6248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33B2DC4-5944-FC41-B63E-46EB4E8B13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4666" y="3059634"/>
            <a:ext cx="12700" cy="4325113"/>
          </a:xfrm>
          <a:prstGeom prst="bentConnector3">
            <a:avLst>
              <a:gd name="adj1" fmla="val 2532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EEA2A6-DE59-5041-B879-3DB0D6F5FCB8}"/>
              </a:ext>
            </a:extLst>
          </p:cNvPr>
          <p:cNvSpPr txBox="1"/>
          <p:nvPr/>
        </p:nvSpPr>
        <p:spPr>
          <a:xfrm>
            <a:off x="6287869" y="5262226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Column shift 1</a:t>
            </a:r>
            <a:endParaRPr kumimoji="1" lang="ko-Kore-KR" altLang="en-US" sz="1200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93C2088A-7B09-4C40-B7B6-1989D356E3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4267" y="3064320"/>
            <a:ext cx="12700" cy="4325113"/>
          </a:xfrm>
          <a:prstGeom prst="bentConnector3">
            <a:avLst>
              <a:gd name="adj1" fmla="val 4924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3E289E9C-FFD3-2849-9E70-5047124622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9861" y="3056077"/>
            <a:ext cx="12700" cy="4325113"/>
          </a:xfrm>
          <a:prstGeom prst="bentConnector3">
            <a:avLst>
              <a:gd name="adj1" fmla="val 7320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0959277-D4FB-A743-8675-46E3E586CC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0319" y="3063192"/>
            <a:ext cx="12700" cy="4325113"/>
          </a:xfrm>
          <a:prstGeom prst="bentConnector3">
            <a:avLst>
              <a:gd name="adj1" fmla="val 9481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B5BD0D67-73F1-2F44-BB63-4EC39FF36A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0778" y="3061163"/>
            <a:ext cx="12700" cy="4325113"/>
          </a:xfrm>
          <a:prstGeom prst="bentConnector3">
            <a:avLst>
              <a:gd name="adj1" fmla="val 11909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46ED48-E1F9-C743-A6EF-6FED845B0F2B}"/>
              </a:ext>
            </a:extLst>
          </p:cNvPr>
          <p:cNvSpPr txBox="1"/>
          <p:nvPr/>
        </p:nvSpPr>
        <p:spPr>
          <a:xfrm>
            <a:off x="6904008" y="5565888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Column shift 2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651D2-FC6B-6E45-99D9-D438106A7FD7}"/>
              </a:ext>
            </a:extLst>
          </p:cNvPr>
          <p:cNvSpPr txBox="1"/>
          <p:nvPr/>
        </p:nvSpPr>
        <p:spPr>
          <a:xfrm>
            <a:off x="7443064" y="5866361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Column shift 3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EAB93-6536-1E44-99E3-E54CED7BD5C9}"/>
              </a:ext>
            </a:extLst>
          </p:cNvPr>
          <p:cNvSpPr txBox="1"/>
          <p:nvPr/>
        </p:nvSpPr>
        <p:spPr>
          <a:xfrm>
            <a:off x="8035207" y="6153430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Column shift 4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F219A-2C4D-794B-B99A-2F595259B34F}"/>
              </a:ext>
            </a:extLst>
          </p:cNvPr>
          <p:cNvSpPr txBox="1"/>
          <p:nvPr/>
        </p:nvSpPr>
        <p:spPr>
          <a:xfrm>
            <a:off x="8643981" y="6448308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Column shift 5</a:t>
            </a:r>
            <a:endParaRPr kumimoji="1" lang="ko-Kore-KR" altLang="en-US" sz="1200" dirty="0"/>
          </a:p>
        </p:txBody>
      </p: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CF926A73-65B6-F742-B79A-C3F353FFA560}"/>
              </a:ext>
            </a:extLst>
          </p:cNvPr>
          <p:cNvSpPr/>
          <p:nvPr/>
        </p:nvSpPr>
        <p:spPr>
          <a:xfrm flipH="1">
            <a:off x="10089304" y="1852029"/>
            <a:ext cx="413047" cy="3279473"/>
          </a:xfrm>
          <a:prstGeom prst="leftBrace">
            <a:avLst>
              <a:gd name="adj1" fmla="val 1101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F12AA-524A-7646-81D7-934B39C6EB36}"/>
              </a:ext>
            </a:extLst>
          </p:cNvPr>
          <p:cNvSpPr txBox="1"/>
          <p:nvPr/>
        </p:nvSpPr>
        <p:spPr>
          <a:xfrm>
            <a:off x="10486382" y="330709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</a:t>
            </a:r>
            <a:endParaRPr kumimoji="1" lang="ko-Kore-KR" altLang="en-US" dirty="0"/>
          </a:p>
        </p:txBody>
      </p: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52557223-713E-3E46-A63C-460EA5887C7F}"/>
              </a:ext>
            </a:extLst>
          </p:cNvPr>
          <p:cNvSpPr/>
          <p:nvPr/>
        </p:nvSpPr>
        <p:spPr>
          <a:xfrm rot="16200000" flipH="1">
            <a:off x="8118522" y="-95955"/>
            <a:ext cx="413047" cy="3279473"/>
          </a:xfrm>
          <a:prstGeom prst="leftBrace">
            <a:avLst>
              <a:gd name="adj1" fmla="val 1101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21732-09C8-B14C-B0BB-D4E8DC7F43AD}"/>
              </a:ext>
            </a:extLst>
          </p:cNvPr>
          <p:cNvSpPr txBox="1"/>
          <p:nvPr/>
        </p:nvSpPr>
        <p:spPr>
          <a:xfrm>
            <a:off x="8222830" y="96766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05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40C1A-DF48-9E4B-BBE4-EC0E804C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SPEEDY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1C0E8-D410-1A45-8D9B-CD37F326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1" y="2594382"/>
            <a:ext cx="5604436" cy="2234898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A50F079-B19C-D84D-B4C5-F8CE62AE3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kumimoji="1" lang="en-US" altLang="ko-Kore-KR" dirty="0" err="1"/>
              <a:t>ShiftColumns</a:t>
            </a:r>
            <a:r>
              <a:rPr kumimoji="1" lang="en-US" altLang="ko-Kore-KR" dirty="0"/>
              <a:t> (SC)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4E559-D888-3F45-9CF1-F2FAC7CE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98" y="1198091"/>
            <a:ext cx="2795290" cy="3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8945C-3EBB-7B4E-A415-77E31137AF45}"/>
              </a:ext>
            </a:extLst>
          </p:cNvPr>
          <p:cNvSpPr txBox="1"/>
          <p:nvPr/>
        </p:nvSpPr>
        <p:spPr>
          <a:xfrm>
            <a:off x="657338" y="1966249"/>
            <a:ext cx="5675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Logical SWAP</a:t>
            </a:r>
            <a:r>
              <a:rPr kumimoji="1" lang="ko-KR" altLang="en-US" sz="2000" dirty="0"/>
              <a:t>을 사용하여 별도의 게이트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비용 </a:t>
            </a:r>
            <a:r>
              <a:rPr kumimoji="1" lang="en-US" altLang="ko-KR" sz="2000" dirty="0"/>
              <a:t>X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197996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742</Words>
  <Application>Microsoft Macintosh PowerPoint</Application>
  <PresentationFormat>와이드스크린</PresentationFormat>
  <Paragraphs>158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CryptoCraft 테마</vt:lpstr>
      <vt:lpstr>제목 테마</vt:lpstr>
      <vt:lpstr>Grover on SPEEDY  https://youtu.be/DWhlklFPenI</vt:lpstr>
      <vt:lpstr>PowerPoint 프레젠테이션</vt:lpstr>
      <vt:lpstr>Grover’s algorithm</vt:lpstr>
      <vt:lpstr>Grover’s algorithm</vt:lpstr>
      <vt:lpstr>SPEEDY</vt:lpstr>
      <vt:lpstr>SPEEDY</vt:lpstr>
      <vt:lpstr>SPEEDY</vt:lpstr>
      <vt:lpstr>SPEEDY</vt:lpstr>
      <vt:lpstr>SPEEDY</vt:lpstr>
      <vt:lpstr>SPEEDY</vt:lpstr>
      <vt:lpstr>SPEEDY</vt:lpstr>
      <vt:lpstr>Grover 자원추정</vt:lpstr>
      <vt:lpstr>NIST 기준 강도평가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75</cp:revision>
  <dcterms:created xsi:type="dcterms:W3CDTF">2019-03-05T04:29:07Z</dcterms:created>
  <dcterms:modified xsi:type="dcterms:W3CDTF">2021-09-12T15:58:07Z</dcterms:modified>
</cp:coreProperties>
</file>