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20"/>
  </p:notesMasterIdLst>
  <p:handoutMasterIdLst>
    <p:handoutMasterId r:id="rId21"/>
  </p:handoutMasterIdLst>
  <p:sldIdLst>
    <p:sldId id="269" r:id="rId3"/>
    <p:sldId id="289" r:id="rId4"/>
    <p:sldId id="290" r:id="rId5"/>
    <p:sldId id="291" r:id="rId6"/>
    <p:sldId id="292" r:id="rId7"/>
    <p:sldId id="288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27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85" d="100"/>
          <a:sy n="85" d="100"/>
        </p:scale>
        <p:origin x="816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VjHNIJlm-o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GAN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유튜브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https://www.youtube.com/watch?v=sVjHNIJlm-o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8ED8B-08DF-9A0B-2AA0-11FB1E7F1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GAN </a:t>
            </a:r>
            <a:r>
              <a:rPr lang="ko-KR" altLang="en-US" dirty="0"/>
              <a:t>종류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5C74E4-4870-9267-EFD3-D69F4F45BA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DCGAN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sz="1800" dirty="0" err="1"/>
              <a:t>facebook</a:t>
            </a:r>
            <a:r>
              <a:rPr lang="en-US" altLang="ko-KR" sz="1800" dirty="0"/>
              <a:t> </a:t>
            </a:r>
            <a:r>
              <a:rPr lang="ko-KR" altLang="en-US" sz="1800" dirty="0"/>
              <a:t>에서 연구</a:t>
            </a:r>
            <a:r>
              <a:rPr lang="en-US" altLang="ko-KR" dirty="0"/>
              <a:t>.</a:t>
            </a:r>
            <a:r>
              <a:rPr lang="en-US" altLang="ko-KR" sz="1800" dirty="0"/>
              <a:t>CNN </a:t>
            </a:r>
            <a:r>
              <a:rPr lang="ko-KR" altLang="en-US" sz="1800" dirty="0"/>
              <a:t>사용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en-US" altLang="ko-KR" sz="1800" dirty="0"/>
              <a:t>fully-connected layer </a:t>
            </a:r>
            <a:r>
              <a:rPr lang="ko-KR" altLang="en-US" sz="1800" dirty="0"/>
              <a:t>대신 </a:t>
            </a:r>
            <a:r>
              <a:rPr lang="en-US" altLang="ko-KR" sz="1800" dirty="0"/>
              <a:t>Convolutional layer</a:t>
            </a:r>
            <a:r>
              <a:rPr lang="ko-KR" altLang="en-US" sz="1800" dirty="0"/>
              <a:t>사용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r>
              <a:rPr lang="en-US" altLang="ko-KR" dirty="0"/>
              <a:t>LSGAN</a:t>
            </a:r>
          </a:p>
          <a:p>
            <a:pPr marL="0" indent="0">
              <a:buNone/>
            </a:pPr>
            <a:r>
              <a:rPr lang="ko-KR" altLang="en-US" sz="1600" dirty="0"/>
              <a:t>판별자를 속였기 때문에 더 이상 학습 </a:t>
            </a:r>
            <a:r>
              <a:rPr lang="en-US" altLang="ko-KR" sz="1600" dirty="0"/>
              <a:t>x(gradient</a:t>
            </a:r>
            <a:r>
              <a:rPr lang="ko-KR" altLang="en-US" sz="1600" dirty="0"/>
              <a:t> </a:t>
            </a:r>
            <a:r>
              <a:rPr lang="en-US" altLang="ko-KR" sz="1600" dirty="0"/>
              <a:t>vanishing)</a:t>
            </a:r>
          </a:p>
          <a:p>
            <a:pPr marL="0" indent="0">
              <a:buNone/>
            </a:pPr>
            <a:r>
              <a:rPr lang="ko-KR" altLang="en-US" sz="1600" dirty="0"/>
              <a:t>더 정교하게 속이기 위해 </a:t>
            </a:r>
            <a:r>
              <a:rPr lang="en-US" altLang="ko-KR" sz="1600" dirty="0"/>
              <a:t>real</a:t>
            </a:r>
            <a:r>
              <a:rPr lang="ko-KR" altLang="en-US" sz="1600" dirty="0"/>
              <a:t> 수준으로 끌어 올림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Sigmoid cross entropy loss -&gt; Least Square loss</a:t>
            </a:r>
          </a:p>
          <a:p>
            <a:pPr marL="0" indent="0">
              <a:buNone/>
            </a:pPr>
            <a:endParaRPr lang="ko-KR" altLang="en-US" sz="16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D29EBF9-2223-6F85-BBCC-ABE015FFF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272" y="1240312"/>
            <a:ext cx="5082988" cy="2062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8F34B4B3-81CD-3663-0D26-2801A65F6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515" y="3851702"/>
            <a:ext cx="5668415" cy="2251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3969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45EF2E-62B6-2B74-5D3F-F7CC18CDA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GAN</a:t>
            </a:r>
            <a:r>
              <a:rPr lang="ko-KR" altLang="en-US" dirty="0"/>
              <a:t> 종류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B9D72B-01CD-C4C0-35F3-9C2521253E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Cycle GAN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sz="1600" dirty="0"/>
              <a:t>두개의 </a:t>
            </a:r>
            <a:r>
              <a:rPr lang="en-US" altLang="ko-KR" sz="1600" dirty="0"/>
              <a:t>unpaired</a:t>
            </a:r>
            <a:r>
              <a:rPr lang="ko-KR" altLang="en-US" sz="1600" dirty="0"/>
              <a:t>한 이미지를 가지고 새로운 이미지 생성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</a:t>
            </a:r>
            <a:r>
              <a:rPr lang="ko-KR" altLang="en-US" sz="1600" dirty="0"/>
              <a:t>색상</a:t>
            </a:r>
            <a:r>
              <a:rPr lang="en-US" altLang="ko-KR" sz="1600" dirty="0"/>
              <a:t>, </a:t>
            </a:r>
            <a:r>
              <a:rPr lang="ko-KR" altLang="en-US" sz="1600" dirty="0"/>
              <a:t>질감 만 가능</a:t>
            </a:r>
            <a:r>
              <a:rPr lang="en-US" altLang="ko-KR" sz="1600" dirty="0"/>
              <a:t>,  </a:t>
            </a:r>
            <a:r>
              <a:rPr lang="ko-KR" altLang="en-US" sz="1600" dirty="0"/>
              <a:t>모양 </a:t>
            </a:r>
            <a:r>
              <a:rPr lang="en-US" altLang="ko-KR" sz="1600" dirty="0"/>
              <a:t>x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r>
              <a:rPr lang="en-US" altLang="ko-KR" dirty="0"/>
              <a:t>SRGAN</a:t>
            </a:r>
          </a:p>
          <a:p>
            <a:pPr marL="0" indent="0">
              <a:buNone/>
            </a:pPr>
            <a:r>
              <a:rPr lang="en-US" altLang="ko-KR" sz="1600" dirty="0"/>
              <a:t> </a:t>
            </a:r>
            <a:r>
              <a:rPr lang="ko-KR" altLang="en-US" sz="1600" dirty="0"/>
              <a:t>저해상도 </a:t>
            </a:r>
            <a:r>
              <a:rPr lang="en-US" altLang="ko-KR" sz="1600" dirty="0"/>
              <a:t>-&gt; </a:t>
            </a:r>
            <a:r>
              <a:rPr lang="ko-KR" altLang="en-US" sz="1600" dirty="0"/>
              <a:t>고해상도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기존 </a:t>
            </a:r>
            <a:r>
              <a:rPr lang="en-US" altLang="ko-KR" sz="1600" dirty="0"/>
              <a:t>= PSNR</a:t>
            </a:r>
            <a:r>
              <a:rPr lang="ko-KR" altLang="en-US" sz="1600" dirty="0"/>
              <a:t>은 높지만 </a:t>
            </a:r>
            <a:r>
              <a:rPr lang="en-US" altLang="ko-KR" sz="1600" dirty="0"/>
              <a:t>high frequency detail x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ko-KR" altLang="en-US" sz="16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ECCD42B-350E-0C72-46BF-AB9147D77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440" y="1217436"/>
            <a:ext cx="4589485" cy="2139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E7EA3F27-41F2-1EE9-5B93-4EFD64813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395" y="4129129"/>
            <a:ext cx="5267516" cy="2081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1CEB7A5-4502-FE7B-E799-24AEF9388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926" y="2054158"/>
            <a:ext cx="3852123" cy="1892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6213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A627C3-6D27-D037-E667-809DFCAA3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GAN </a:t>
            </a:r>
            <a:r>
              <a:rPr lang="ko-KR" altLang="en-US" dirty="0"/>
              <a:t>구현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A0E25F8-2690-7E57-B15D-F09D9CA759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9" t="20736" r="60045" b="36481"/>
          <a:stretch/>
        </p:blipFill>
        <p:spPr>
          <a:xfrm>
            <a:off x="277905" y="1251011"/>
            <a:ext cx="5271249" cy="352313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0728E27-7EA6-0BDB-1D9F-D90930E526C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8" t="20915" r="38162" b="12941"/>
          <a:stretch/>
        </p:blipFill>
        <p:spPr>
          <a:xfrm>
            <a:off x="5100947" y="1385481"/>
            <a:ext cx="6992899" cy="445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113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20863C-AE50-2980-495F-285774F97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GAN </a:t>
            </a:r>
            <a:r>
              <a:rPr lang="ko-KR" altLang="en-US" dirty="0"/>
              <a:t>구현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4926BA9-B4EF-1D1F-EA64-1D50CB0D2F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7" t="46275" r="53791" b="12549"/>
          <a:stretch/>
        </p:blipFill>
        <p:spPr>
          <a:xfrm>
            <a:off x="80226" y="1259541"/>
            <a:ext cx="6150245" cy="433891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4B13227-610D-9730-32F5-098850107F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6" t="21438" r="46543" b="15425"/>
          <a:stretch/>
        </p:blipFill>
        <p:spPr>
          <a:xfrm>
            <a:off x="6507161" y="1111624"/>
            <a:ext cx="5088479" cy="514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243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8CB294-A8B9-AA77-BC64-5A6A078BC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GAN </a:t>
            </a:r>
            <a:r>
              <a:rPr lang="ko-KR" altLang="en-US" dirty="0"/>
              <a:t>구현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8F74ED3-5E66-D89F-A2EB-775D2F3684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2" t="20654" r="26544" b="8104"/>
          <a:stretch/>
        </p:blipFill>
        <p:spPr>
          <a:xfrm>
            <a:off x="1649930" y="1133628"/>
            <a:ext cx="7934556" cy="505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420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0E5A2C-15C4-4563-C767-C06B1E3DB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GAN </a:t>
            </a:r>
            <a:r>
              <a:rPr lang="ko-KR" altLang="en-US" dirty="0"/>
              <a:t>구현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44A62B7-2FB5-A7CD-B931-55B0A65686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7" t="20000" r="55367" b="33987"/>
          <a:stretch/>
        </p:blipFill>
        <p:spPr>
          <a:xfrm>
            <a:off x="134014" y="1093695"/>
            <a:ext cx="5897656" cy="492162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C2A1856-DED8-C21E-BA57-6572A71B10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8" t="50000" r="55368" b="11373"/>
          <a:stretch/>
        </p:blipFill>
        <p:spPr>
          <a:xfrm>
            <a:off x="5943142" y="1093695"/>
            <a:ext cx="6008351" cy="467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824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39DA7-5B86-25BD-0240-D3208FBB7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GAN </a:t>
            </a:r>
            <a:r>
              <a:rPr lang="ko-KR" altLang="en-US" dirty="0"/>
              <a:t>구현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D1296D-3271-9CBF-53EE-2C3714247C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47" t="16993" r="30956" b="10065"/>
          <a:stretch/>
        </p:blipFill>
        <p:spPr>
          <a:xfrm>
            <a:off x="905433" y="1120588"/>
            <a:ext cx="6831108" cy="545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919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C38FA90-D980-4EE3-98E0-677F8B5D4C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GAN </a:t>
            </a:r>
            <a:r>
              <a:rPr lang="ko-KR" altLang="en-US" dirty="0"/>
              <a:t>개념과 원리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897A77-3BE0-4C94-A12F-4AE00A8B008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/>
              <a:t>GAN </a:t>
            </a:r>
            <a:r>
              <a:rPr lang="ko-KR" altLang="en-US" dirty="0"/>
              <a:t>구조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350001-C624-476C-93AA-D741117F9EA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/>
              <a:t>GAN</a:t>
            </a:r>
            <a:r>
              <a:rPr lang="ko-KR" altLang="en-US" dirty="0"/>
              <a:t> 종류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67BE522-2067-413F-B26C-07FDBEC09A1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ko-KR" dirty="0"/>
              <a:t>GAN </a:t>
            </a:r>
            <a:r>
              <a:rPr lang="ko-KR" altLang="en-US" dirty="0"/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2001803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18F80E-A810-458B-B725-AE856019B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GAN(Generative Adversarial Network)</a:t>
            </a:r>
            <a:endParaRPr lang="ko-KR" altLang="en-US" dirty="0"/>
          </a:p>
        </p:txBody>
      </p:sp>
      <p:pic>
        <p:nvPicPr>
          <p:cNvPr id="2052" name="Picture 4" descr="취재파일] 가짜 뉴스보다 더 무서운 가짜 동영상 '딥페이크' | SBS 뉴스">
            <a:extLst>
              <a:ext uri="{FF2B5EF4-FFF2-40B4-BE49-F238E27FC236}">
                <a16:creationId xmlns:a16="http://schemas.microsoft.com/office/drawing/2014/main" id="{A05927D0-382D-7A1B-4402-44099400B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227" y="4014086"/>
            <a:ext cx="4736110" cy="2664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6CDCBF-8360-CD93-F3CA-AF990346DD28}"/>
              </a:ext>
            </a:extLst>
          </p:cNvPr>
          <p:cNvSpPr txBox="1"/>
          <p:nvPr/>
        </p:nvSpPr>
        <p:spPr>
          <a:xfrm>
            <a:off x="490288" y="4262906"/>
            <a:ext cx="3280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딥페이크로</a:t>
            </a:r>
            <a:r>
              <a:rPr lang="ko-KR" altLang="en-US" sz="1400" dirty="0"/>
              <a:t> 만든 영상 및 사진</a:t>
            </a:r>
          </a:p>
        </p:txBody>
      </p:sp>
      <p:pic>
        <p:nvPicPr>
          <p:cNvPr id="7" name="Picture 2" descr="가짜 동영상 `딥페이크`와 `진실의 종언` - 매일경제">
            <a:extLst>
              <a:ext uri="{FF2B5EF4-FFF2-40B4-BE49-F238E27FC236}">
                <a16:creationId xmlns:a16="http://schemas.microsoft.com/office/drawing/2014/main" id="{75207E5F-7B09-B52E-15F4-DF882C520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20" y="2053856"/>
            <a:ext cx="6717985" cy="2051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33FD0A-FDC5-2B9D-B230-1AC8B6DE17EC}"/>
              </a:ext>
            </a:extLst>
          </p:cNvPr>
          <p:cNvSpPr txBox="1"/>
          <p:nvPr/>
        </p:nvSpPr>
        <p:spPr>
          <a:xfrm>
            <a:off x="8549905" y="3306828"/>
            <a:ext cx="2822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→ GAN</a:t>
            </a:r>
            <a:r>
              <a:rPr lang="ko-KR" altLang="en-US" sz="2800" dirty="0">
                <a:solidFill>
                  <a:srgbClr val="FF0000"/>
                </a:solidFill>
              </a:rPr>
              <a:t>을 이용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20FA46-A37F-E874-D24A-47F6ED24A8A1}"/>
              </a:ext>
            </a:extLst>
          </p:cNvPr>
          <p:cNvSpPr txBox="1"/>
          <p:nvPr/>
        </p:nvSpPr>
        <p:spPr>
          <a:xfrm>
            <a:off x="484094" y="1281050"/>
            <a:ext cx="4563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GAN: </a:t>
            </a:r>
            <a:r>
              <a:rPr lang="ko-KR" altLang="en-US" sz="2400" dirty="0" err="1"/>
              <a:t>생성적</a:t>
            </a:r>
            <a:r>
              <a:rPr lang="ko-KR" altLang="en-US" sz="2400" dirty="0"/>
              <a:t> 적대 신경망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D2D210-CEEC-87D5-16A0-440A007C46F8}"/>
              </a:ext>
            </a:extLst>
          </p:cNvPr>
          <p:cNvSpPr txBox="1"/>
          <p:nvPr/>
        </p:nvSpPr>
        <p:spPr>
          <a:xfrm>
            <a:off x="8875059" y="1281050"/>
            <a:ext cx="2617694" cy="121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G</a:t>
            </a:r>
            <a:r>
              <a:rPr lang="en-US" altLang="ko-KR" dirty="0"/>
              <a:t>enerative: </a:t>
            </a:r>
            <a:r>
              <a:rPr lang="ko-KR" altLang="en-US" dirty="0"/>
              <a:t>생성모델</a:t>
            </a:r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A</a:t>
            </a:r>
            <a:r>
              <a:rPr lang="en-US" altLang="ko-KR" dirty="0"/>
              <a:t>dversarial: </a:t>
            </a:r>
            <a:r>
              <a:rPr lang="ko-KR" altLang="en-US" dirty="0"/>
              <a:t>두 모델을 적대적으로 경쟁</a:t>
            </a:r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N</a:t>
            </a:r>
            <a:r>
              <a:rPr lang="en-US" altLang="ko-KR" dirty="0"/>
              <a:t>etwork:</a:t>
            </a:r>
            <a:r>
              <a:rPr lang="ko-KR" altLang="en-US" dirty="0"/>
              <a:t>인공신경망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82635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D8901-ADFD-CBF1-5D39-9EE2E4A48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GAN </a:t>
            </a:r>
            <a:r>
              <a:rPr lang="ko-KR" altLang="en-US" dirty="0"/>
              <a:t>개념과 원리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928ECCA-9DDA-FB3E-42EC-B204D2825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697" y="1104381"/>
            <a:ext cx="3893229" cy="2559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D09907-7D2A-7CE9-2898-2F5505F57D90}"/>
              </a:ext>
            </a:extLst>
          </p:cNvPr>
          <p:cNvSpPr txBox="1"/>
          <p:nvPr/>
        </p:nvSpPr>
        <p:spPr>
          <a:xfrm>
            <a:off x="411920" y="1383407"/>
            <a:ext cx="58239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지도학습</a:t>
            </a:r>
            <a:r>
              <a:rPr lang="en-US" altLang="ko-KR" sz="2000" dirty="0"/>
              <a:t>(Supervised</a:t>
            </a:r>
            <a:r>
              <a:rPr lang="ko-KR" altLang="en-US" sz="2000" dirty="0"/>
              <a:t> </a:t>
            </a:r>
            <a:r>
              <a:rPr lang="en-US" altLang="ko-KR" sz="2000" dirty="0"/>
              <a:t>Machine</a:t>
            </a:r>
            <a:r>
              <a:rPr lang="ko-KR" altLang="en-US" sz="2000" dirty="0"/>
              <a:t> </a:t>
            </a:r>
            <a:r>
              <a:rPr lang="en-US" altLang="ko-KR" sz="2000" dirty="0"/>
              <a:t>Learning):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정답을 전달하며 학습시킴 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Input</a:t>
            </a:r>
            <a:r>
              <a:rPr lang="ko-KR" altLang="en-US" sz="1600" dirty="0"/>
              <a:t>과 </a:t>
            </a:r>
            <a:r>
              <a:rPr lang="en-US" altLang="ko-KR" sz="1600" dirty="0"/>
              <a:t>Output </a:t>
            </a:r>
            <a:r>
              <a:rPr lang="ko-KR" altLang="en-US" sz="1600" dirty="0"/>
              <a:t>확실 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r>
              <a:rPr lang="ko-KR" altLang="en-US" sz="2000" dirty="0"/>
              <a:t>비지도 학습</a:t>
            </a:r>
            <a:r>
              <a:rPr lang="en-US" altLang="ko-KR" sz="2000" dirty="0"/>
              <a:t>(Unsupervised Machine Learning):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정답이 주어지지 않은 상태에서 학습하는 알고리즘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데이터의 특성을 학습하여 스스로 패턴 확인</a:t>
            </a:r>
          </a:p>
        </p:txBody>
      </p:sp>
      <p:pic>
        <p:nvPicPr>
          <p:cNvPr id="3076" name="Picture 4" descr="지도 학습 vs. 비지도 학습 (Supervised Machine Learning vs. Unsupervised Machine  Learning)">
            <a:extLst>
              <a:ext uri="{FF2B5EF4-FFF2-40B4-BE49-F238E27FC236}">
                <a16:creationId xmlns:a16="http://schemas.microsoft.com/office/drawing/2014/main" id="{1F3D0E4C-494C-3BEB-EA0F-184A63C821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9" r="6390" b="8039"/>
          <a:stretch/>
        </p:blipFill>
        <p:spPr bwMode="auto">
          <a:xfrm>
            <a:off x="656125" y="3632802"/>
            <a:ext cx="4527179" cy="2682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지도 학습 vs. 비지도 학습 (Supervised Machine Learning vs. Unsupervised Machine  Learning)">
            <a:extLst>
              <a:ext uri="{FF2B5EF4-FFF2-40B4-BE49-F238E27FC236}">
                <a16:creationId xmlns:a16="http://schemas.microsoft.com/office/drawing/2014/main" id="{32184889-1607-AB78-440C-B6472C2808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35" r="2871" b="10300"/>
          <a:stretch/>
        </p:blipFill>
        <p:spPr bwMode="auto">
          <a:xfrm>
            <a:off x="5701552" y="3664179"/>
            <a:ext cx="5325037" cy="251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8177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96A28-07C1-D066-3913-83A87C35B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GAN </a:t>
            </a:r>
            <a:r>
              <a:rPr lang="ko-KR" altLang="en-US" dirty="0"/>
              <a:t>개념과 원리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4C7D16-2DBC-14AB-3377-6CC898E058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확률분포</a:t>
            </a:r>
            <a:r>
              <a:rPr lang="en-US" altLang="ko-KR" sz="2400" dirty="0"/>
              <a:t>: </a:t>
            </a:r>
            <a:r>
              <a:rPr lang="ko-KR" altLang="en-US" sz="2400" dirty="0"/>
              <a:t>확률 변수가 특정한 값을 가질 확률</a:t>
            </a:r>
            <a:endParaRPr lang="en-US" altLang="ko-KR" sz="24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표 20">
                <a:extLst>
                  <a:ext uri="{FF2B5EF4-FFF2-40B4-BE49-F238E27FC236}">
                    <a16:creationId xmlns:a16="http://schemas.microsoft.com/office/drawing/2014/main" id="{9E0E655D-DDA2-6757-76A6-395EF389967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95333132"/>
                  </p:ext>
                </p:extLst>
              </p:nvPr>
            </p:nvGraphicFramePr>
            <p:xfrm>
              <a:off x="677671" y="2177172"/>
              <a:ext cx="4735577" cy="978091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676511">
                      <a:extLst>
                        <a:ext uri="{9D8B030D-6E8A-4147-A177-3AD203B41FA5}">
                          <a16:colId xmlns:a16="http://schemas.microsoft.com/office/drawing/2014/main" val="1425538381"/>
                        </a:ext>
                      </a:extLst>
                    </a:gridCol>
                    <a:gridCol w="676511">
                      <a:extLst>
                        <a:ext uri="{9D8B030D-6E8A-4147-A177-3AD203B41FA5}">
                          <a16:colId xmlns:a16="http://schemas.microsoft.com/office/drawing/2014/main" val="1797490586"/>
                        </a:ext>
                      </a:extLst>
                    </a:gridCol>
                    <a:gridCol w="676511">
                      <a:extLst>
                        <a:ext uri="{9D8B030D-6E8A-4147-A177-3AD203B41FA5}">
                          <a16:colId xmlns:a16="http://schemas.microsoft.com/office/drawing/2014/main" val="2440902508"/>
                        </a:ext>
                      </a:extLst>
                    </a:gridCol>
                    <a:gridCol w="676511">
                      <a:extLst>
                        <a:ext uri="{9D8B030D-6E8A-4147-A177-3AD203B41FA5}">
                          <a16:colId xmlns:a16="http://schemas.microsoft.com/office/drawing/2014/main" val="3779308229"/>
                        </a:ext>
                      </a:extLst>
                    </a:gridCol>
                    <a:gridCol w="676511">
                      <a:extLst>
                        <a:ext uri="{9D8B030D-6E8A-4147-A177-3AD203B41FA5}">
                          <a16:colId xmlns:a16="http://schemas.microsoft.com/office/drawing/2014/main" val="1163541579"/>
                        </a:ext>
                      </a:extLst>
                    </a:gridCol>
                    <a:gridCol w="676511">
                      <a:extLst>
                        <a:ext uri="{9D8B030D-6E8A-4147-A177-3AD203B41FA5}">
                          <a16:colId xmlns:a16="http://schemas.microsoft.com/office/drawing/2014/main" val="1569871284"/>
                        </a:ext>
                      </a:extLst>
                    </a:gridCol>
                    <a:gridCol w="676511">
                      <a:extLst>
                        <a:ext uri="{9D8B030D-6E8A-4147-A177-3AD203B41FA5}">
                          <a16:colId xmlns:a16="http://schemas.microsoft.com/office/drawing/2014/main" val="3752411823"/>
                        </a:ext>
                      </a:extLst>
                    </a:gridCol>
                  </a:tblGrid>
                  <a:tr h="31603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X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1602393"/>
                      </a:ext>
                    </a:extLst>
                  </a:tr>
                  <a:tr h="524312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P(X)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16324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표 20">
                <a:extLst>
                  <a:ext uri="{FF2B5EF4-FFF2-40B4-BE49-F238E27FC236}">
                    <a16:creationId xmlns:a16="http://schemas.microsoft.com/office/drawing/2014/main" id="{9E0E655D-DDA2-6757-76A6-395EF389967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95333132"/>
                  </p:ext>
                </p:extLst>
              </p:nvPr>
            </p:nvGraphicFramePr>
            <p:xfrm>
              <a:off x="677671" y="2177172"/>
              <a:ext cx="4735577" cy="978091"/>
            </p:xfrm>
            <a:graphic>
              <a:graphicData uri="http://schemas.openxmlformats.org/drawingml/2006/table">
                <a:tbl>
                  <a:tblPr firstRow="1" bandRow="1">
                    <a:tableStyleId>{0505E3EF-67EA-436B-97B2-0124C06EBD24}</a:tableStyleId>
                  </a:tblPr>
                  <a:tblGrid>
                    <a:gridCol w="676511">
                      <a:extLst>
                        <a:ext uri="{9D8B030D-6E8A-4147-A177-3AD203B41FA5}">
                          <a16:colId xmlns:a16="http://schemas.microsoft.com/office/drawing/2014/main" val="1425538381"/>
                        </a:ext>
                      </a:extLst>
                    </a:gridCol>
                    <a:gridCol w="676511">
                      <a:extLst>
                        <a:ext uri="{9D8B030D-6E8A-4147-A177-3AD203B41FA5}">
                          <a16:colId xmlns:a16="http://schemas.microsoft.com/office/drawing/2014/main" val="1797490586"/>
                        </a:ext>
                      </a:extLst>
                    </a:gridCol>
                    <a:gridCol w="676511">
                      <a:extLst>
                        <a:ext uri="{9D8B030D-6E8A-4147-A177-3AD203B41FA5}">
                          <a16:colId xmlns:a16="http://schemas.microsoft.com/office/drawing/2014/main" val="2440902508"/>
                        </a:ext>
                      </a:extLst>
                    </a:gridCol>
                    <a:gridCol w="676511">
                      <a:extLst>
                        <a:ext uri="{9D8B030D-6E8A-4147-A177-3AD203B41FA5}">
                          <a16:colId xmlns:a16="http://schemas.microsoft.com/office/drawing/2014/main" val="3779308229"/>
                        </a:ext>
                      </a:extLst>
                    </a:gridCol>
                    <a:gridCol w="676511">
                      <a:extLst>
                        <a:ext uri="{9D8B030D-6E8A-4147-A177-3AD203B41FA5}">
                          <a16:colId xmlns:a16="http://schemas.microsoft.com/office/drawing/2014/main" val="1163541579"/>
                        </a:ext>
                      </a:extLst>
                    </a:gridCol>
                    <a:gridCol w="676511">
                      <a:extLst>
                        <a:ext uri="{9D8B030D-6E8A-4147-A177-3AD203B41FA5}">
                          <a16:colId xmlns:a16="http://schemas.microsoft.com/office/drawing/2014/main" val="1569871284"/>
                        </a:ext>
                      </a:extLst>
                    </a:gridCol>
                    <a:gridCol w="676511">
                      <a:extLst>
                        <a:ext uri="{9D8B030D-6E8A-4147-A177-3AD203B41FA5}">
                          <a16:colId xmlns:a16="http://schemas.microsoft.com/office/drawing/2014/main" val="375241182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X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1602393"/>
                      </a:ext>
                    </a:extLst>
                  </a:tr>
                  <a:tr h="612331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P(X)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901" t="-64356" r="-502703" b="-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901" t="-64356" r="-402703" b="-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300901" t="-64356" r="-302703" b="-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00901" t="-64356" r="-202703" b="-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500901" t="-64356" r="-102703" b="-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600901" t="-64356" r="-2703" b="-19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3247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104" name="Picture 8">
            <a:extLst>
              <a:ext uri="{FF2B5EF4-FFF2-40B4-BE49-F238E27FC236}">
                <a16:creationId xmlns:a16="http://schemas.microsoft.com/office/drawing/2014/main" id="{3FBF8B50-349F-9E95-599A-08F6253C0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961" y="1828229"/>
            <a:ext cx="3834384" cy="196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GAN에서 학습을 통해 확률분포를 맞추어 나가는 과정 - Ian.J.Goodfellow의 'Generative Adversarial Networks' 논문 인용">
            <a:extLst>
              <a:ext uri="{FF2B5EF4-FFF2-40B4-BE49-F238E27FC236}">
                <a16:creationId xmlns:a16="http://schemas.microsoft.com/office/drawing/2014/main" id="{80D730C6-8A2D-3C76-89CA-BEDAF344D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823" y="4081785"/>
            <a:ext cx="6408825" cy="2311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4172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8A7867-7B7C-42B3-86F2-5309A4033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GAN </a:t>
            </a:r>
            <a:r>
              <a:rPr lang="ko-KR" altLang="en-US" dirty="0"/>
              <a:t>개념과 원리</a:t>
            </a:r>
          </a:p>
        </p:txBody>
      </p:sp>
      <p:pic>
        <p:nvPicPr>
          <p:cNvPr id="1026" name="Picture 2" descr="Policeman ">
            <a:extLst>
              <a:ext uri="{FF2B5EF4-FFF2-40B4-BE49-F238E27FC236}">
                <a16:creationId xmlns:a16="http://schemas.microsoft.com/office/drawing/2014/main" id="{3F80A769-F8B1-75C8-EB5B-B706EFFEA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0366" y="3011591"/>
            <a:ext cx="1373317" cy="1373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riminal">
            <a:extLst>
              <a:ext uri="{FF2B5EF4-FFF2-40B4-BE49-F238E27FC236}">
                <a16:creationId xmlns:a16="http://schemas.microsoft.com/office/drawing/2014/main" id="{C2188A79-8DEA-8870-84A7-A35DEEDF8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700" y="2037165"/>
            <a:ext cx="1280613" cy="128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지폐 ">
            <a:extLst>
              <a:ext uri="{FF2B5EF4-FFF2-40B4-BE49-F238E27FC236}">
                <a16:creationId xmlns:a16="http://schemas.microsoft.com/office/drawing/2014/main" id="{862F8E42-B9C5-8EFA-DE38-D35E78E21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781" y="4358433"/>
            <a:ext cx="1174175" cy="117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지폐 ">
            <a:extLst>
              <a:ext uri="{FF2B5EF4-FFF2-40B4-BE49-F238E27FC236}">
                <a16:creationId xmlns:a16="http://schemas.microsoft.com/office/drawing/2014/main" id="{23A0D3A1-501D-F925-4EFF-58408DA38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47" y="2190340"/>
            <a:ext cx="1174175" cy="117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EDD03205-0030-818F-9A72-033116284BB7}"/>
              </a:ext>
            </a:extLst>
          </p:cNvPr>
          <p:cNvSpPr/>
          <p:nvPr/>
        </p:nvSpPr>
        <p:spPr>
          <a:xfrm>
            <a:off x="6067673" y="2510476"/>
            <a:ext cx="987227" cy="259009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457A64EA-BA66-F241-CBB0-50AEC2903C6A}"/>
              </a:ext>
            </a:extLst>
          </p:cNvPr>
          <p:cNvSpPr/>
          <p:nvPr/>
        </p:nvSpPr>
        <p:spPr>
          <a:xfrm rot="1396775">
            <a:off x="8735840" y="2987312"/>
            <a:ext cx="987227" cy="259009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BB7616AB-7AA4-21E6-819E-928FE5087327}"/>
              </a:ext>
            </a:extLst>
          </p:cNvPr>
          <p:cNvSpPr/>
          <p:nvPr/>
        </p:nvSpPr>
        <p:spPr>
          <a:xfrm rot="19924408">
            <a:off x="8709022" y="4403080"/>
            <a:ext cx="987227" cy="259009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7DA857-A8DB-ADF7-E25D-87411C587A11}"/>
              </a:ext>
            </a:extLst>
          </p:cNvPr>
          <p:cNvSpPr txBox="1"/>
          <p:nvPr/>
        </p:nvSpPr>
        <p:spPr>
          <a:xfrm>
            <a:off x="4696983" y="3450046"/>
            <a:ext cx="1135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위조지폐범</a:t>
            </a:r>
            <a:endParaRPr lang="en-US" altLang="ko-KR" sz="1400" dirty="0"/>
          </a:p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Generator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240C48-DC46-80F0-1D79-8C31455A1727}"/>
              </a:ext>
            </a:extLst>
          </p:cNvPr>
          <p:cNvSpPr txBox="1"/>
          <p:nvPr/>
        </p:nvSpPr>
        <p:spPr>
          <a:xfrm>
            <a:off x="9827163" y="4514242"/>
            <a:ext cx="1240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경찰</a:t>
            </a:r>
            <a:endParaRPr lang="en-US" altLang="ko-KR" sz="1400" dirty="0"/>
          </a:p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Discriminator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F46B20-4169-E890-8A0A-C4CB05B021BD}"/>
              </a:ext>
            </a:extLst>
          </p:cNvPr>
          <p:cNvSpPr txBox="1"/>
          <p:nvPr/>
        </p:nvSpPr>
        <p:spPr>
          <a:xfrm>
            <a:off x="7468748" y="5532496"/>
            <a:ext cx="1007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Real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CCB69D-B2CF-7DB5-0838-AD5A83D2CE87}"/>
              </a:ext>
            </a:extLst>
          </p:cNvPr>
          <p:cNvSpPr txBox="1"/>
          <p:nvPr/>
        </p:nvSpPr>
        <p:spPr>
          <a:xfrm>
            <a:off x="7622818" y="3316274"/>
            <a:ext cx="1007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Fake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BD84FB-7C94-259B-8C97-45E912C5F91B}"/>
              </a:ext>
            </a:extLst>
          </p:cNvPr>
          <p:cNvSpPr txBox="1"/>
          <p:nvPr/>
        </p:nvSpPr>
        <p:spPr>
          <a:xfrm>
            <a:off x="492323" y="1328297"/>
            <a:ext cx="5603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경찰과 위조지폐범 게임에 기반한 원리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57A9E4D-D15E-D2A4-7499-7C82F1173F67}"/>
              </a:ext>
            </a:extLst>
          </p:cNvPr>
          <p:cNvSpPr/>
          <p:nvPr/>
        </p:nvSpPr>
        <p:spPr>
          <a:xfrm>
            <a:off x="4169045" y="1888171"/>
            <a:ext cx="7611035" cy="40733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7BAAEF-E2B5-E841-6BD6-808E0473376D}"/>
              </a:ext>
            </a:extLst>
          </p:cNvPr>
          <p:cNvSpPr txBox="1"/>
          <p:nvPr/>
        </p:nvSpPr>
        <p:spPr>
          <a:xfrm>
            <a:off x="492323" y="1993649"/>
            <a:ext cx="37651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위조지폐범</a:t>
            </a:r>
            <a:r>
              <a:rPr lang="en-US" altLang="ko-KR" dirty="0"/>
              <a:t>: </a:t>
            </a:r>
            <a:r>
              <a:rPr lang="ko-KR" altLang="en-US" dirty="0"/>
              <a:t>진짜 같은 화폐 생성</a:t>
            </a:r>
            <a:endParaRPr lang="en-US" altLang="ko-KR" dirty="0"/>
          </a:p>
          <a:p>
            <a:endParaRPr lang="en-US" altLang="ko-KR" sz="800" dirty="0"/>
          </a:p>
          <a:p>
            <a:r>
              <a:rPr lang="ko-KR" altLang="en-US" dirty="0"/>
              <a:t>경찰</a:t>
            </a:r>
            <a:r>
              <a:rPr lang="en-US" altLang="ko-KR" dirty="0"/>
              <a:t>: </a:t>
            </a:r>
            <a:r>
              <a:rPr lang="ko-KR" altLang="en-US" dirty="0"/>
              <a:t>진짜와 가짜 완벽하게 구분</a:t>
            </a:r>
          </a:p>
        </p:txBody>
      </p:sp>
    </p:spTree>
    <p:extLst>
      <p:ext uri="{BB962C8B-B14F-4D97-AF65-F5344CB8AC3E}">
        <p14:creationId xmlns:p14="http://schemas.microsoft.com/office/powerpoint/2010/main" val="3251995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979976-C710-2A8F-D29C-B453E5317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GAN </a:t>
            </a:r>
            <a:r>
              <a:rPr lang="ko-KR" altLang="en-US" dirty="0"/>
              <a:t>구조 </a:t>
            </a:r>
          </a:p>
        </p:txBody>
      </p:sp>
      <p:sp>
        <p:nvSpPr>
          <p:cNvPr id="4" name="사다리꼴 3">
            <a:extLst>
              <a:ext uri="{FF2B5EF4-FFF2-40B4-BE49-F238E27FC236}">
                <a16:creationId xmlns:a16="http://schemas.microsoft.com/office/drawing/2014/main" id="{950473A4-1086-C943-B7C9-2D8E6D1D1FF6}"/>
              </a:ext>
            </a:extLst>
          </p:cNvPr>
          <p:cNvSpPr/>
          <p:nvPr/>
        </p:nvSpPr>
        <p:spPr>
          <a:xfrm rot="16200000">
            <a:off x="1434909" y="3351587"/>
            <a:ext cx="1146528" cy="1301353"/>
          </a:xfrm>
          <a:prstGeom prst="trapezoid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사다리꼴 4">
            <a:extLst>
              <a:ext uri="{FF2B5EF4-FFF2-40B4-BE49-F238E27FC236}">
                <a16:creationId xmlns:a16="http://schemas.microsoft.com/office/drawing/2014/main" id="{52E50FC5-7267-A0A3-F850-34FA954FA240}"/>
              </a:ext>
            </a:extLst>
          </p:cNvPr>
          <p:cNvSpPr/>
          <p:nvPr/>
        </p:nvSpPr>
        <p:spPr>
          <a:xfrm rot="5400000">
            <a:off x="5603419" y="4175536"/>
            <a:ext cx="1146529" cy="1301353"/>
          </a:xfrm>
          <a:prstGeom prst="trapezoid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9003D6C-3E13-BDD5-0723-047AF8E70F3C}"/>
              </a:ext>
            </a:extLst>
          </p:cNvPr>
          <p:cNvSpPr/>
          <p:nvPr/>
        </p:nvSpPr>
        <p:spPr>
          <a:xfrm>
            <a:off x="3184531" y="3429000"/>
            <a:ext cx="1165117" cy="11287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D901B82-3147-0752-6218-87B8952A6BD2}"/>
              </a:ext>
            </a:extLst>
          </p:cNvPr>
          <p:cNvSpPr/>
          <p:nvPr/>
        </p:nvSpPr>
        <p:spPr>
          <a:xfrm>
            <a:off x="3184531" y="5017335"/>
            <a:ext cx="1165117" cy="112874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6B4DA4D9-1DF7-DB82-A030-2107BF9575E3}"/>
              </a:ext>
            </a:extLst>
          </p:cNvPr>
          <p:cNvCxnSpPr>
            <a:cxnSpLocks/>
            <a:stCxn id="6" idx="3"/>
            <a:endCxn id="5" idx="2"/>
          </p:cNvCxnSpPr>
          <p:nvPr/>
        </p:nvCxnSpPr>
        <p:spPr>
          <a:xfrm>
            <a:off x="4349648" y="3993372"/>
            <a:ext cx="1176359" cy="832841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406D90A9-20A9-79E7-3E69-073EDCF7BAAB}"/>
              </a:ext>
            </a:extLst>
          </p:cNvPr>
          <p:cNvCxnSpPr>
            <a:cxnSpLocks/>
            <a:stCxn id="7" idx="3"/>
            <a:endCxn id="5" idx="2"/>
          </p:cNvCxnSpPr>
          <p:nvPr/>
        </p:nvCxnSpPr>
        <p:spPr>
          <a:xfrm flipV="1">
            <a:off x="4349648" y="4826213"/>
            <a:ext cx="1176359" cy="755495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D47186B-BCE4-3E0A-8E42-A26C590FC722}"/>
              </a:ext>
            </a:extLst>
          </p:cNvPr>
          <p:cNvSpPr txBox="1"/>
          <p:nvPr/>
        </p:nvSpPr>
        <p:spPr>
          <a:xfrm>
            <a:off x="1819913" y="3791283"/>
            <a:ext cx="376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G</a:t>
            </a:r>
            <a:endParaRPr lang="ko-KR" altLang="en-US" sz="2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D80925D-6097-BB37-D862-F2AD96EDAA15}"/>
              </a:ext>
            </a:extLst>
          </p:cNvPr>
          <p:cNvSpPr txBox="1"/>
          <p:nvPr/>
        </p:nvSpPr>
        <p:spPr>
          <a:xfrm>
            <a:off x="5916783" y="4580560"/>
            <a:ext cx="376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D</a:t>
            </a:r>
            <a:endParaRPr lang="ko-KR" altLang="en-US" sz="24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C8C35F-320B-0259-9D37-856A81EF487C}"/>
              </a:ext>
            </a:extLst>
          </p:cNvPr>
          <p:cNvSpPr txBox="1"/>
          <p:nvPr/>
        </p:nvSpPr>
        <p:spPr>
          <a:xfrm>
            <a:off x="3379696" y="3817597"/>
            <a:ext cx="744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Fake 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3F5CC7-7C92-FECF-7F01-FD0335B1E870}"/>
              </a:ext>
            </a:extLst>
          </p:cNvPr>
          <p:cNvSpPr txBox="1"/>
          <p:nvPr/>
        </p:nvSpPr>
        <p:spPr>
          <a:xfrm>
            <a:off x="3379696" y="5397041"/>
            <a:ext cx="744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Real </a:t>
            </a:r>
            <a:endParaRPr lang="ko-KR" altLang="en-US" dirty="0"/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82FED4C4-35B6-D374-2F05-9CD9A7DE212E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6827360" y="4070717"/>
            <a:ext cx="846430" cy="75549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6FDCE169-CA48-2C70-5033-67E5EA726C68}"/>
              </a:ext>
            </a:extLst>
          </p:cNvPr>
          <p:cNvCxnSpPr>
            <a:cxnSpLocks/>
          </p:cNvCxnSpPr>
          <p:nvPr/>
        </p:nvCxnSpPr>
        <p:spPr>
          <a:xfrm>
            <a:off x="6827360" y="4823944"/>
            <a:ext cx="846430" cy="75549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7C2C258-F655-1193-9A40-FC67A88855BE}"/>
              </a:ext>
            </a:extLst>
          </p:cNvPr>
          <p:cNvSpPr txBox="1"/>
          <p:nvPr/>
        </p:nvSpPr>
        <p:spPr>
          <a:xfrm>
            <a:off x="7764096" y="3883616"/>
            <a:ext cx="887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True?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43E7C8-8967-8133-5B5E-E759D54E61D5}"/>
              </a:ext>
            </a:extLst>
          </p:cNvPr>
          <p:cNvSpPr txBox="1"/>
          <p:nvPr/>
        </p:nvSpPr>
        <p:spPr>
          <a:xfrm>
            <a:off x="7764096" y="5327757"/>
            <a:ext cx="887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False?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E0563CA-C242-CF11-8985-3C152AC1FF9D}"/>
              </a:ext>
            </a:extLst>
          </p:cNvPr>
          <p:cNvSpPr txBox="1"/>
          <p:nvPr/>
        </p:nvSpPr>
        <p:spPr>
          <a:xfrm>
            <a:off x="445518" y="1225286"/>
            <a:ext cx="77903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생성 모델</a:t>
            </a:r>
            <a:r>
              <a:rPr lang="en-US" altLang="ko-KR" sz="2400" dirty="0"/>
              <a:t>(Generator)</a:t>
            </a:r>
          </a:p>
          <a:p>
            <a:r>
              <a:rPr lang="en-US" altLang="ko-KR" dirty="0"/>
              <a:t>             Discriminator</a:t>
            </a:r>
            <a:r>
              <a:rPr lang="ko-KR" altLang="en-US" dirty="0"/>
              <a:t>를 속이기 위한 가짜 이미지 생성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분류 모델</a:t>
            </a:r>
            <a:r>
              <a:rPr lang="en-US" altLang="ko-KR" sz="2400" dirty="0"/>
              <a:t>(Discriminator)</a:t>
            </a:r>
          </a:p>
          <a:p>
            <a:r>
              <a:rPr lang="en-US" altLang="ko-KR" dirty="0"/>
              <a:t>            </a:t>
            </a:r>
            <a:r>
              <a:rPr lang="ko-KR" altLang="en-US" dirty="0"/>
              <a:t>주어진 이미지가 진짜인지 가짜인지 판별</a:t>
            </a:r>
            <a:endParaRPr lang="en-US" altLang="ko-KR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9DCEF34-92FC-EC63-4BF2-A6BDC290D513}"/>
              </a:ext>
            </a:extLst>
          </p:cNvPr>
          <p:cNvSpPr txBox="1"/>
          <p:nvPr/>
        </p:nvSpPr>
        <p:spPr>
          <a:xfrm>
            <a:off x="1431784" y="4532614"/>
            <a:ext cx="1529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Generator</a:t>
            </a:r>
            <a:endParaRPr lang="ko-KR" altLang="en-US" sz="16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DC6F5B2-EC19-C8AC-C190-E69F13B0C47E}"/>
              </a:ext>
            </a:extLst>
          </p:cNvPr>
          <p:cNvSpPr txBox="1"/>
          <p:nvPr/>
        </p:nvSpPr>
        <p:spPr>
          <a:xfrm>
            <a:off x="5512336" y="5390873"/>
            <a:ext cx="1529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Discriminator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4761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D6A92C-956B-466E-DFA6-5EE72947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GAN </a:t>
            </a:r>
            <a:r>
              <a:rPr lang="ko-KR" altLang="en-US" dirty="0"/>
              <a:t>구조</a:t>
            </a:r>
          </a:p>
        </p:txBody>
      </p:sp>
      <p:pic>
        <p:nvPicPr>
          <p:cNvPr id="4" name="Picture 10" descr="GAN에서 학습을 통해 확률분포를 맞추어 나가는 과정 - Ian.J.Goodfellow의 'Generative Adversarial Networks' 논문 인용">
            <a:extLst>
              <a:ext uri="{FF2B5EF4-FFF2-40B4-BE49-F238E27FC236}">
                <a16:creationId xmlns:a16="http://schemas.microsoft.com/office/drawing/2014/main" id="{E3458268-B35F-334D-A63A-4BC1336B3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96" y="3053272"/>
            <a:ext cx="7045029" cy="2540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B91949D-2732-D054-FF8A-29F0D42CD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20" y="1398122"/>
            <a:ext cx="11134165" cy="116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3E0B7F-B958-7258-0952-153FF9C81A00}"/>
              </a:ext>
            </a:extLst>
          </p:cNvPr>
          <p:cNvSpPr txBox="1"/>
          <p:nvPr/>
        </p:nvSpPr>
        <p:spPr>
          <a:xfrm>
            <a:off x="8030891" y="4726661"/>
            <a:ext cx="34177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D:</a:t>
            </a:r>
            <a:r>
              <a:rPr lang="ko-KR" altLang="en-US" sz="1600" dirty="0"/>
              <a:t>분류모델</a:t>
            </a:r>
            <a:r>
              <a:rPr lang="en-US" altLang="ko-KR" sz="1600" dirty="0"/>
              <a:t>, </a:t>
            </a:r>
          </a:p>
          <a:p>
            <a:r>
              <a:rPr lang="ko-KR" altLang="en-US" sz="1600" dirty="0"/>
              <a:t>가짜 데이터</a:t>
            </a:r>
            <a:r>
              <a:rPr lang="en-US" altLang="ko-KR" sz="1600" dirty="0"/>
              <a:t>=0 </a:t>
            </a:r>
            <a:r>
              <a:rPr lang="ko-KR" altLang="en-US" sz="1600" dirty="0"/>
              <a:t>진짜 데이터</a:t>
            </a:r>
            <a:r>
              <a:rPr lang="en-US" altLang="ko-KR" sz="1600" dirty="0"/>
              <a:t>=1</a:t>
            </a:r>
          </a:p>
          <a:p>
            <a:r>
              <a:rPr lang="en-US" altLang="ko-KR" sz="1600" dirty="0"/>
              <a:t>G:</a:t>
            </a:r>
            <a:r>
              <a:rPr lang="ko-KR" altLang="en-US" sz="1600" dirty="0"/>
              <a:t>생성 모델</a:t>
            </a:r>
            <a:endParaRPr lang="en-US" altLang="ko-KR" sz="1600" dirty="0"/>
          </a:p>
          <a:p>
            <a:r>
              <a:rPr lang="en-US" altLang="ko-KR" sz="1600" dirty="0"/>
              <a:t>D(x)=1 , D(G(z))= 0</a:t>
            </a:r>
          </a:p>
          <a:p>
            <a:r>
              <a:rPr lang="en-US" altLang="ko-KR" sz="1600" dirty="0"/>
              <a:t>X: </a:t>
            </a:r>
            <a:r>
              <a:rPr lang="ko-KR" altLang="en-US" sz="1600" dirty="0"/>
              <a:t>실제 데이터 </a:t>
            </a:r>
            <a:endParaRPr lang="en-US" altLang="ko-KR" sz="1600" dirty="0"/>
          </a:p>
          <a:p>
            <a:r>
              <a:rPr lang="en-US" altLang="ko-KR" sz="1600" dirty="0"/>
              <a:t>Z: </a:t>
            </a:r>
            <a:r>
              <a:rPr lang="ko-KR" altLang="en-US" sz="1600" dirty="0"/>
              <a:t>가짜 데이터 </a:t>
            </a:r>
            <a:endParaRPr lang="en-US" altLang="ko-KR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26763A-5729-8132-EC45-6239305A9518}"/>
              </a:ext>
            </a:extLst>
          </p:cNvPr>
          <p:cNvSpPr txBox="1"/>
          <p:nvPr/>
        </p:nvSpPr>
        <p:spPr>
          <a:xfrm>
            <a:off x="7933455" y="2568080"/>
            <a:ext cx="36126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D: </a:t>
            </a:r>
            <a:r>
              <a:rPr lang="en-US" altLang="ko-KR" dirty="0">
                <a:solidFill>
                  <a:srgbClr val="FF0000"/>
                </a:solidFill>
              </a:rPr>
              <a:t>V</a:t>
            </a:r>
            <a:r>
              <a:rPr lang="ko-KR" altLang="en-US" dirty="0">
                <a:solidFill>
                  <a:srgbClr val="FF0000"/>
                </a:solidFill>
              </a:rPr>
              <a:t>가 최대가 되도록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-&gt; D</a:t>
            </a:r>
            <a:r>
              <a:rPr lang="ko-KR" altLang="en-US" dirty="0">
                <a:solidFill>
                  <a:srgbClr val="FF0000"/>
                </a:solidFill>
              </a:rPr>
              <a:t>가 원하는 최적의 상황은 전부 </a:t>
            </a:r>
            <a:r>
              <a:rPr lang="en-US" altLang="ko-KR" dirty="0">
                <a:solidFill>
                  <a:srgbClr val="FF0000"/>
                </a:solidFill>
              </a:rPr>
              <a:t>0</a:t>
            </a:r>
          </a:p>
          <a:p>
            <a:r>
              <a:rPr lang="en-US" altLang="ko-KR" dirty="0"/>
              <a:t>G:</a:t>
            </a:r>
            <a:r>
              <a:rPr lang="en-US" altLang="ko-KR" dirty="0">
                <a:solidFill>
                  <a:srgbClr val="FF0000"/>
                </a:solidFill>
              </a:rPr>
              <a:t>V</a:t>
            </a:r>
            <a:r>
              <a:rPr lang="ko-KR" altLang="en-US" dirty="0">
                <a:solidFill>
                  <a:srgbClr val="FF0000"/>
                </a:solidFill>
              </a:rPr>
              <a:t>가 최소가 되도록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G</a:t>
            </a:r>
            <a:r>
              <a:rPr lang="ko-KR" altLang="en-US" dirty="0">
                <a:solidFill>
                  <a:srgbClr val="FF0000"/>
                </a:solidFill>
              </a:rPr>
              <a:t>가 원하는 최적의 상황은 음의 무한대가 되는 방향</a:t>
            </a:r>
          </a:p>
        </p:txBody>
      </p:sp>
    </p:spTree>
    <p:extLst>
      <p:ext uri="{BB962C8B-B14F-4D97-AF65-F5344CB8AC3E}">
        <p14:creationId xmlns:p14="http://schemas.microsoft.com/office/powerpoint/2010/main" val="1838377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D0F439-7ECD-5596-AEC5-0F665D707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GAN </a:t>
            </a:r>
            <a:r>
              <a:rPr lang="ko-KR" altLang="en-US" dirty="0"/>
              <a:t>종류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1C3A162-A49E-4C10-ECAC-C664EC3A5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60" y="1520443"/>
            <a:ext cx="10128460" cy="4270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3912052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1268</TotalTime>
  <Words>345</Words>
  <Application>Microsoft Office PowerPoint</Application>
  <PresentationFormat>와이드스크린</PresentationFormat>
  <Paragraphs>103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맑은 고딕</vt:lpstr>
      <vt:lpstr>Arial</vt:lpstr>
      <vt:lpstr>Cambria Math</vt:lpstr>
      <vt:lpstr>CryptoCraft 테마</vt:lpstr>
      <vt:lpstr>제목 테마</vt:lpstr>
      <vt:lpstr>GAN </vt:lpstr>
      <vt:lpstr>PowerPoint 프레젠테이션</vt:lpstr>
      <vt:lpstr>GAN(Generative Adversarial Network)</vt:lpstr>
      <vt:lpstr>GAN 개념과 원리</vt:lpstr>
      <vt:lpstr>GAN 개념과 원리</vt:lpstr>
      <vt:lpstr>GAN 개념과 원리</vt:lpstr>
      <vt:lpstr>GAN 구조 </vt:lpstr>
      <vt:lpstr>GAN 구조</vt:lpstr>
      <vt:lpstr>GAN 종류</vt:lpstr>
      <vt:lpstr>GAN 종류</vt:lpstr>
      <vt:lpstr>GAN 종류</vt:lpstr>
      <vt:lpstr>GAN 구현</vt:lpstr>
      <vt:lpstr>GAN 구현</vt:lpstr>
      <vt:lpstr>GAN 구현</vt:lpstr>
      <vt:lpstr>GAN 구현</vt:lpstr>
      <vt:lpstr>GAN 구현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오 유진</cp:lastModifiedBy>
  <cp:revision>67</cp:revision>
  <dcterms:created xsi:type="dcterms:W3CDTF">2019-03-05T04:29:07Z</dcterms:created>
  <dcterms:modified xsi:type="dcterms:W3CDTF">2022-07-03T16:22:42Z</dcterms:modified>
</cp:coreProperties>
</file>