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2" r:id="rId4"/>
    <p:sldId id="283" r:id="rId5"/>
    <p:sldId id="284" r:id="rId6"/>
    <p:sldId id="287" r:id="rId7"/>
    <p:sldId id="288" r:id="rId8"/>
    <p:sldId id="285" r:id="rId9"/>
    <p:sldId id="286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96" y="184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5546E7E-6CE1-4F62-BC39-1BE7148D0D0D}" type="datetime1">
              <a:rPr lang="ko-KR" altLang="en-US" smtClean="0"/>
              <a:t>2023. 12. 10.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6B8A1C54-2D0D-48EB-888A-9786B070F533}" type="datetime1">
              <a:rPr lang="ko-KR" altLang="en-US" smtClean="0"/>
              <a:t>2023. 12. 10.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블록체인 및 합의 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/792N4OetIF8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블록 체인의 기본 원리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2508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블록체인</a:t>
            </a:r>
          </a:p>
          <a:p>
            <a:pPr lvl="1">
              <a:defRPr/>
            </a:pPr>
            <a:r>
              <a:rPr lang="ko-KR" altLang="en-US"/>
              <a:t>데이터를 가지고 있는 블록을 체인형태로 연결된 구조</a:t>
            </a:r>
          </a:p>
          <a:p>
            <a:pPr lvl="1">
              <a:defRPr/>
            </a:pPr>
            <a:r>
              <a:rPr lang="ko-KR" altLang="en-US"/>
              <a:t>데이터에 따라서 다양하게 운용 가능</a:t>
            </a: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블록체인의 각 블록은 고유한 식별자인 해시 값을 가지고 있음</a:t>
            </a:r>
            <a:r>
              <a:rPr lang="en-US" altLang="ko-KR"/>
              <a:t>.</a:t>
            </a:r>
            <a:r>
              <a:rPr lang="ko-KR" altLang="en-US"/>
              <a:t> 이 해시 값은 이전 블록의 해시 값을 포함하여 계산되므로 각 블록은 체인 처럼 서로 연결됨</a:t>
            </a:r>
          </a:p>
          <a:p>
            <a:pPr lvl="1">
              <a:defRPr/>
            </a:pPr>
            <a:r>
              <a:rPr lang="ko-KR" altLang="en-US"/>
              <a:t>링크드 리스트와 비슷한 구조</a:t>
            </a:r>
          </a:p>
          <a:p>
            <a:pPr lvl="1">
              <a:defRPr/>
            </a:pPr>
            <a:r>
              <a:rPr lang="ko-KR" altLang="en-US"/>
              <a:t>이러한 구조로 인해서 위변조가 매우 어려움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7777" y="4595365"/>
            <a:ext cx="4248211" cy="164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블록 체인의 특징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2508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보안성과 투명성</a:t>
            </a:r>
          </a:p>
          <a:p>
            <a:pPr lvl="1">
              <a:defRPr/>
            </a:pPr>
            <a:r>
              <a:rPr lang="ko-KR" altLang="en-US"/>
              <a:t>해시알고리즘을 활용하여 서로 체인을 연결된 구조를 가지고 있어 블록에 담겨 있는 데이터를 조작하는 것이 이론적으로 어려움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모든 블록안의 데이터는 공개되어 있기 때문에 모든 거래가 투명하게 기록되고 검증됨</a:t>
            </a:r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분산화</a:t>
            </a:r>
          </a:p>
          <a:p>
            <a:pPr lvl="1">
              <a:defRPr/>
            </a:pPr>
            <a:r>
              <a:rPr lang="ko-KR" altLang="en-US"/>
              <a:t>탈중앙화는 블록체인에서 빼놓을 수 없는 개념 중 하나</a:t>
            </a:r>
            <a:r>
              <a:rPr lang="en-US" altLang="ko-KR"/>
              <a:t>.</a:t>
            </a:r>
          </a:p>
          <a:p>
            <a:pPr lvl="2">
              <a:defRPr/>
            </a:pPr>
            <a:r>
              <a:rPr lang="ko-KR" altLang="en-US"/>
              <a:t>네트워크에 참여하는 수많은 노드에 거래 기록이 분산되어 저장됨</a:t>
            </a:r>
            <a:r>
              <a:rPr lang="en-US" altLang="ko-KR"/>
              <a:t>.</a:t>
            </a:r>
          </a:p>
          <a:p>
            <a:pPr lvl="1">
              <a:defRPr/>
            </a:pPr>
            <a:r>
              <a:rPr lang="ko-KR" altLang="en-US"/>
              <a:t>탈중앙화로 인해서 새로운 블록의 추가나 기존 블록의 유효성에 대해서 노드간의 합의가 이루어 져야 함</a:t>
            </a:r>
          </a:p>
          <a:p>
            <a:pPr lvl="2">
              <a:defRPr/>
            </a:pPr>
            <a:r>
              <a:rPr lang="ko-KR" altLang="en-US"/>
              <a:t>이를 위해 합의 알고리즘이 사용됨</a:t>
            </a:r>
          </a:p>
        </p:txBody>
      </p:sp>
    </p:spTree>
    <p:extLst>
      <p:ext uri="{BB962C8B-B14F-4D97-AF65-F5344CB8AC3E}">
        <p14:creationId xmlns:p14="http://schemas.microsoft.com/office/powerpoint/2010/main" val="373598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합의 알고리즘의 역할과 중요성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2508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합의 알고리즘</a:t>
            </a:r>
          </a:p>
          <a:p>
            <a:pPr lvl="1">
              <a:defRPr/>
            </a:pPr>
            <a:r>
              <a:rPr lang="ko-KR" altLang="en-US"/>
              <a:t>블록체인 네트워크에서 네트워크 참여자들이 어떤 데이터가 유효하고 블록체인에 추가될 수 있는지에 대해 합의하는 방법</a:t>
            </a:r>
          </a:p>
          <a:p>
            <a:pPr lvl="1">
              <a:defRPr/>
            </a:pPr>
            <a:r>
              <a:rPr lang="ko-KR" altLang="en-US"/>
              <a:t>블록체인은 중앙 집중식 권한이 없는 분산 네트워크이기 때문에 모든 참여자가 동일한 정보를 공유하고 신뢰할 수 있는 기록을 유지하기 위해서 합의가 필수적</a:t>
            </a:r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합의 알고리즘은 블록체인 네트워크에서 보안 강화에서도 중요한 역할을 함</a:t>
            </a:r>
          </a:p>
          <a:p>
            <a:pPr lvl="1">
              <a:defRPr/>
            </a:pPr>
            <a:r>
              <a:rPr lang="ko-KR" altLang="en-US"/>
              <a:t>합의 알고리즘는 네트워크의 </a:t>
            </a:r>
            <a:r>
              <a:rPr lang="en-US" altLang="ko-KR"/>
              <a:t>51%</a:t>
            </a:r>
            <a:r>
              <a:rPr lang="ko-KR" altLang="en-US"/>
              <a:t> 이상을 통제하지 않는 한</a:t>
            </a:r>
            <a:r>
              <a:rPr lang="en-US" altLang="ko-KR"/>
              <a:t>,</a:t>
            </a:r>
            <a:r>
              <a:rPr lang="ko-KR" altLang="en-US"/>
              <a:t> 공격자가 블록체인을 조작하는 것이 어렵도록 함</a:t>
            </a:r>
          </a:p>
        </p:txBody>
      </p:sp>
    </p:spTree>
    <p:extLst>
      <p:ext uri="{BB962C8B-B14F-4D97-AF65-F5344CB8AC3E}">
        <p14:creationId xmlns:p14="http://schemas.microsoft.com/office/powerpoint/2010/main" val="404743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대표적인 합의 알고리즘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PoW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2508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Proof of Work(PoW)</a:t>
            </a:r>
          </a:p>
          <a:p>
            <a:pPr lvl="1">
              <a:defRPr/>
            </a:pPr>
            <a:r>
              <a:rPr lang="ko-KR" altLang="en-US"/>
              <a:t>참여자들이 복잡한 계산 문제를 해결하여 블록을 생성하는 방식</a:t>
            </a:r>
          </a:p>
          <a:p>
            <a:pPr lvl="2">
              <a:defRPr/>
            </a:pPr>
            <a:r>
              <a:rPr lang="ko-KR" altLang="en-US"/>
              <a:t>대표적으로 비트코인이 사용하는 합의 알고리즘</a:t>
            </a:r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참여자가 새로운 블록을 생성하기 위해서 컴퓨터의 연산 능력을 통해서 특정한 조건을 만족하는 해시값을 찾는 방법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모든 채굴자들은 같은 문제를 해결하기 위해서 경쟁하고 가장 먼저 문제를 해결한 채굴자가 새로운 블록을 추가하고 보상을 획득</a:t>
            </a:r>
          </a:p>
          <a:p>
            <a:pPr lvl="2">
              <a:defRPr/>
            </a:pPr>
            <a:r>
              <a:rPr lang="ko-KR" altLang="en-US"/>
              <a:t>이러한 경쟁은 채굴자에게 더 높은 연산력을 갖기 위해서 경쟁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난이도를 조정하여 문제가 너무 쉽거나 어렵지 않도록 조정함</a:t>
            </a:r>
          </a:p>
        </p:txBody>
      </p:sp>
    </p:spTree>
    <p:extLst>
      <p:ext uri="{BB962C8B-B14F-4D97-AF65-F5344CB8AC3E}">
        <p14:creationId xmlns:p14="http://schemas.microsoft.com/office/powerpoint/2010/main" val="3956769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대표적인 합의 알고리즘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PoS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25080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Proof of Stake(PoS)</a:t>
            </a:r>
          </a:p>
          <a:p>
            <a:pPr lvl="1">
              <a:defRPr/>
            </a:pPr>
            <a:r>
              <a:rPr lang="ko-KR" altLang="en-US"/>
              <a:t>참여자들이 네트워크에 보유한 지분에 따라 새 블록을 생성하는 권한을 받음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높은 지분을 보유하고 있는 참여자가 새 블록 생성의 기회를 더 많이 얻을 수 있음</a:t>
            </a:r>
          </a:p>
          <a:p>
            <a:pPr lvl="2">
              <a:defRPr/>
            </a:pPr>
            <a:r>
              <a:rPr lang="ko-KR" altLang="en-US"/>
              <a:t>일반적으로는 무작위 선택 과정을 통해 이루어지며</a:t>
            </a:r>
            <a:r>
              <a:rPr lang="en-US" altLang="ko-KR"/>
              <a:t>,</a:t>
            </a:r>
            <a:r>
              <a:rPr lang="ko-KR" altLang="en-US"/>
              <a:t> 더 많은 지분을 가지고 있는 참여자가 더 높은 확률로 선택될 수 있도록 되어 있음</a:t>
            </a:r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마찬가지로 블록 생성 기회를 얻은 참여자는 블록을 생성하고 보상을 얻음</a:t>
            </a:r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67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대표적인 합의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25080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ko-KR" altLang="en-US" sz="1700"/>
              <a:t>기존 합의 알고리즘의 장점과 단점</a:t>
            </a:r>
          </a:p>
          <a:p>
            <a:pPr lvl="1">
              <a:defRPr/>
            </a:pPr>
            <a:r>
              <a:rPr lang="en-US" altLang="ko-KR" sz="1700"/>
              <a:t>PoW</a:t>
            </a:r>
          </a:p>
          <a:p>
            <a:pPr lvl="2">
              <a:defRPr/>
            </a:pPr>
            <a:r>
              <a:rPr lang="ko-KR" altLang="en-US" sz="1700"/>
              <a:t>가장 큰 장점은 높은 보안성</a:t>
            </a:r>
          </a:p>
          <a:p>
            <a:pPr lvl="3">
              <a:defRPr/>
            </a:pPr>
            <a:r>
              <a:rPr lang="ko-KR" altLang="en-US" sz="1700"/>
              <a:t>네트워크를 조작하려면 전체 네트워크의 </a:t>
            </a:r>
            <a:r>
              <a:rPr lang="en-US" altLang="ko-KR" sz="1700"/>
              <a:t>51% </a:t>
            </a:r>
            <a:r>
              <a:rPr lang="ko-KR" altLang="en-US" sz="1700"/>
              <a:t>이상의 연산력을 가지고 있어야 가능</a:t>
            </a:r>
          </a:p>
          <a:p>
            <a:pPr lvl="2">
              <a:defRPr/>
            </a:pPr>
            <a:r>
              <a:rPr lang="ko-KR" altLang="en-US" sz="1700"/>
              <a:t>막대한 에너지 소모</a:t>
            </a:r>
          </a:p>
          <a:p>
            <a:pPr lvl="3">
              <a:defRPr/>
            </a:pPr>
            <a:r>
              <a:rPr lang="ko-KR" altLang="en-US" sz="1700"/>
              <a:t>경쟁을 통해서 합의가 이루어지기 때문에 이 과정에서 채굴자들은 더 높은 연산력을 위해서 더 많은 에너지를 소모</a:t>
            </a:r>
          </a:p>
          <a:p>
            <a:pPr lvl="2">
              <a:defRPr/>
            </a:pPr>
            <a:r>
              <a:rPr lang="ko-KR" altLang="en-US" sz="1700"/>
              <a:t>처리 속도</a:t>
            </a:r>
          </a:p>
          <a:p>
            <a:pPr lvl="3">
              <a:defRPr/>
            </a:pPr>
            <a:r>
              <a:rPr lang="ko-KR" altLang="en-US" sz="1700"/>
              <a:t>비교적 낮은 처리 속도</a:t>
            </a:r>
            <a:r>
              <a:rPr lang="en-US" altLang="ko-KR" sz="1700"/>
              <a:t>,</a:t>
            </a:r>
            <a:r>
              <a:rPr lang="ko-KR" altLang="en-US" sz="1700"/>
              <a:t> 새로운 블록은 생성하는데 걸리는 처리 속도가 오래걸림</a:t>
            </a:r>
            <a:r>
              <a:rPr lang="en-US" altLang="ko-KR" sz="1700"/>
              <a:t>.</a:t>
            </a:r>
            <a:r>
              <a:rPr lang="ko-KR" altLang="en-US" sz="1700"/>
              <a:t> 비트코인의 경우 블록 생성 시간은 </a:t>
            </a:r>
            <a:r>
              <a:rPr lang="en-US" altLang="ko-KR" sz="1700"/>
              <a:t>10</a:t>
            </a:r>
            <a:r>
              <a:rPr lang="ko-KR" altLang="en-US" sz="1700"/>
              <a:t>분으로 조절하고 있음</a:t>
            </a:r>
          </a:p>
          <a:p>
            <a:pPr lvl="1">
              <a:defRPr/>
            </a:pPr>
            <a:r>
              <a:rPr lang="en-US" altLang="ko-KR" sz="1700"/>
              <a:t>PoS</a:t>
            </a:r>
          </a:p>
          <a:p>
            <a:pPr lvl="2">
              <a:defRPr/>
            </a:pPr>
            <a:r>
              <a:rPr lang="ko-KR" altLang="en-US" sz="1700"/>
              <a:t>에너지 효율성</a:t>
            </a:r>
          </a:p>
          <a:p>
            <a:pPr lvl="3">
              <a:defRPr/>
            </a:pPr>
            <a:r>
              <a:rPr lang="en-US" altLang="ko-KR" sz="1700"/>
              <a:t>PoW</a:t>
            </a:r>
            <a:r>
              <a:rPr lang="ko-KR" altLang="en-US" sz="1700"/>
              <a:t>에 비해서 훨씬 적은 에너지를 사용함</a:t>
            </a:r>
            <a:r>
              <a:rPr lang="en-US" altLang="ko-KR" sz="1700"/>
              <a:t>.</a:t>
            </a:r>
            <a:r>
              <a:rPr lang="ko-KR" altLang="en-US" sz="1700"/>
              <a:t> 경쟁을 통해서 합의가 이루어지는 것이 아니기 때문에 높은 연산력을 필요로 하지 않음</a:t>
            </a:r>
          </a:p>
          <a:p>
            <a:pPr lvl="2">
              <a:defRPr/>
            </a:pPr>
            <a:r>
              <a:rPr lang="ko-KR" altLang="en-US" sz="1700"/>
              <a:t>경제적 중앙화 문제</a:t>
            </a:r>
          </a:p>
          <a:p>
            <a:pPr lvl="3">
              <a:defRPr/>
            </a:pPr>
            <a:r>
              <a:rPr lang="ko-KR" altLang="en-US" sz="1700"/>
              <a:t>지분이 많은 수록 블록을 생성할 기회를 더 많이 얻을 수 있기 때문에</a:t>
            </a:r>
            <a:r>
              <a:rPr lang="en-US" altLang="ko-KR" sz="1700"/>
              <a:t>,</a:t>
            </a:r>
            <a:r>
              <a:rPr lang="ko-KR" altLang="en-US" sz="1700"/>
              <a:t> 부유한 참여자가 더 부유해지는 문제가 발생</a:t>
            </a:r>
          </a:p>
          <a:p>
            <a:pPr lvl="2">
              <a:defRPr/>
            </a:pPr>
            <a:r>
              <a:rPr lang="ko-KR" altLang="en-US" sz="1700"/>
              <a:t>보안성 </a:t>
            </a:r>
          </a:p>
          <a:p>
            <a:pPr lvl="3">
              <a:defRPr/>
            </a:pPr>
            <a:r>
              <a:rPr lang="en-US" altLang="ko-KR" sz="1700"/>
              <a:t>PoW</a:t>
            </a:r>
            <a:r>
              <a:rPr lang="ko-KR" altLang="en-US" sz="1700"/>
              <a:t>에 비해서 다른 보안 위험에 노출될 수 있다</a:t>
            </a:r>
            <a:r>
              <a:rPr lang="en-US" altLang="ko-KR" sz="1700"/>
              <a:t>.</a:t>
            </a:r>
            <a:r>
              <a:rPr lang="ko-KR" altLang="en-US" sz="1700"/>
              <a:t> 하지만 </a:t>
            </a:r>
            <a:r>
              <a:rPr lang="en-US" altLang="ko-KR" sz="1700"/>
              <a:t>51%</a:t>
            </a:r>
            <a:r>
              <a:rPr lang="ko-KR" altLang="en-US" sz="1700"/>
              <a:t>의 지분을 보유하기 위해서는 막대한 비용이 필요하기 때문에 안전하다고 하는 사람도 있음 </a:t>
            </a:r>
          </a:p>
        </p:txBody>
      </p:sp>
    </p:spTree>
    <p:extLst>
      <p:ext uri="{BB962C8B-B14F-4D97-AF65-F5344CB8AC3E}">
        <p14:creationId xmlns:p14="http://schemas.microsoft.com/office/powerpoint/2010/main" val="165585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Proof of Stack</a:t>
            </a:r>
            <a:r>
              <a:rPr lang="ko-KR" altLang="en-US"/>
              <a:t>의 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25080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en-US" altLang="ko-KR" sz="1900"/>
              <a:t>Delegated Proof of Stake(DPoS)</a:t>
            </a:r>
          </a:p>
          <a:p>
            <a:pPr lvl="1">
              <a:defRPr/>
            </a:pPr>
            <a:r>
              <a:rPr lang="ko-KR" altLang="en-US" sz="1900"/>
              <a:t>민주주의와 유사한 방식으로</a:t>
            </a:r>
            <a:r>
              <a:rPr lang="en-US" altLang="ko-KR" sz="1900"/>
              <a:t>,</a:t>
            </a:r>
            <a:r>
              <a:rPr lang="ko-KR" altLang="en-US" sz="1900"/>
              <a:t> 지분을 보유하고 있는 사람들이 대표를 선출</a:t>
            </a:r>
            <a:r>
              <a:rPr lang="en-US" altLang="ko-KR" sz="1900"/>
              <a:t>.</a:t>
            </a:r>
            <a:r>
              <a:rPr lang="ko-KR" altLang="en-US" sz="1900"/>
              <a:t> 대표는 네트워크에서 블록 생성과 거래 검증 등의 중요 역할을 수행</a:t>
            </a:r>
          </a:p>
          <a:p>
            <a:pPr lvl="1">
              <a:defRPr/>
            </a:pPr>
            <a:r>
              <a:rPr lang="ko-KR" altLang="en-US" sz="1900"/>
              <a:t>높은 처리 속도와 효율적인 네트워크 운영이 가능하지만</a:t>
            </a:r>
            <a:r>
              <a:rPr lang="en-US" altLang="ko-KR" sz="1900"/>
              <a:t>,</a:t>
            </a:r>
            <a:r>
              <a:rPr lang="ko-KR" altLang="en-US" sz="1900"/>
              <a:t> 대표자로 인한 중앙화 경향이 발생하는 것 처럼 소수의 대표자에게 권력이 집중될 수 있음</a:t>
            </a:r>
          </a:p>
          <a:p>
            <a:pPr lvl="0">
              <a:defRPr/>
            </a:pPr>
            <a:r>
              <a:rPr lang="en-US" altLang="ko-KR" sz="1900"/>
              <a:t>Leased Proof of Stake(LPoS)</a:t>
            </a:r>
          </a:p>
          <a:p>
            <a:pPr lvl="1">
              <a:defRPr/>
            </a:pPr>
            <a:r>
              <a:rPr lang="ko-KR" altLang="en-US" sz="1900"/>
              <a:t>대출 시스템과 유사한 방법으로</a:t>
            </a:r>
            <a:r>
              <a:rPr lang="en-US" altLang="ko-KR" sz="1900"/>
              <a:t>,</a:t>
            </a:r>
            <a:r>
              <a:rPr lang="ko-KR" altLang="en-US" sz="1900"/>
              <a:t> 자신의 지분을 다른 사용자에게 임대할 수 있음</a:t>
            </a:r>
            <a:r>
              <a:rPr lang="en-US" altLang="ko-KR" sz="1900"/>
              <a:t>.</a:t>
            </a:r>
            <a:r>
              <a:rPr lang="ko-KR" altLang="en-US" sz="1900"/>
              <a:t> 이를 통해서 지분이 적은 참여자도 임대를 통해서 블록 생성 과정에 간접적으로 참여할 수 있음</a:t>
            </a:r>
          </a:p>
          <a:p>
            <a:pPr lvl="2">
              <a:defRPr/>
            </a:pPr>
            <a:r>
              <a:rPr lang="ko-KR" altLang="en-US" sz="1900"/>
              <a:t>임대한 지분을 통해서 블록을 생성할 경우 임대자와 보상을 공유</a:t>
            </a:r>
          </a:p>
          <a:p>
            <a:pPr lvl="0">
              <a:defRPr/>
            </a:pPr>
            <a:r>
              <a:rPr lang="en-US" altLang="ko-KR" sz="1900"/>
              <a:t>Byzantine Fault Tolerance Proof of Stack(BFT PoS)</a:t>
            </a:r>
          </a:p>
          <a:p>
            <a:pPr lvl="1">
              <a:defRPr/>
            </a:pPr>
            <a:r>
              <a:rPr lang="ko-KR" altLang="en-US" sz="1900"/>
              <a:t>비잔틴 장군의 문제의 개념을 기반으로 하는 합의 알고리즘</a:t>
            </a:r>
            <a:r>
              <a:rPr lang="en-US" altLang="ko-KR" sz="1900"/>
              <a:t>.</a:t>
            </a:r>
          </a:p>
          <a:p>
            <a:pPr lvl="2">
              <a:defRPr/>
            </a:pPr>
            <a:r>
              <a:rPr lang="ko-KR" altLang="en-US" sz="1900"/>
              <a:t>여러 장군이 있을 때</a:t>
            </a:r>
            <a:r>
              <a:rPr lang="en-US" altLang="ko-KR" sz="1900"/>
              <a:t>,</a:t>
            </a:r>
            <a:r>
              <a:rPr lang="ko-KR" altLang="en-US" sz="1900"/>
              <a:t> 전령을 통해서 서로 소통할 경우 배신자가 있거나 중간의 정보 전달이 잘못되더라도 공통된 전략에 도달하도록 하는 개념</a:t>
            </a:r>
          </a:p>
          <a:p>
            <a:pPr lvl="3">
              <a:defRPr/>
            </a:pPr>
            <a:r>
              <a:rPr lang="ko-KR" altLang="en-US" sz="1900"/>
              <a:t>즉</a:t>
            </a:r>
            <a:r>
              <a:rPr lang="en-US" altLang="ko-KR" sz="1900"/>
              <a:t>,</a:t>
            </a:r>
            <a:r>
              <a:rPr lang="ko-KR" altLang="en-US" sz="1900"/>
              <a:t> 신뢰할 수 없거나 잘못된 정보를 전달하는 참여자가 있더라도 올바른 합의에 도달할 수 있도록 하는 합의 알고리즘</a:t>
            </a:r>
          </a:p>
          <a:p>
            <a:pPr lvl="1">
              <a:defRPr/>
            </a:pP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404066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Macintosh PowerPoint</Application>
  <PresentationFormat>와이드스크린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AppleGothic</vt:lpstr>
      <vt:lpstr>Arial</vt:lpstr>
      <vt:lpstr>CryptoCraft 테마</vt:lpstr>
      <vt:lpstr>제목 테마</vt:lpstr>
      <vt:lpstr>블록체인 및 합의 알고리즘</vt:lpstr>
      <vt:lpstr>블록 체인의 기본 원리</vt:lpstr>
      <vt:lpstr>블록 체인의 특징</vt:lpstr>
      <vt:lpstr>합의 알고리즘의 역할과 중요성</vt:lpstr>
      <vt:lpstr>대표적인 합의 알고리즘 - PoW</vt:lpstr>
      <vt:lpstr>대표적인 합의 알고리즘 - PoS</vt:lpstr>
      <vt:lpstr>대표적인 합의 알고리즘</vt:lpstr>
      <vt:lpstr>Proof of Stack의 종류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94</cp:revision>
  <dcterms:created xsi:type="dcterms:W3CDTF">2019-03-05T04:29:07Z</dcterms:created>
  <dcterms:modified xsi:type="dcterms:W3CDTF">2023-12-10T13:26:25Z</dcterms:modified>
  <cp:version/>
</cp:coreProperties>
</file>