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94" r:id="rId4"/>
    <p:sldId id="293" r:id="rId5"/>
    <p:sldId id="296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rV1Bp_8P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양자 컴퓨터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https://www.youtube.com/watch?v=rMrV1Bp_8P0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9DD65-7888-CCC3-15D6-62207BC8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F87719-8B3D-7CC9-754C-ADCD0B493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0" y="1598384"/>
            <a:ext cx="5008478" cy="38990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DE3CC8-DA12-85E6-A2D3-91E391F46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" t="10386" r="33195" b="40637"/>
          <a:stretch/>
        </p:blipFill>
        <p:spPr>
          <a:xfrm>
            <a:off x="640520" y="5593017"/>
            <a:ext cx="4018533" cy="10658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DD5FFE-B0B6-DFC2-3730-FFEAB03985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" t="9927" r="28264" b="36642"/>
          <a:stretch/>
        </p:blipFill>
        <p:spPr>
          <a:xfrm>
            <a:off x="7038975" y="5621242"/>
            <a:ext cx="3238500" cy="10376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062C224-84E4-2D30-298D-231FF442DB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571278"/>
            <a:ext cx="3829050" cy="3926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EAE399-5274-B8DA-E85A-9E04E090232A}"/>
              </a:ext>
            </a:extLst>
          </p:cNvPr>
          <p:cNvSpPr txBox="1"/>
          <p:nvPr/>
        </p:nvSpPr>
        <p:spPr>
          <a:xfrm>
            <a:off x="640520" y="1133506"/>
            <a:ext cx="211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Toffoli gate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39577-2C30-4E55-4AED-D704064DBC5D}"/>
              </a:ext>
            </a:extLst>
          </p:cNvPr>
          <p:cNvSpPr txBox="1"/>
          <p:nvPr/>
        </p:nvSpPr>
        <p:spPr>
          <a:xfrm>
            <a:off x="6972300" y="1074688"/>
            <a:ext cx="211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Swap gate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1A2E09-6422-016A-0269-4495FBD719A1}"/>
              </a:ext>
            </a:extLst>
          </p:cNvPr>
          <p:cNvSpPr txBox="1"/>
          <p:nvPr/>
        </p:nvSpPr>
        <p:spPr>
          <a:xfrm>
            <a:off x="4687628" y="6311699"/>
            <a:ext cx="219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AND </a:t>
            </a:r>
            <a:r>
              <a:rPr lang="ko-KR" altLang="en-US" sz="1600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연산과 동일</a:t>
            </a:r>
          </a:p>
        </p:txBody>
      </p:sp>
    </p:spTree>
    <p:extLst>
      <p:ext uri="{BB962C8B-B14F-4D97-AF65-F5344CB8AC3E}">
        <p14:creationId xmlns:p14="http://schemas.microsoft.com/office/powerpoint/2010/main" val="24015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0F4BA-3A3B-0849-9941-6068172C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C0ADCD-418E-9248-F9CF-979452E41B98}"/>
              </a:ext>
            </a:extLst>
          </p:cNvPr>
          <p:cNvSpPr txBox="1"/>
          <p:nvPr/>
        </p:nvSpPr>
        <p:spPr>
          <a:xfrm>
            <a:off x="488120" y="1245347"/>
            <a:ext cx="2112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그 외 문법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BEBF902-5385-FFF6-305A-46771E3E7C9A}"/>
              </a:ext>
            </a:extLst>
          </p:cNvPr>
          <p:cNvGrpSpPr/>
          <p:nvPr/>
        </p:nvGrpSpPr>
        <p:grpSpPr>
          <a:xfrm>
            <a:off x="730106" y="1847829"/>
            <a:ext cx="5794519" cy="2115902"/>
            <a:chOff x="787256" y="2040254"/>
            <a:chExt cx="5794519" cy="211590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8051FD9-BE0C-A478-C31D-176BC0A41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56" y="2040254"/>
              <a:ext cx="5746894" cy="211590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9F8C31-59DB-CBA1-17FF-B59A49672B4F}"/>
                </a:ext>
              </a:extLst>
            </p:cNvPr>
            <p:cNvSpPr txBox="1"/>
            <p:nvPr/>
          </p:nvSpPr>
          <p:spPr>
            <a:xfrm>
              <a:off x="2930619" y="2905780"/>
              <a:ext cx="36035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←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Compute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안의 내용을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Reverse(</a:t>
              </a:r>
              <a:r>
                <a:rPr lang="ko-KR" alt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역연산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8A8128-0284-323F-A93C-F13DFE276A57}"/>
                </a:ext>
              </a:extLst>
            </p:cNvPr>
            <p:cNvSpPr txBox="1"/>
            <p:nvPr/>
          </p:nvSpPr>
          <p:spPr>
            <a:xfrm>
              <a:off x="2930619" y="2905780"/>
              <a:ext cx="36511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←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Compute 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안의 내용을 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Reverse(</a:t>
              </a:r>
              <a:r>
                <a:rPr lang="ko-KR" altLang="en-US" sz="1400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역연산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endPara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endParaRPr lang="ko-KR" alt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9617CA-6C61-ADD0-B704-C3558E510320}"/>
                </a:ext>
              </a:extLst>
            </p:cNvPr>
            <p:cNvSpPr txBox="1"/>
            <p:nvPr/>
          </p:nvSpPr>
          <p:spPr>
            <a:xfrm>
              <a:off x="3368769" y="3501980"/>
              <a:ext cx="30510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← 양자 얽힘 상태로 만듦</a:t>
              </a:r>
              <a:endPara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    (if</a:t>
              </a:r>
              <a:r>
                <a:rPr lang="ko-KR" altLang="en-US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문 대신 사용</a:t>
              </a:r>
              <a:r>
                <a:rPr lang="en-US" altLang="ko-K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)</a:t>
              </a:r>
              <a:endParaRPr lang="ko-KR" altLang="en-US" sz="1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87D296-1E31-6592-70F6-521C5C1A2220}"/>
              </a:ext>
            </a:extLst>
          </p:cNvPr>
          <p:cNvGrpSpPr/>
          <p:nvPr/>
        </p:nvGrpSpPr>
        <p:grpSpPr>
          <a:xfrm>
            <a:off x="7350955" y="1636136"/>
            <a:ext cx="4600575" cy="2677657"/>
            <a:chOff x="7179505" y="1982449"/>
            <a:chExt cx="4600575" cy="26776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55991-7DD9-37E6-F7CB-89700CCAE2EE}"/>
                </a:ext>
              </a:extLst>
            </p:cNvPr>
            <p:cNvSpPr txBox="1"/>
            <p:nvPr/>
          </p:nvSpPr>
          <p:spPr>
            <a:xfrm>
              <a:off x="7179505" y="1982449"/>
              <a:ext cx="4095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Compute/</a:t>
              </a:r>
              <a:r>
                <a:rPr lang="en-US" altLang="ko-KR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Uncompute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를 통해 </a:t>
              </a:r>
              <a:r>
                <a:rPr lang="ko-KR" altLang="en-US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역연산</a:t>
              </a:r>
              <a:endPara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→ </a:t>
              </a:r>
              <a:r>
                <a:rPr lang="ko-KR" altLang="en-US" dirty="0" err="1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큐비트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 수를 효율적으로 사용할 수 있음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952564-2C4D-7987-573A-B32F23DCE4E4}"/>
                </a:ext>
              </a:extLst>
            </p:cNvPr>
            <p:cNvSpPr txBox="1"/>
            <p:nvPr/>
          </p:nvSpPr>
          <p:spPr>
            <a:xfrm>
              <a:off x="7179505" y="2905780"/>
              <a:ext cx="460057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를 통해 양자 얽힘 상태로 만듦 </a:t>
              </a:r>
              <a:endPara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→ 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가 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1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일 때만 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 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내의 코드 수행</a:t>
              </a:r>
              <a:endPara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endPara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  <a:p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큐비트는 중첩된 상태임으로 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if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문 사용불가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(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특정 상태 결정 지을 수 없음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)</a:t>
              </a:r>
            </a:p>
            <a:p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→ 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if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문 대신 </a:t>
              </a:r>
              <a:r>
                <a: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Control </a:t>
              </a:r>
              <a:r>
                <a:rPr lang="ko-KR" altLang="en-US" dirty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사용 </a:t>
              </a:r>
              <a:endPara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AF53D6-3F2C-FBF2-53BD-CB1AAF6C5AF0}"/>
              </a:ext>
            </a:extLst>
          </p:cNvPr>
          <p:cNvSpPr txBox="1"/>
          <p:nvPr/>
        </p:nvSpPr>
        <p:spPr>
          <a:xfrm>
            <a:off x="567909" y="4313793"/>
            <a:ext cx="590909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양자 최적화 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 - 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 줄임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 - Toffoli depth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줄임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 - Full depth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줄임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수와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depth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는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trade-off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-&gt; depth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와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모두 중요하므로 적절하게 구현 해야함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1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47EA2C-D00B-144E-8CBE-D2F6740C1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양자컴퓨터란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98F75-21C3-1ED2-DB7B-7EA8A2A8076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양자컴퓨터와 고전컴퓨터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8C6A62-7684-46AB-0A4E-FB5AD7D3FF4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양자 게이트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5D7B1C-B30D-561F-086C-96B3ED8EAE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394674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D389-ED91-6578-2AD3-4A43F7F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B5AC53E-1EF8-2699-DFE1-E6CD9C8A09D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152525"/>
                <a:ext cx="11368161" cy="549772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sz="33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양자 컴퓨터</a:t>
                </a:r>
                <a:endParaRPr lang="en-US" altLang="ko-KR" sz="33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</a:t>
                </a: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 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양자의 중첩과 얽힘 현상을 활용한 컴퓨터</a:t>
                </a:r>
                <a:endParaRPr lang="en-US" altLang="ko-KR" sz="22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- 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측정 전까지는 </a:t>
                </a: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0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과 </a:t>
                </a: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1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동시에 공존</a:t>
                </a:r>
                <a:endParaRPr lang="en-US" altLang="ko-KR" sz="22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ko-KR" altLang="en-US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</a:t>
                </a:r>
                <a:endParaRPr lang="en-US" altLang="ko-KR" sz="24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4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- 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연산 속도가 굉장히 빠름 </a:t>
                </a:r>
                <a:endParaRPr lang="en-US" altLang="ko-KR" sz="22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   ex) 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최악의 경우 </a:t>
                </a:r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N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번 탐색해야 하는 문제도 </a:t>
                </a:r>
                <a14:m>
                  <m:oMath xmlns:m="http://schemas.openxmlformats.org/officeDocument/2006/math">
                    <m:r>
                      <a:rPr lang="ko-KR" altLang="en-US" sz="2200" i="1" smtClean="0"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en-US" altLang="ko-KR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sz="22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이면 탐색 가능</a:t>
                </a:r>
                <a:endParaRPr lang="en-US" altLang="ko-KR" sz="22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B5AC53E-1EF8-2699-DFE1-E6CD9C8A0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152525"/>
                <a:ext cx="11368161" cy="5497728"/>
              </a:xfrm>
              <a:blipFill>
                <a:blip r:embed="rId2"/>
                <a:stretch>
                  <a:fillRect l="-1180" t="-3880" b="-4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슈뢰딩거의 고양이 - 위키백과, 우리 모두의 백과사전">
            <a:extLst>
              <a:ext uri="{FF2B5EF4-FFF2-40B4-BE49-F238E27FC236}">
                <a16:creationId xmlns:a16="http://schemas.microsoft.com/office/drawing/2014/main" id="{A7E969CD-EF29-97E3-2349-2385FF126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779" y="3249425"/>
            <a:ext cx="4347419" cy="23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2A2E7F-20BB-E321-C359-DCB5B6D15090}"/>
              </a:ext>
            </a:extLst>
          </p:cNvPr>
          <p:cNvSpPr txBox="1"/>
          <p:nvPr/>
        </p:nvSpPr>
        <p:spPr>
          <a:xfrm>
            <a:off x="1066802" y="2298326"/>
            <a:ext cx="411433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ko-KR" altLang="en-US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슈뢰딩거의 고양이 </a:t>
            </a:r>
            <a:endParaRPr lang="en-US" altLang="ko-KR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고양이를 </a:t>
            </a:r>
            <a:r>
              <a:rPr lang="ko-KR" altLang="en-US" dirty="0">
                <a:solidFill>
                  <a:srgbClr val="20212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외부와 차단된 상자에 넣는다</a:t>
            </a:r>
            <a:r>
              <a:rPr lang="en-US" altLang="ko-KR" dirty="0">
                <a:solidFill>
                  <a:srgbClr val="20212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라듐 핵이 붕괴하면 </a:t>
            </a:r>
            <a:r>
              <a:rPr lang="ko-KR" altLang="en-US" b="0" i="0" dirty="0" err="1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가이거계수기가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탐지한다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망치가 유리병을 내려쳐 깨게 돼 청산가리가 유출된다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청산가리를 마신 고양이는 죽게 된다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라듐이 붕괴할 확률은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시간 뒤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50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퍼센트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</a:t>
            </a:r>
          </a:p>
          <a:p>
            <a:r>
              <a:rPr lang="en-US" altLang="ko-KR" dirty="0">
                <a:solidFill>
                  <a:srgbClr val="202122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시간 뒤 고양이는 죽었을까 살았을까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?</a:t>
            </a:r>
          </a:p>
          <a:p>
            <a:endParaRPr lang="en-US" altLang="ko-KR" dirty="0">
              <a:solidFill>
                <a:srgbClr val="202122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-&gt;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관측 전까지 고양이는 살아있는 상태와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죽어있는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상태 공존</a:t>
            </a:r>
            <a:endParaRPr lang="en-US" altLang="ko-KR" b="0" i="0" dirty="0">
              <a:solidFill>
                <a:srgbClr val="FF0000"/>
              </a:solidFill>
              <a:effectLst/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51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5E97F-9F8C-BEA1-2F87-0E1BE562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컴퓨터란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D9111-6A13-44C8-3CAB-215B42D4A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양자 중첩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측정 되기 전까지 가능한 모든 상태가 확률적으로 중첩 되어있음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측정 시에 하나의 상태로 결정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양자 얽힘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과거 상호작용했던 입자들을 멀리 떨어진 상태에도 연결된 관계 유지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ko-KR" altLang="en-US" sz="2000" b="0" i="0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en-US" altLang="ko-KR" sz="2000" b="0" i="0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sz="2000" b="0" i="0" dirty="0">
                <a:effectLst/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하나의 양자 상태를 결정하면 다른 하나의 양자 상태 또한 동시에 결정</a:t>
            </a:r>
            <a:endParaRPr lang="en-US" altLang="ko-KR" sz="2000" b="0" i="0" dirty="0">
              <a:effectLst/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거리에 무관하게 발생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481B08-E529-77ED-C12E-E1A840630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3" b="2174"/>
          <a:stretch/>
        </p:blipFill>
        <p:spPr bwMode="auto">
          <a:xfrm>
            <a:off x="8319245" y="1332807"/>
            <a:ext cx="2034990" cy="185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자유형: 도형 3103">
            <a:extLst>
              <a:ext uri="{FF2B5EF4-FFF2-40B4-BE49-F238E27FC236}">
                <a16:creationId xmlns:a16="http://schemas.microsoft.com/office/drawing/2014/main" id="{405027CC-08C9-3C66-650C-D740D9A465E8}"/>
              </a:ext>
            </a:extLst>
          </p:cNvPr>
          <p:cNvSpPr/>
          <p:nvPr/>
        </p:nvSpPr>
        <p:spPr>
          <a:xfrm>
            <a:off x="7584141" y="5495208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5" name="자유형: 도형 3104">
            <a:extLst>
              <a:ext uri="{FF2B5EF4-FFF2-40B4-BE49-F238E27FC236}">
                <a16:creationId xmlns:a16="http://schemas.microsoft.com/office/drawing/2014/main" id="{CC4877AD-1EB6-8CA5-2180-BD3D73F14D80}"/>
              </a:ext>
            </a:extLst>
          </p:cNvPr>
          <p:cNvSpPr/>
          <p:nvPr/>
        </p:nvSpPr>
        <p:spPr>
          <a:xfrm rot="10800000">
            <a:off x="7552765" y="5469697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6" name="자유형: 도형 3105">
            <a:extLst>
              <a:ext uri="{FF2B5EF4-FFF2-40B4-BE49-F238E27FC236}">
                <a16:creationId xmlns:a16="http://schemas.microsoft.com/office/drawing/2014/main" id="{271D2EBE-F3E5-CEAD-BD5E-482CD8983C4E}"/>
              </a:ext>
            </a:extLst>
          </p:cNvPr>
          <p:cNvSpPr/>
          <p:nvPr/>
        </p:nvSpPr>
        <p:spPr>
          <a:xfrm>
            <a:off x="7664823" y="5486190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7" name="자유형: 도형 3106">
            <a:extLst>
              <a:ext uri="{FF2B5EF4-FFF2-40B4-BE49-F238E27FC236}">
                <a16:creationId xmlns:a16="http://schemas.microsoft.com/office/drawing/2014/main" id="{85CF3BC7-108B-4C9B-0474-9241126E4B8C}"/>
              </a:ext>
            </a:extLst>
          </p:cNvPr>
          <p:cNvSpPr/>
          <p:nvPr/>
        </p:nvSpPr>
        <p:spPr>
          <a:xfrm>
            <a:off x="7515574" y="5531088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8" name="자유형: 도형 3107">
            <a:extLst>
              <a:ext uri="{FF2B5EF4-FFF2-40B4-BE49-F238E27FC236}">
                <a16:creationId xmlns:a16="http://schemas.microsoft.com/office/drawing/2014/main" id="{59B3D112-1E28-9B78-0A56-9A0E4FB54C21}"/>
              </a:ext>
            </a:extLst>
          </p:cNvPr>
          <p:cNvSpPr/>
          <p:nvPr/>
        </p:nvSpPr>
        <p:spPr>
          <a:xfrm>
            <a:off x="7615517" y="5531087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9" name="자유형: 도형 3108">
            <a:extLst>
              <a:ext uri="{FF2B5EF4-FFF2-40B4-BE49-F238E27FC236}">
                <a16:creationId xmlns:a16="http://schemas.microsoft.com/office/drawing/2014/main" id="{00632EEA-ED0B-8371-1769-F8D44A25BD65}"/>
              </a:ext>
            </a:extLst>
          </p:cNvPr>
          <p:cNvSpPr/>
          <p:nvPr/>
        </p:nvSpPr>
        <p:spPr>
          <a:xfrm rot="10800000">
            <a:off x="7539561" y="5531086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0" name="자유형: 도형 3109">
            <a:extLst>
              <a:ext uri="{FF2B5EF4-FFF2-40B4-BE49-F238E27FC236}">
                <a16:creationId xmlns:a16="http://schemas.microsoft.com/office/drawing/2014/main" id="{F04B7B66-5F7B-0754-3BEE-4C50D64B663B}"/>
              </a:ext>
            </a:extLst>
          </p:cNvPr>
          <p:cNvSpPr/>
          <p:nvPr/>
        </p:nvSpPr>
        <p:spPr>
          <a:xfrm>
            <a:off x="7632115" y="5486190"/>
            <a:ext cx="2294965" cy="228321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11" name="자유형: 도형 3110">
            <a:extLst>
              <a:ext uri="{FF2B5EF4-FFF2-40B4-BE49-F238E27FC236}">
                <a16:creationId xmlns:a16="http://schemas.microsoft.com/office/drawing/2014/main" id="{9B036A24-0672-B445-F66C-92CBCCAB60F4}"/>
              </a:ext>
            </a:extLst>
          </p:cNvPr>
          <p:cNvSpPr/>
          <p:nvPr/>
        </p:nvSpPr>
        <p:spPr>
          <a:xfrm>
            <a:off x="7522963" y="5502683"/>
            <a:ext cx="2219009" cy="256724"/>
          </a:xfrm>
          <a:custGeom>
            <a:avLst/>
            <a:gdLst>
              <a:gd name="connsiteX0" fmla="*/ 0 w 2294965"/>
              <a:gd name="connsiteY0" fmla="*/ 179451 h 228321"/>
              <a:gd name="connsiteX1" fmla="*/ 152400 w 2294965"/>
              <a:gd name="connsiteY1" fmla="*/ 157 h 228321"/>
              <a:gd name="connsiteX2" fmla="*/ 367553 w 2294965"/>
              <a:gd name="connsiteY2" fmla="*/ 206345 h 228321"/>
              <a:gd name="connsiteX3" fmla="*/ 627530 w 2294965"/>
              <a:gd name="connsiteY3" fmla="*/ 27051 h 228321"/>
              <a:gd name="connsiteX4" fmla="*/ 896471 w 2294965"/>
              <a:gd name="connsiteY4" fmla="*/ 206345 h 228321"/>
              <a:gd name="connsiteX5" fmla="*/ 1093694 w 2294965"/>
              <a:gd name="connsiteY5" fmla="*/ 18086 h 228321"/>
              <a:gd name="connsiteX6" fmla="*/ 1192306 w 2294965"/>
              <a:gd name="connsiteY6" fmla="*/ 188416 h 228321"/>
              <a:gd name="connsiteX7" fmla="*/ 1192306 w 2294965"/>
              <a:gd name="connsiteY7" fmla="*/ 188416 h 228321"/>
              <a:gd name="connsiteX8" fmla="*/ 1416424 w 2294965"/>
              <a:gd name="connsiteY8" fmla="*/ 89804 h 228321"/>
              <a:gd name="connsiteX9" fmla="*/ 1640541 w 2294965"/>
              <a:gd name="connsiteY9" fmla="*/ 224274 h 228321"/>
              <a:gd name="connsiteX10" fmla="*/ 1927412 w 2294965"/>
              <a:gd name="connsiteY10" fmla="*/ 44980 h 228321"/>
              <a:gd name="connsiteX11" fmla="*/ 2124635 w 2294965"/>
              <a:gd name="connsiteY11" fmla="*/ 224274 h 228321"/>
              <a:gd name="connsiteX12" fmla="*/ 2294965 w 2294965"/>
              <a:gd name="connsiteY12" fmla="*/ 152557 h 22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4965" h="228321">
                <a:moveTo>
                  <a:pt x="0" y="179451"/>
                </a:moveTo>
                <a:cubicBezTo>
                  <a:pt x="45570" y="87563"/>
                  <a:pt x="91141" y="-4325"/>
                  <a:pt x="152400" y="157"/>
                </a:cubicBezTo>
                <a:cubicBezTo>
                  <a:pt x="213659" y="4639"/>
                  <a:pt x="288365" y="201863"/>
                  <a:pt x="367553" y="206345"/>
                </a:cubicBezTo>
                <a:cubicBezTo>
                  <a:pt x="446741" y="210827"/>
                  <a:pt x="539377" y="27051"/>
                  <a:pt x="627530" y="27051"/>
                </a:cubicBezTo>
                <a:cubicBezTo>
                  <a:pt x="715683" y="27051"/>
                  <a:pt x="818777" y="207839"/>
                  <a:pt x="896471" y="206345"/>
                </a:cubicBezTo>
                <a:cubicBezTo>
                  <a:pt x="974165" y="204851"/>
                  <a:pt x="1044388" y="21074"/>
                  <a:pt x="1093694" y="18086"/>
                </a:cubicBezTo>
                <a:cubicBezTo>
                  <a:pt x="1143000" y="15098"/>
                  <a:pt x="1192306" y="188416"/>
                  <a:pt x="1192306" y="188416"/>
                </a:cubicBezTo>
                <a:lnTo>
                  <a:pt x="1192306" y="188416"/>
                </a:lnTo>
                <a:cubicBezTo>
                  <a:pt x="1229659" y="171981"/>
                  <a:pt x="1341718" y="83828"/>
                  <a:pt x="1416424" y="89804"/>
                </a:cubicBezTo>
                <a:cubicBezTo>
                  <a:pt x="1491130" y="95780"/>
                  <a:pt x="1555376" y="231745"/>
                  <a:pt x="1640541" y="224274"/>
                </a:cubicBezTo>
                <a:cubicBezTo>
                  <a:pt x="1725706" y="216803"/>
                  <a:pt x="1846730" y="44980"/>
                  <a:pt x="1927412" y="44980"/>
                </a:cubicBezTo>
                <a:cubicBezTo>
                  <a:pt x="2008094" y="44980"/>
                  <a:pt x="2063376" y="206345"/>
                  <a:pt x="2124635" y="224274"/>
                </a:cubicBezTo>
                <a:cubicBezTo>
                  <a:pt x="2185894" y="242203"/>
                  <a:pt x="2240429" y="197380"/>
                  <a:pt x="2294965" y="152557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6C1BC8D-2F07-B50C-5CCB-A02DB6CB2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3" b="2174"/>
          <a:stretch/>
        </p:blipFill>
        <p:spPr bwMode="auto">
          <a:xfrm>
            <a:off x="9741972" y="4998747"/>
            <a:ext cx="1568825" cy="143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A781F-9F9E-0F78-CFA8-1E65BDC59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3" b="2174"/>
          <a:stretch/>
        </p:blipFill>
        <p:spPr bwMode="auto">
          <a:xfrm>
            <a:off x="6095999" y="5043643"/>
            <a:ext cx="1568824" cy="143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0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61036-0A3C-32EE-3A0D-79EA3697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컴퓨터와 고전 컴퓨터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BEB766-6675-8FAD-37B6-5290116DE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97192"/>
              </p:ext>
            </p:extLst>
          </p:nvPr>
        </p:nvGraphicFramePr>
        <p:xfrm>
          <a:off x="4733821" y="2093516"/>
          <a:ext cx="7046259" cy="406367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95663">
                  <a:extLst>
                    <a:ext uri="{9D8B030D-6E8A-4147-A177-3AD203B41FA5}">
                      <a16:colId xmlns:a16="http://schemas.microsoft.com/office/drawing/2014/main" val="1870761763"/>
                    </a:ext>
                  </a:extLst>
                </a:gridCol>
                <a:gridCol w="3225298">
                  <a:extLst>
                    <a:ext uri="{9D8B030D-6E8A-4147-A177-3AD203B41FA5}">
                      <a16:colId xmlns:a16="http://schemas.microsoft.com/office/drawing/2014/main" val="1715014555"/>
                    </a:ext>
                  </a:extLst>
                </a:gridCol>
                <a:gridCol w="3225298">
                  <a:extLst>
                    <a:ext uri="{9D8B030D-6E8A-4147-A177-3AD203B41FA5}">
                      <a16:colId xmlns:a16="http://schemas.microsoft.com/office/drawing/2014/main" val="2408646598"/>
                    </a:ext>
                  </a:extLst>
                </a:gridCol>
              </a:tblGrid>
              <a:tr h="431639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고전 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양자 컴퓨터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034695"/>
                  </a:ext>
                </a:extLst>
              </a:tr>
              <a:tr h="22700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연산 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754482"/>
                  </a:ext>
                </a:extLst>
              </a:tr>
              <a:tr h="567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0 </a:t>
                      </a:r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또는 </a:t>
                      </a:r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</a:t>
                      </a:r>
                      <a:endParaRPr lang="ko-KR" altLang="en-US" dirty="0"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0</a:t>
                      </a:r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 </a:t>
                      </a:r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 </a:t>
                      </a:r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공존</a:t>
                      </a:r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, 0</a:t>
                      </a:r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과 </a:t>
                      </a:r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1 </a:t>
                      </a:r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사이의 확률 상태로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939017"/>
                  </a:ext>
                </a:extLst>
              </a:tr>
              <a:tr h="4316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단위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Bit</a:t>
                      </a:r>
                      <a:endParaRPr lang="ko-KR" altLang="en-US" dirty="0"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Qubit(quantum+ bit)</a:t>
                      </a:r>
                      <a:endParaRPr lang="ko-KR" altLang="en-US" dirty="0">
                        <a:latin typeface="LG Smart UI SemiBold" panose="020B0700000101010101" pitchFamily="50" charset="-127"/>
                        <a:ea typeface="LG Smart UI SemiBold" panose="020B07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068508"/>
                  </a:ext>
                </a:extLst>
              </a:tr>
            </a:tbl>
          </a:graphicData>
        </a:graphic>
      </p:graphicFrame>
      <p:pic>
        <p:nvPicPr>
          <p:cNvPr id="1026" name="Picture 2" descr="양자컴퓨터와 금융의 변화 | 코스콤 뉴스룸">
            <a:extLst>
              <a:ext uri="{FF2B5EF4-FFF2-40B4-BE49-F238E27FC236}">
                <a16:creationId xmlns:a16="http://schemas.microsoft.com/office/drawing/2014/main" id="{61F275A2-9EFB-AB00-CB4F-E7A8F430A2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23230" r="46030" b="22963"/>
          <a:stretch/>
        </p:blipFill>
        <p:spPr bwMode="auto">
          <a:xfrm>
            <a:off x="5526952" y="2795133"/>
            <a:ext cx="2648434" cy="19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양자컴퓨터와 금융의 변화 | 코스콤 뉴스룸">
            <a:extLst>
              <a:ext uri="{FF2B5EF4-FFF2-40B4-BE49-F238E27FC236}">
                <a16:creationId xmlns:a16="http://schemas.microsoft.com/office/drawing/2014/main" id="{2F1E8576-7A0C-4D8C-0DDA-EDD83C02F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8" t="23230" r="3138" b="22963"/>
          <a:stretch/>
        </p:blipFill>
        <p:spPr bwMode="auto">
          <a:xfrm>
            <a:off x="8868547" y="2723416"/>
            <a:ext cx="2648434" cy="19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356F7-7542-6AAE-3374-EE76697925C5}"/>
              </a:ext>
            </a:extLst>
          </p:cNvPr>
          <p:cNvSpPr txBox="1"/>
          <p:nvPr/>
        </p:nvSpPr>
        <p:spPr>
          <a:xfrm>
            <a:off x="411920" y="1192306"/>
            <a:ext cx="407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고전 컴퓨터와 비교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AC27F8-4F0A-CBD5-A119-7FE3AFC2A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2" y="2398851"/>
            <a:ext cx="3756668" cy="20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1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B569E-7118-E8D6-D348-CB158799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게이트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46B2E-F766-40F0-CFDC-5AFA582A4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466" y="1732970"/>
            <a:ext cx="4185607" cy="3162460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H gate(Hadamard gate)</a:t>
            </a:r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4100" name="Picture 4" descr="3: The Hadamard gate H that puts a basis state into an equal superposition of the basis ">
            <a:extLst>
              <a:ext uri="{FF2B5EF4-FFF2-40B4-BE49-F238E27FC236}">
                <a16:creationId xmlns:a16="http://schemas.microsoft.com/office/drawing/2014/main" id="{46D59C29-FF92-190E-D43F-EBDFE0D56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64" b="-802"/>
          <a:stretch/>
        </p:blipFill>
        <p:spPr bwMode="auto">
          <a:xfrm>
            <a:off x="910803" y="2683889"/>
            <a:ext cx="3115065" cy="185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AA8DB5-7C8B-D64F-C151-CEB023D405CB}"/>
              </a:ext>
            </a:extLst>
          </p:cNvPr>
          <p:cNvSpPr txBox="1"/>
          <p:nvPr/>
        </p:nvSpPr>
        <p:spPr>
          <a:xfrm>
            <a:off x="952177" y="5118171"/>
            <a:ext cx="26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</a:t>
            </a:r>
            <a:r>
              <a:rPr lang="ko-KR" altLang="en-US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을 중첩 상태로 만든다</a:t>
            </a:r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ED9FDB-B1EE-97CE-5CE0-9E086BD79C2F}"/>
              </a:ext>
            </a:extLst>
          </p:cNvPr>
          <p:cNvSpPr txBox="1"/>
          <p:nvPr/>
        </p:nvSpPr>
        <p:spPr>
          <a:xfrm>
            <a:off x="4692073" y="1732970"/>
            <a:ext cx="34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X gate (NOT gate)</a:t>
            </a:r>
            <a:endParaRPr lang="ko-KR" altLang="en-US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290CDF3-F82D-F6A8-1B88-0E6ADD45D49D}"/>
              </a:ext>
            </a:extLst>
          </p:cNvPr>
          <p:cNvGrpSpPr/>
          <p:nvPr/>
        </p:nvGrpSpPr>
        <p:grpSpPr>
          <a:xfrm>
            <a:off x="4747314" y="2711280"/>
            <a:ext cx="2996284" cy="864272"/>
            <a:chOff x="7222192" y="2366872"/>
            <a:chExt cx="3358551" cy="975002"/>
          </a:xfrm>
        </p:grpSpPr>
        <p:pic>
          <p:nvPicPr>
            <p:cNvPr id="4116" name="Picture 20" descr="undefined">
              <a:extLst>
                <a:ext uri="{FF2B5EF4-FFF2-40B4-BE49-F238E27FC236}">
                  <a16:creationId xmlns:a16="http://schemas.microsoft.com/office/drawing/2014/main" id="{530E2D09-CA31-A701-D4B5-CEAD0F342E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2071" y="2366872"/>
              <a:ext cx="2720936" cy="9750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29ECFB-DACD-FDE4-7C3F-EE90C301ED71}"/>
                    </a:ext>
                  </a:extLst>
                </p:cNvPr>
                <p:cNvSpPr txBox="1"/>
                <p:nvPr/>
              </p:nvSpPr>
              <p:spPr>
                <a:xfrm>
                  <a:off x="7222192" y="2629852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29ECFB-DACD-FDE4-7C3F-EE90C301E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92" y="2629852"/>
                  <a:ext cx="25101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5000"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682B663-64F4-1721-F323-0796DFA4B80A}"/>
                    </a:ext>
                  </a:extLst>
                </p:cNvPr>
                <p:cNvSpPr txBox="1"/>
                <p:nvPr/>
              </p:nvSpPr>
              <p:spPr>
                <a:xfrm>
                  <a:off x="10329732" y="2629852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682B663-64F4-1721-F323-0796DFA4B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9732" y="2629852"/>
                  <a:ext cx="25101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0000" b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396178F-2CC6-29B0-6A8E-8E7112430E5C}"/>
              </a:ext>
            </a:extLst>
          </p:cNvPr>
          <p:cNvSpPr txBox="1"/>
          <p:nvPr/>
        </p:nvSpPr>
        <p:spPr>
          <a:xfrm>
            <a:off x="5166761" y="5118171"/>
            <a:ext cx="226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대상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값 반전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Ex) 0 -&gt; 1</a:t>
            </a: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1  -&gt; 0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633CF2-2F2A-ECBF-D71F-BD0227549936}"/>
              </a:ext>
            </a:extLst>
          </p:cNvPr>
          <p:cNvSpPr txBox="1"/>
          <p:nvPr/>
        </p:nvSpPr>
        <p:spPr>
          <a:xfrm>
            <a:off x="8783986" y="1749793"/>
            <a:ext cx="341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Swap gate</a:t>
            </a:r>
            <a:endParaRPr lang="ko-KR" altLang="en-US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8B0E5E3-A1AA-B482-34BF-B966A91C7E10}"/>
              </a:ext>
            </a:extLst>
          </p:cNvPr>
          <p:cNvGrpSpPr/>
          <p:nvPr/>
        </p:nvGrpSpPr>
        <p:grpSpPr>
          <a:xfrm>
            <a:off x="9085414" y="2675235"/>
            <a:ext cx="1967877" cy="1859912"/>
            <a:chOff x="9437410" y="2702626"/>
            <a:chExt cx="1967877" cy="1859912"/>
          </a:xfrm>
        </p:grpSpPr>
        <p:pic>
          <p:nvPicPr>
            <p:cNvPr id="21" name="Picture 12" descr="Circuit representation of the SWAP gate showing its equivalence to... |  Download Scientific Diagram">
              <a:extLst>
                <a:ext uri="{FF2B5EF4-FFF2-40B4-BE49-F238E27FC236}">
                  <a16:creationId xmlns:a16="http://schemas.microsoft.com/office/drawing/2014/main" id="{EF57C403-4232-F61A-0B81-F869800717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516" b="-171"/>
            <a:stretch/>
          </p:blipFill>
          <p:spPr bwMode="auto">
            <a:xfrm>
              <a:off x="9789580" y="2702626"/>
              <a:ext cx="1606801" cy="185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604171-69BF-A985-C3A4-53AB3DFA9553}"/>
                    </a:ext>
                  </a:extLst>
                </p:cNvPr>
                <p:cNvSpPr txBox="1"/>
                <p:nvPr/>
              </p:nvSpPr>
              <p:spPr>
                <a:xfrm>
                  <a:off x="11172445" y="4145665"/>
                  <a:ext cx="223936" cy="327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9604171-69BF-A985-C3A4-53AB3DFA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45" y="4145665"/>
                  <a:ext cx="223936" cy="327387"/>
                </a:xfrm>
                <a:prstGeom prst="rect">
                  <a:avLst/>
                </a:prstGeom>
                <a:blipFill>
                  <a:blip r:embed="rId7"/>
                  <a:stretch>
                    <a:fillRect r="-21622" b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5D5C5A-51D3-2638-2DD9-2F10B4104395}"/>
                    </a:ext>
                  </a:extLst>
                </p:cNvPr>
                <p:cNvSpPr txBox="1"/>
                <p:nvPr/>
              </p:nvSpPr>
              <p:spPr>
                <a:xfrm>
                  <a:off x="9447677" y="2702626"/>
                  <a:ext cx="223936" cy="327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45D5C5A-51D3-2638-2DD9-2F10B4104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7677" y="2702626"/>
                  <a:ext cx="223936" cy="327387"/>
                </a:xfrm>
                <a:prstGeom prst="rect">
                  <a:avLst/>
                </a:prstGeom>
                <a:blipFill>
                  <a:blip r:embed="rId8"/>
                  <a:stretch>
                    <a:fillRect r="-216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BBA19F-24BB-43DA-F533-45E210C456B1}"/>
                    </a:ext>
                  </a:extLst>
                </p:cNvPr>
                <p:cNvSpPr txBox="1"/>
                <p:nvPr/>
              </p:nvSpPr>
              <p:spPr>
                <a:xfrm>
                  <a:off x="9437410" y="4145665"/>
                  <a:ext cx="223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4BBA19F-24BB-43DA-F533-45E210C45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410" y="4145665"/>
                  <a:ext cx="22393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513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3B072F-A773-BA6F-DBB2-0C2818401087}"/>
                    </a:ext>
                  </a:extLst>
                </p:cNvPr>
                <p:cNvSpPr txBox="1"/>
                <p:nvPr/>
              </p:nvSpPr>
              <p:spPr>
                <a:xfrm>
                  <a:off x="11181351" y="2711280"/>
                  <a:ext cx="223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3B072F-A773-BA6F-DBB2-0C2818401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1351" y="2711280"/>
                  <a:ext cx="22393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5135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F8DD3DF-1546-0B32-FFA8-367B3998EA36}"/>
              </a:ext>
            </a:extLst>
          </p:cNvPr>
          <p:cNvSpPr txBox="1"/>
          <p:nvPr/>
        </p:nvSpPr>
        <p:spPr>
          <a:xfrm>
            <a:off x="8987510" y="5141382"/>
            <a:ext cx="2332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두 개의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값 교환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ex)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temp = x</a:t>
            </a: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x= y</a:t>
            </a: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y= temp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085A5319-50D7-6020-EB8A-013CECF02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03" b="2174"/>
          <a:stretch/>
        </p:blipFill>
        <p:spPr bwMode="auto">
          <a:xfrm>
            <a:off x="1453177" y="5632490"/>
            <a:ext cx="1061423" cy="9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8E93-BAFE-1BB6-BE6E-1E79E1A0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게이트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00A056-5FC4-41AC-97FA-11A6C571FA66}"/>
              </a:ext>
            </a:extLst>
          </p:cNvPr>
          <p:cNvSpPr txBox="1"/>
          <p:nvPr/>
        </p:nvSpPr>
        <p:spPr>
          <a:xfrm>
            <a:off x="618564" y="1304635"/>
            <a:ext cx="268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CNOT gate </a:t>
            </a:r>
            <a:endParaRPr lang="ko-KR" altLang="en-US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816ADA-A162-55E5-93BA-A924BBF69D22}"/>
              </a:ext>
            </a:extLst>
          </p:cNvPr>
          <p:cNvGrpSpPr/>
          <p:nvPr/>
        </p:nvGrpSpPr>
        <p:grpSpPr>
          <a:xfrm>
            <a:off x="6848378" y="2179087"/>
            <a:ext cx="2604283" cy="2147602"/>
            <a:chOff x="7538662" y="2200281"/>
            <a:chExt cx="2604283" cy="2147602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FA4CFC54-D66B-391B-8D92-097E50B44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055" y="2297341"/>
              <a:ext cx="1993356" cy="2050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CC2842-B42F-47CC-F18A-1459CAED9AAE}"/>
                    </a:ext>
                  </a:extLst>
                </p:cNvPr>
                <p:cNvSpPr txBox="1"/>
                <p:nvPr/>
              </p:nvSpPr>
              <p:spPr>
                <a:xfrm>
                  <a:off x="7538663" y="2976581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ACC2842-B42F-47CC-F18A-1459CAED9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3" y="2976581"/>
                  <a:ext cx="25101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9048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CE7A0F-E816-9F73-3340-B19532B607D6}"/>
                    </a:ext>
                  </a:extLst>
                </p:cNvPr>
                <p:cNvSpPr txBox="1"/>
                <p:nvPr/>
              </p:nvSpPr>
              <p:spPr>
                <a:xfrm>
                  <a:off x="7538664" y="2200281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3CE7A0F-E816-9F73-3340-B19532B60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4" y="2200281"/>
                  <a:ext cx="25101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332F74-C4C7-C3B8-D992-7E1C43D1A4F8}"/>
                    </a:ext>
                  </a:extLst>
                </p:cNvPr>
                <p:cNvSpPr txBox="1"/>
                <p:nvPr/>
              </p:nvSpPr>
              <p:spPr>
                <a:xfrm>
                  <a:off x="9891934" y="2976581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0332F74-C4C7-C3B8-D992-7E1C43D1A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934" y="2976581"/>
                  <a:ext cx="25101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9048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A8D911-6089-A548-B356-F9131CB01C01}"/>
                    </a:ext>
                  </a:extLst>
                </p:cNvPr>
                <p:cNvSpPr txBox="1"/>
                <p:nvPr/>
              </p:nvSpPr>
              <p:spPr>
                <a:xfrm>
                  <a:off x="9891933" y="2200281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8A8D911-6089-A548-B356-F9131CB01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1933" y="2200281"/>
                  <a:ext cx="25101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AFA15D-14E5-9E0C-30C3-842EDDB17CDC}"/>
                    </a:ext>
                  </a:extLst>
                </p:cNvPr>
                <p:cNvSpPr txBox="1"/>
                <p:nvPr/>
              </p:nvSpPr>
              <p:spPr>
                <a:xfrm>
                  <a:off x="9863411" y="3914675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FAFA15D-14E5-9E0C-30C3-842EDDB17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3411" y="3914675"/>
                  <a:ext cx="25101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878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9680720-ABC5-0616-9A75-011A9E246DDA}"/>
                    </a:ext>
                  </a:extLst>
                </p:cNvPr>
                <p:cNvSpPr txBox="1"/>
                <p:nvPr/>
              </p:nvSpPr>
              <p:spPr>
                <a:xfrm>
                  <a:off x="7538662" y="3882851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9680720-ABC5-0616-9A75-011A9E246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62" y="3882851"/>
                  <a:ext cx="25101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92AC8F8-2594-4384-5BBE-EC84E9F91CB5}"/>
              </a:ext>
            </a:extLst>
          </p:cNvPr>
          <p:cNvGrpSpPr/>
          <p:nvPr/>
        </p:nvGrpSpPr>
        <p:grpSpPr>
          <a:xfrm>
            <a:off x="961589" y="2168195"/>
            <a:ext cx="2677377" cy="1761856"/>
            <a:chOff x="1644569" y="2263297"/>
            <a:chExt cx="2677377" cy="1761856"/>
          </a:xfrm>
        </p:grpSpPr>
        <p:pic>
          <p:nvPicPr>
            <p:cNvPr id="5128" name="Picture 8" descr="no cloning theorem - Why can't a fanout be made with a CNOT gate? - Quantum  Computing Stack Exchange">
              <a:extLst>
                <a:ext uri="{FF2B5EF4-FFF2-40B4-BE49-F238E27FC236}">
                  <a16:creationId xmlns:a16="http://schemas.microsoft.com/office/drawing/2014/main" id="{437BA751-38B7-1780-9F88-2B5C3F999A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5771" y="2297341"/>
              <a:ext cx="2135768" cy="1727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390BD3-84F5-6ED1-0C01-B333BBF1C260}"/>
                    </a:ext>
                  </a:extLst>
                </p:cNvPr>
                <p:cNvSpPr txBox="1"/>
                <p:nvPr/>
              </p:nvSpPr>
              <p:spPr>
                <a:xfrm>
                  <a:off x="1684760" y="2263297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2390BD3-84F5-6ED1-0C01-B333BBF1C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760" y="2263297"/>
                  <a:ext cx="25101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7D13367-FE88-A7E4-C4F6-70B3D9183D06}"/>
                    </a:ext>
                  </a:extLst>
                </p:cNvPr>
                <p:cNvSpPr txBox="1"/>
                <p:nvPr/>
              </p:nvSpPr>
              <p:spPr>
                <a:xfrm>
                  <a:off x="4070935" y="2263297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7D13367-FE88-A7E4-C4F6-70B3D9183D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5" y="2263297"/>
                  <a:ext cx="25101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975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6C591D-7CF1-25E7-1EE0-98DA27E83FC4}"/>
                    </a:ext>
                  </a:extLst>
                </p:cNvPr>
                <p:cNvSpPr txBox="1"/>
                <p:nvPr/>
              </p:nvSpPr>
              <p:spPr>
                <a:xfrm>
                  <a:off x="4070934" y="3517639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26C591D-7CF1-25E7-1EE0-98DA27E83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934" y="3517639"/>
                  <a:ext cx="25101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53659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308B500-B650-D5B3-63D7-C90ABFD6E670}"/>
                    </a:ext>
                  </a:extLst>
                </p:cNvPr>
                <p:cNvSpPr txBox="1"/>
                <p:nvPr/>
              </p:nvSpPr>
              <p:spPr>
                <a:xfrm>
                  <a:off x="1644569" y="3499710"/>
                  <a:ext cx="2510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308B500-B650-D5B3-63D7-C90ABFD6E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4569" y="3499710"/>
                  <a:ext cx="25101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1951"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8D59397-170E-0269-97E3-95D9D5A81921}"/>
              </a:ext>
            </a:extLst>
          </p:cNvPr>
          <p:cNvSpPr txBox="1"/>
          <p:nvPr/>
        </p:nvSpPr>
        <p:spPr>
          <a:xfrm>
            <a:off x="6392473" y="1357434"/>
            <a:ext cx="4311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Toffoli gate(CCNOT gate)</a:t>
            </a:r>
            <a:endParaRPr lang="ko-KR" altLang="en-US" sz="24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64EB42-DA91-2AE6-649D-423A9383BE70}"/>
              </a:ext>
            </a:extLst>
          </p:cNvPr>
          <p:cNvSpPr txBox="1"/>
          <p:nvPr/>
        </p:nvSpPr>
        <p:spPr>
          <a:xfrm>
            <a:off x="6562165" y="4885765"/>
            <a:ext cx="5423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두 개의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-&gt; control qubit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Control 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두 개 모두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일때만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대상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값 반전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ex) x, y – control qubit,  z-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대상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</a:t>
            </a:r>
          </a:p>
          <a:p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x==1 AND y==1 -&gt; z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값 반전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4E9EC-E0F5-C014-E67D-C94CA2E1BC59}"/>
              </a:ext>
            </a:extLst>
          </p:cNvPr>
          <p:cNvSpPr txBox="1"/>
          <p:nvPr/>
        </p:nvSpPr>
        <p:spPr>
          <a:xfrm>
            <a:off x="961589" y="4885765"/>
            <a:ext cx="4429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개의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 -&gt; control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</a:t>
            </a: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Control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가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일 때 대상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값 반전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ex) x – control qubit, y –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대상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qubit</a:t>
            </a:r>
          </a:p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x==1 -&gt; y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값 반전</a:t>
            </a:r>
            <a:endParaRPr lang="en-US" altLang="ko-KR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2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B62F2-8A56-5651-73D7-5847B691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6DDA4F-86DB-AA70-88DC-E36EED3D9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48" y="1212027"/>
            <a:ext cx="5615451" cy="46645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1AA34D1-3AE5-2C41-3DB6-DE4A5334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41" y="1328568"/>
            <a:ext cx="5016758" cy="1206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ECC17-6C97-EF6F-B4E2-6E476176A15A}"/>
              </a:ext>
            </a:extLst>
          </p:cNvPr>
          <p:cNvSpPr txBox="1"/>
          <p:nvPr/>
        </p:nvSpPr>
        <p:spPr>
          <a:xfrm>
            <a:off x="3060476" y="2448019"/>
            <a:ext cx="261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←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Qubit 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선언</a:t>
            </a:r>
            <a:endParaRPr lang="en-US" altLang="ko-KR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←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개의 </a:t>
            </a:r>
            <a:r>
              <a:rPr lang="ko-KR" altLang="en-US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큐비트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배열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8D799-169A-C180-33FD-3E5665735EA0}"/>
              </a:ext>
            </a:extLst>
          </p:cNvPr>
          <p:cNvSpPr txBox="1"/>
          <p:nvPr/>
        </p:nvSpPr>
        <p:spPr>
          <a:xfrm>
            <a:off x="2510116" y="4148371"/>
            <a:ext cx="2617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← 앞의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qubit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(a)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qubit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835C1-DE40-B991-26F4-AEE588D0E118}"/>
              </a:ext>
            </a:extLst>
          </p:cNvPr>
          <p:cNvSpPr txBox="1"/>
          <p:nvPr/>
        </p:nvSpPr>
        <p:spPr>
          <a:xfrm>
            <a:off x="2510116" y="4858574"/>
            <a:ext cx="372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← 앞의 두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qubit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이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a,b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[1])</a:t>
            </a:r>
            <a:r>
              <a:rPr lang="ko-KR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qubit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7211A7-03E2-BD7F-D0F8-650A7589DA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1" t="3426" r="30305" b="75290"/>
          <a:stretch/>
        </p:blipFill>
        <p:spPr>
          <a:xfrm>
            <a:off x="6624824" y="2811852"/>
            <a:ext cx="4581149" cy="13365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BF7858-A3E8-85C8-8EC7-6CF4A0EB072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" t="39264" r="60259" b="582"/>
          <a:stretch/>
        </p:blipFill>
        <p:spPr>
          <a:xfrm>
            <a:off x="8922514" y="4302259"/>
            <a:ext cx="2283459" cy="2326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513D85-4663-7D2C-522A-8BE936668592}"/>
              </a:ext>
            </a:extLst>
          </p:cNvPr>
          <p:cNvSpPr txBox="1"/>
          <p:nvPr/>
        </p:nvSpPr>
        <p:spPr>
          <a:xfrm>
            <a:off x="6829816" y="4472981"/>
            <a:ext cx="2085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사용한 양자 자원 확인</a:t>
            </a:r>
          </a:p>
        </p:txBody>
      </p:sp>
    </p:spTree>
    <p:extLst>
      <p:ext uri="{BB962C8B-B14F-4D97-AF65-F5344CB8AC3E}">
        <p14:creationId xmlns:p14="http://schemas.microsoft.com/office/powerpoint/2010/main" val="288384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9BA7C-7892-7A58-5485-5F5FE800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DFAC67-98AA-CE15-D053-AB0FC4AB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2" y="1710991"/>
            <a:ext cx="4533918" cy="3677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904D3E-5821-2AD6-A575-3F92A4A14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6" t="12094" r="46901" b="51492"/>
          <a:stretch/>
        </p:blipFill>
        <p:spPr>
          <a:xfrm>
            <a:off x="495282" y="5607551"/>
            <a:ext cx="3576918" cy="104406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5A69BC-C4F4-7A06-D4A5-AEBD5CEC40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11512" r="43997" b="50000"/>
          <a:stretch/>
        </p:blipFill>
        <p:spPr>
          <a:xfrm>
            <a:off x="6639302" y="5662381"/>
            <a:ext cx="3576918" cy="9878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8A0172-E387-C871-3B9E-F59D09AC85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02" y="1640711"/>
            <a:ext cx="4306604" cy="3818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BA029D-D9AB-092B-5C3F-6C8580D705CC}"/>
              </a:ext>
            </a:extLst>
          </p:cNvPr>
          <p:cNvSpPr txBox="1"/>
          <p:nvPr/>
        </p:nvSpPr>
        <p:spPr>
          <a:xfrm>
            <a:off x="10287000" y="5662381"/>
            <a:ext cx="219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XOR </a:t>
            </a:r>
            <a:r>
              <a:rPr lang="ko-KR" altLang="en-US" sz="1600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연산과 동일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4D13E-D624-33D7-00EB-0EDB9B5C8686}"/>
              </a:ext>
            </a:extLst>
          </p:cNvPr>
          <p:cNvSpPr txBox="1"/>
          <p:nvPr/>
        </p:nvSpPr>
        <p:spPr>
          <a:xfrm>
            <a:off x="495282" y="1195177"/>
            <a:ext cx="211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X gate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406A0B-357D-24AC-3363-628324156840}"/>
              </a:ext>
            </a:extLst>
          </p:cNvPr>
          <p:cNvSpPr txBox="1"/>
          <p:nvPr/>
        </p:nvSpPr>
        <p:spPr>
          <a:xfrm>
            <a:off x="6639302" y="1138412"/>
            <a:ext cx="2112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CNOT gate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C274D-0326-AF42-A8B7-F06CBD9CDA02}"/>
              </a:ext>
            </a:extLst>
          </p:cNvPr>
          <p:cNvSpPr txBox="1"/>
          <p:nvPr/>
        </p:nvSpPr>
        <p:spPr>
          <a:xfrm>
            <a:off x="4259990" y="5662381"/>
            <a:ext cx="219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NOT </a:t>
            </a:r>
            <a:r>
              <a:rPr lang="ko-KR" altLang="en-US" sz="1600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연산과 동일</a:t>
            </a:r>
          </a:p>
        </p:txBody>
      </p:sp>
    </p:spTree>
    <p:extLst>
      <p:ext uri="{BB962C8B-B14F-4D97-AF65-F5344CB8AC3E}">
        <p14:creationId xmlns:p14="http://schemas.microsoft.com/office/powerpoint/2010/main" val="174424968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556</Words>
  <Application>Microsoft Office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LG Smart UI SemiBold</vt:lpstr>
      <vt:lpstr>맑은 고딕</vt:lpstr>
      <vt:lpstr>Arial</vt:lpstr>
      <vt:lpstr>Cambria Math</vt:lpstr>
      <vt:lpstr>Wingdings</vt:lpstr>
      <vt:lpstr>CryptoCraft 테마</vt:lpstr>
      <vt:lpstr>제목 테마</vt:lpstr>
      <vt:lpstr>양자 컴퓨터 기초</vt:lpstr>
      <vt:lpstr>PowerPoint 프레젠테이션</vt:lpstr>
      <vt:lpstr>양자 컴퓨터란?</vt:lpstr>
      <vt:lpstr>양자 컴퓨터란?</vt:lpstr>
      <vt:lpstr>양자 컴퓨터와 고전 컴퓨터</vt:lpstr>
      <vt:lpstr>양자 게이트</vt:lpstr>
      <vt:lpstr>양자 게이트</vt:lpstr>
      <vt:lpstr>실습</vt:lpstr>
      <vt:lpstr>실습</vt:lpstr>
      <vt:lpstr>실습</vt:lpstr>
      <vt:lpstr>마무리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68</cp:revision>
  <dcterms:created xsi:type="dcterms:W3CDTF">2019-03-05T04:29:07Z</dcterms:created>
  <dcterms:modified xsi:type="dcterms:W3CDTF">2023-01-01T15:53:04Z</dcterms:modified>
</cp:coreProperties>
</file>