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63" r:id="rId2"/>
    <p:sldMasterId id="2147483671" r:id="rId3"/>
    <p:sldMasterId id="2147483676" r:id="rId4"/>
  </p:sldMasterIdLst>
  <p:notesMasterIdLst>
    <p:notesMasterId r:id="rId45"/>
  </p:notesMasterIdLst>
  <p:sldIdLst>
    <p:sldId id="257" r:id="rId5"/>
    <p:sldId id="258" r:id="rId6"/>
    <p:sldId id="407" r:id="rId7"/>
    <p:sldId id="408" r:id="rId8"/>
    <p:sldId id="409" r:id="rId9"/>
    <p:sldId id="421" r:id="rId10"/>
    <p:sldId id="424" r:id="rId11"/>
    <p:sldId id="423" r:id="rId12"/>
    <p:sldId id="412" r:id="rId13"/>
    <p:sldId id="410" r:id="rId14"/>
    <p:sldId id="427" r:id="rId15"/>
    <p:sldId id="428" r:id="rId16"/>
    <p:sldId id="429" r:id="rId17"/>
    <p:sldId id="425" r:id="rId18"/>
    <p:sldId id="426" r:id="rId19"/>
    <p:sldId id="430" r:id="rId20"/>
    <p:sldId id="431" r:id="rId21"/>
    <p:sldId id="417" r:id="rId22"/>
    <p:sldId id="432" r:id="rId23"/>
    <p:sldId id="434" r:id="rId24"/>
    <p:sldId id="453" r:id="rId25"/>
    <p:sldId id="439" r:id="rId26"/>
    <p:sldId id="441" r:id="rId27"/>
    <p:sldId id="435" r:id="rId28"/>
    <p:sldId id="436" r:id="rId29"/>
    <p:sldId id="437" r:id="rId30"/>
    <p:sldId id="438" r:id="rId31"/>
    <p:sldId id="442" r:id="rId32"/>
    <p:sldId id="443" r:id="rId33"/>
    <p:sldId id="444" r:id="rId34"/>
    <p:sldId id="445" r:id="rId35"/>
    <p:sldId id="446" r:id="rId36"/>
    <p:sldId id="448" r:id="rId37"/>
    <p:sldId id="450" r:id="rId38"/>
    <p:sldId id="447" r:id="rId39"/>
    <p:sldId id="454" r:id="rId40"/>
    <p:sldId id="455" r:id="rId41"/>
    <p:sldId id="452" r:id="rId42"/>
    <p:sldId id="456" r:id="rId43"/>
    <p:sldId id="260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0"/>
    <p:restoredTop sz="96327"/>
  </p:normalViewPr>
  <p:slideViewPr>
    <p:cSldViewPr snapToGrid="0" snapToObjects="1" showGuides="1">
      <p:cViewPr>
        <p:scale>
          <a:sx n="128" d="100"/>
          <a:sy n="128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1009-3FC8-A441-8E16-30D769EAD1DF}" type="datetimeFigureOut">
              <a:rPr kumimoji="1" lang="ko-Kore-KR" altLang="en-US" smtClean="0"/>
              <a:t>2022. 4. 25.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8E6D-03FE-8F4E-BEC7-FBD21720C16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83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2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20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58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dirty="0">
                <a:sym typeface="Wingdings" pitchFamily="2" charset="2"/>
              </a:rPr>
              <a:t>(shard 1</a:t>
            </a:r>
            <a:r>
              <a:rPr kumimoji="1" lang="ko-KR" altLang="en-US" sz="1200" dirty="0">
                <a:sym typeface="Wingdings" pitchFamily="2" charset="2"/>
              </a:rPr>
              <a:t>의 정보를 </a:t>
            </a:r>
            <a:r>
              <a:rPr kumimoji="1" lang="en-US" altLang="ko-KR" sz="1200" dirty="0">
                <a:sym typeface="Wingdings" pitchFamily="2" charset="2"/>
              </a:rPr>
              <a:t>shard 2</a:t>
            </a:r>
            <a:r>
              <a:rPr kumimoji="1" lang="ko-KR" altLang="en-US" sz="1200" dirty="0">
                <a:sym typeface="Wingdings" pitchFamily="2" charset="2"/>
              </a:rPr>
              <a:t>에서 가지고 있지 않은 경우</a:t>
            </a:r>
            <a:r>
              <a:rPr kumimoji="1" lang="en-US" altLang="ko-KR" sz="1200" dirty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8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9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5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0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5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0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2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27267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21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1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6699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6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309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06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515564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34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29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003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9439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3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958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4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72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57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U5yA8u7jRU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AE08C-2690-7D4E-B673-B04C737E2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블록체인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서베이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134A43-14CC-A94A-A212-2A2E61294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https://youtu.be/NU5yA8u7jRU</a:t>
            </a:r>
            <a:r>
              <a:rPr kumimoji="1" lang="ko-KR" altLang="en-US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587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80BFD-54E7-7C41-8823-70E6BF97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지분 증명</a:t>
            </a:r>
            <a:r>
              <a:rPr kumimoji="1" lang="en-US" altLang="ko-KR" dirty="0"/>
              <a:t>(Proof of Stake, PoS)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58566-ABB2-2E45-8918-8758EC080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PoS</a:t>
            </a:r>
            <a:r>
              <a:rPr kumimoji="1" lang="ko-KR" altLang="ko-KR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를 기반으로 하는 알고리즘</a:t>
            </a:r>
            <a:endParaRPr kumimoji="1" lang="en-US" altLang="ko-KR" sz="2000" b="1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리스지분증명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하이퍼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위임증명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위임지분증명</a:t>
            </a:r>
            <a:endParaRPr lang="en-US" altLang="ko-KR" sz="16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마스터 노드 지분증명</a:t>
            </a:r>
            <a:endParaRPr lang="en-US" altLang="ko-KR" sz="16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포크능력증명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lvl="1">
              <a:lnSpc>
                <a:spcPct val="150000"/>
              </a:lnSpc>
            </a:pPr>
            <a:endParaRPr kumimoji="1" lang="en-US" altLang="ko-KR" sz="1000" b="1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73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A8EC1-D265-4575-8878-DD0585E6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Practical Byzantine Fault Tolerance, PBFT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7ED70B0-51E5-43A7-8641-A3E2482EC0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609387" cy="5057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비잔틴 장군 문제를 해결하기 위해 제시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/>
                  <a:t>악의적인 노드가 네트워크 내에 존재하여도 합의를 도출</a:t>
                </a:r>
                <a:r>
                  <a:rPr lang="ko-KR" altLang="en-US" sz="2000" dirty="0"/>
                  <a:t>할 수 있는 알고리즘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네트워크 내에 악의적인 노드가 </a:t>
                </a:r>
                <a:r>
                  <a:rPr lang="en-US" altLang="ko-KR" sz="2000" i="1" dirty="0">
                    <a:latin typeface="Cambria Math" panose="02040503050406030204" pitchFamily="18" charset="0"/>
                  </a:rPr>
                  <a:t>f </a:t>
                </a:r>
                <a:r>
                  <a:rPr lang="ko-KR" altLang="en-US" sz="2000" dirty="0"/>
                  <a:t>개일 경우 총 노드의 개수 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)가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sz="2000" dirty="0"/>
                  <a:t>개 이상일 경우 성공적인 합의가 이루어질 수 있다는 이론에 근거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7ED70B0-51E5-43A7-8641-A3E2482EC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609387" cy="5057775"/>
              </a:xfrm>
              <a:blipFill>
                <a:blip r:embed="rId2"/>
                <a:stretch>
                  <a:fillRect l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04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4FAA3-276C-438E-BFBB-5155E2AC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Practical Byzantine Fault Tolerance, PBFT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576E3-170B-421E-9D72-DD4398531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 PBFT 알고리즘의 동작 방식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Pre-prepare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Prepare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Commit</a:t>
            </a:r>
            <a:r>
              <a:rPr lang="ko-KR" altLang="en-US" sz="1600" dirty="0"/>
              <a:t> 단계로 구성</a:t>
            </a:r>
            <a:endParaRPr lang="en-US" altLang="ko-KR" sz="1600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클라이언트가 </a:t>
            </a:r>
            <a:r>
              <a:rPr lang="ko-KR" altLang="en-US" sz="1400" dirty="0" err="1"/>
              <a:t>Primary</a:t>
            </a:r>
            <a:r>
              <a:rPr lang="ko-KR" altLang="en-US" sz="1400" dirty="0"/>
              <a:t> 노드에게 </a:t>
            </a:r>
            <a:r>
              <a:rPr lang="ko-KR" altLang="en-US" sz="1400" b="1" dirty="0"/>
              <a:t>상태 변환을 요청하는 메시지 전송</a:t>
            </a:r>
            <a:endParaRPr lang="en-US" altLang="ko-KR" sz="14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2. </a:t>
            </a:r>
            <a:r>
              <a:rPr lang="ko-KR" altLang="en-US" sz="1400" dirty="0" err="1"/>
              <a:t>Primary</a:t>
            </a:r>
            <a:r>
              <a:rPr lang="ko-KR" altLang="en-US" sz="1400" dirty="0"/>
              <a:t> 노드는 클라이언트의 </a:t>
            </a:r>
            <a:r>
              <a:rPr lang="ko-KR" altLang="en-US" sz="1400" b="1" dirty="0"/>
              <a:t>요청을 정렬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/>
              <a:t> 요청에 대한 결과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pre-prepare</a:t>
            </a:r>
            <a:r>
              <a:rPr lang="ko-KR" altLang="en-US" sz="1400" b="1" dirty="0"/>
              <a:t> 메시지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기입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 err="1"/>
              <a:t>브로드캐스트</a:t>
            </a:r>
            <a:endParaRPr lang="en-US" altLang="ko-KR" sz="14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3. </a:t>
            </a:r>
            <a:r>
              <a:rPr lang="ko-KR" altLang="en-US" sz="1400" dirty="0"/>
              <a:t>백업 노드들은 수신한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pre-prepare</a:t>
            </a:r>
            <a:r>
              <a:rPr lang="ko-KR" altLang="en-US" sz="1400" b="1" dirty="0"/>
              <a:t> 메시지를 </a:t>
            </a:r>
            <a:r>
              <a:rPr lang="ko-KR" altLang="en-US" sz="1400" b="1" dirty="0" err="1"/>
              <a:t>브로드캐스트</a:t>
            </a:r>
            <a:r>
              <a:rPr lang="ko-KR" altLang="en-US" sz="1400" dirty="0" err="1"/>
              <a:t>함과</a:t>
            </a:r>
            <a:r>
              <a:rPr lang="ko-KR" altLang="en-US" sz="1400" dirty="0"/>
              <a:t> 동시에 다른 </a:t>
            </a:r>
            <a:r>
              <a:rPr lang="ko-KR" altLang="en-US" sz="1400" dirty="0" err="1"/>
              <a:t>노드들로부터</a:t>
            </a:r>
            <a:r>
              <a:rPr lang="ko-KR" altLang="en-US" sz="1400" dirty="0"/>
              <a:t> </a:t>
            </a:r>
            <a:r>
              <a:rPr lang="en-US" altLang="ko-KR" sz="1400" b="1" i="1" dirty="0">
                <a:latin typeface="Cambria Math" panose="02040503050406030204" pitchFamily="18" charset="0"/>
              </a:rPr>
              <a:t>2f </a:t>
            </a:r>
            <a:r>
              <a:rPr lang="ko-KR" altLang="en-US" sz="1400" b="1" dirty="0"/>
              <a:t>개의 메시지 수집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prepared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certificate</a:t>
            </a:r>
            <a:r>
              <a:rPr lang="en-US" altLang="ko-KR" sz="14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4.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노드들로부터</a:t>
            </a:r>
            <a:r>
              <a:rPr lang="ko-KR" altLang="en-US" sz="1400" dirty="0"/>
              <a:t> </a:t>
            </a:r>
            <a:r>
              <a:rPr lang="ko-KR" altLang="en-US" sz="1400" b="1" dirty="0"/>
              <a:t>가장 많이 받은 동일한 메시지 확인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해당 메시지를 다른 노드들에게 </a:t>
            </a:r>
            <a:r>
              <a:rPr lang="ko-KR" altLang="en-US" sz="1400" b="1" dirty="0" err="1"/>
              <a:t>브로드캐스트</a:t>
            </a:r>
            <a:endParaRPr lang="en-US" altLang="ko-KR" sz="14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5. </a:t>
            </a:r>
            <a:r>
              <a:rPr lang="ko-KR" altLang="en-US" sz="1400" dirty="0"/>
              <a:t>이때</a:t>
            </a:r>
            <a:r>
              <a:rPr lang="en-US" altLang="ko-KR" sz="1400" dirty="0"/>
              <a:t>,</a:t>
            </a:r>
            <a:r>
              <a:rPr lang="ko-KR" altLang="en-US" sz="1400" dirty="0"/>
              <a:t> 다른 </a:t>
            </a:r>
            <a:r>
              <a:rPr lang="ko-KR" altLang="en-US" sz="1400" dirty="0" err="1"/>
              <a:t>노드들로부터</a:t>
            </a:r>
            <a:r>
              <a:rPr lang="ko-KR" altLang="en-US" sz="1400" dirty="0"/>
              <a:t> </a:t>
            </a:r>
            <a:r>
              <a:rPr lang="en-US" altLang="ko-KR" sz="1400" i="1" dirty="0">
                <a:latin typeface="Cambria Math" panose="02040503050406030204" pitchFamily="18" charset="0"/>
              </a:rPr>
              <a:t>2f+1 </a:t>
            </a:r>
            <a:r>
              <a:rPr lang="ko-KR" altLang="en-US" sz="1400" dirty="0"/>
              <a:t>개의 메시지를 수집한 경우를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committed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certificate</a:t>
            </a:r>
            <a:r>
              <a:rPr lang="ko-KR" altLang="en-US" sz="1400" dirty="0" err="1"/>
              <a:t>라고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6. </a:t>
            </a:r>
            <a:r>
              <a:rPr lang="ko-KR" altLang="en-US" sz="1400" dirty="0"/>
              <a:t>클라이언트에게 </a:t>
            </a:r>
            <a:r>
              <a:rPr lang="ko-KR" altLang="en-US" sz="1400" b="1" dirty="0" err="1"/>
              <a:t>Reply</a:t>
            </a:r>
            <a:r>
              <a:rPr lang="ko-KR" altLang="en-US" sz="1400" b="1" dirty="0"/>
              <a:t> 메시지 전송</a:t>
            </a:r>
            <a:endParaRPr lang="en-US" altLang="ko-KR" sz="14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7. </a:t>
            </a:r>
            <a:r>
              <a:rPr lang="ko-KR" altLang="en-US" sz="1400" dirty="0"/>
              <a:t>최종적으로 </a:t>
            </a:r>
            <a:r>
              <a:rPr lang="ko-KR" altLang="en-US" sz="1400" b="1" dirty="0"/>
              <a:t>모든 노드가 합의를 이룬 같은 메시지를 가질 수 있음</a:t>
            </a:r>
            <a:endParaRPr lang="en-US" altLang="ko-KR" sz="1400" b="1" dirty="0"/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C9F8ED-9E3C-4B66-B6DB-0A9C1D2A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220" y="1152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9057120">
            <a:extLst>
              <a:ext uri="{FF2B5EF4-FFF2-40B4-BE49-F238E27FC236}">
                <a16:creationId xmlns:a16="http://schemas.microsoft.com/office/drawing/2014/main" id="{C753F51A-433F-438A-96D7-690402E5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739" y="4113653"/>
            <a:ext cx="4181540" cy="25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0E9A6-E19D-447E-B19E-E8CDE710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Practical Byzantine Fault Tolerance, PBFT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082676-344E-4A64-A737-5CA7F3A3FF4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321490"/>
                <a:ext cx="11369675" cy="50577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신뢰도가 높은 알고리즘</a:t>
                </a:r>
                <a:endParaRPr lang="en-US" altLang="ko-KR" sz="2000" b="1" dirty="0"/>
              </a:p>
              <a:p>
                <a:pPr lvl="1"/>
                <a:r>
                  <a:rPr lang="ko-KR" altLang="en-US" sz="1600" dirty="0"/>
                  <a:t>다른 노드들이 </a:t>
                </a:r>
                <a:r>
                  <a:rPr lang="ko-KR" altLang="en-US" sz="1600" dirty="0" err="1"/>
                  <a:t>Primary</a:t>
                </a:r>
                <a:r>
                  <a:rPr lang="ko-KR" altLang="en-US" sz="1600" dirty="0"/>
                  <a:t> 노드의 행동을 보고 악의적인 행동을 한다고 판단된다면, </a:t>
                </a:r>
                <a:endParaRPr lang="en-US" altLang="ko-KR" sz="1600" dirty="0"/>
              </a:p>
              <a:p>
                <a:pPr marL="457200" lvl="1" indent="0">
                  <a:buNone/>
                </a:pPr>
                <a:r>
                  <a:rPr lang="en-US" altLang="ko-KR" sz="1600" b="1" dirty="0"/>
                  <a:t>     </a:t>
                </a:r>
                <a:r>
                  <a:rPr lang="ko-KR" altLang="en-US" sz="1600" b="1" dirty="0"/>
                  <a:t>다수결을 통해 </a:t>
                </a:r>
                <a:r>
                  <a:rPr lang="ko-KR" altLang="en-US" sz="1600" b="1" dirty="0" err="1"/>
                  <a:t>Primary</a:t>
                </a:r>
                <a:r>
                  <a:rPr lang="ko-KR" altLang="en-US" sz="1600" b="1" dirty="0"/>
                  <a:t> 노드 교체 가능</a:t>
                </a:r>
                <a:endParaRPr lang="en-US" altLang="ko-KR" sz="1600" b="1" dirty="0"/>
              </a:p>
              <a:p>
                <a:pPr marL="457200" lvl="1" indent="0">
                  <a:buNone/>
                </a:pPr>
                <a:endParaRPr lang="en-US" altLang="ko-KR" sz="1600" b="1" dirty="0"/>
              </a:p>
              <a:p>
                <a:r>
                  <a:rPr lang="ko-KR" altLang="en-US" sz="2000" dirty="0"/>
                  <a:t>악의적인 노드가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2000" dirty="0"/>
                  <a:t>보다 많을 경우에는 </a:t>
                </a:r>
                <a:r>
                  <a:rPr lang="ko-KR" altLang="en-US" sz="2000" b="1" dirty="0"/>
                  <a:t>정상적인 합의 불가</a:t>
                </a:r>
                <a:endParaRPr lang="en-US" altLang="ko-KR" sz="2000" b="1" dirty="0"/>
              </a:p>
              <a:p>
                <a:pPr marL="0" indent="0">
                  <a:buNone/>
                </a:pPr>
                <a:endParaRPr lang="en-US" altLang="ko-KR" sz="2000" b="1" dirty="0"/>
              </a:p>
              <a:p>
                <a:r>
                  <a:rPr lang="ko-KR" altLang="en-US" sz="2000" b="1" dirty="0"/>
                  <a:t>통신비용 증가, 확장성 저하</a:t>
                </a:r>
              </a:p>
              <a:p>
                <a:pPr lvl="1"/>
                <a:r>
                  <a:rPr lang="ko-KR" altLang="en-US" sz="1600" dirty="0"/>
                  <a:t>모든 노드에 대해 2번씩 발생하는 </a:t>
                </a:r>
                <a:r>
                  <a:rPr lang="ko-KR" altLang="en-US" sz="1600" dirty="0" err="1"/>
                  <a:t>브로드캐스트로</a:t>
                </a:r>
                <a:r>
                  <a:rPr lang="ko-KR" altLang="en-US" sz="1600" dirty="0"/>
                  <a:t> 인해</a:t>
                </a:r>
                <a:endParaRPr lang="ko-KR" altLang="en-US" sz="1600" b="1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082676-344E-4A64-A737-5CA7F3A3F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321490"/>
                <a:ext cx="11369675" cy="5057775"/>
              </a:xfrm>
              <a:blipFill>
                <a:blip r:embed="rId2"/>
                <a:stretch>
                  <a:fillRect l="-482" t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7E2BFD85-1A04-466C-A8E4-6AC6A001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99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C817-6C3D-DC4C-AFA4-A26140F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Sharding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1C33F-0A49-1E41-B222-36DA952B1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94090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Sharding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데이터베이스에서의 </a:t>
            </a:r>
            <a:r>
              <a:rPr lang="ko-KR" altLang="en-US" sz="1600" dirty="0" err="1"/>
              <a:t>샤딩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대용량의 데이터를 처리하기 위해 테이블을 수평 분할하여 데이터를 분산하여 저장하고 처리함으로써 속도를 높이는 방법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블록체인에서의 </a:t>
            </a:r>
            <a:r>
              <a:rPr lang="ko-KR" altLang="en-US" sz="1600" dirty="0" err="1"/>
              <a:t>샤딩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전체 네트워크를 여러 개의 네트워크로 분할함으로써 병렬로 처리해 네트워크 속도를 높이는 방법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4576FB-B057-4018-AC2F-FDCAB32EAAFC}"/>
              </a:ext>
            </a:extLst>
          </p:cNvPr>
          <p:cNvGrpSpPr/>
          <p:nvPr/>
        </p:nvGrpSpPr>
        <p:grpSpPr>
          <a:xfrm>
            <a:off x="3474958" y="4078078"/>
            <a:ext cx="5242084" cy="2005836"/>
            <a:chOff x="3388653" y="4246029"/>
            <a:chExt cx="5242084" cy="200583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70956CE-4C48-47E8-9D2B-12E4B8EAFA9C}"/>
                </a:ext>
              </a:extLst>
            </p:cNvPr>
            <p:cNvSpPr/>
            <p:nvPr/>
          </p:nvSpPr>
          <p:spPr>
            <a:xfrm>
              <a:off x="4994987" y="4246029"/>
              <a:ext cx="2202025" cy="48519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Main Chain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01B79B-490E-4983-B9F7-203B6875FD03}"/>
                </a:ext>
              </a:extLst>
            </p:cNvPr>
            <p:cNvSpPr/>
            <p:nvPr/>
          </p:nvSpPr>
          <p:spPr>
            <a:xfrm>
              <a:off x="3491290" y="5458764"/>
              <a:ext cx="378559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5A5EE0-BD18-4383-8A93-83079D456246}"/>
                </a:ext>
              </a:extLst>
            </p:cNvPr>
            <p:cNvSpPr/>
            <p:nvPr/>
          </p:nvSpPr>
          <p:spPr>
            <a:xfrm>
              <a:off x="3964485" y="5458764"/>
              <a:ext cx="378558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4EEE9-DA3A-4881-A012-1ED8C20821DC}"/>
                </a:ext>
              </a:extLst>
            </p:cNvPr>
            <p:cNvSpPr txBox="1"/>
            <p:nvPr/>
          </p:nvSpPr>
          <p:spPr>
            <a:xfrm>
              <a:off x="3533946" y="5855625"/>
              <a:ext cx="809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Shard 1</a:t>
              </a:r>
              <a:endParaRPr lang="ko-KR" altLang="en-US" sz="14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BE2CDB51-7BCD-4D19-9E31-3012C68E0888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rot="5400000">
              <a:off x="4672471" y="3960588"/>
              <a:ext cx="652897" cy="21941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FE8115-B1E0-4575-A161-48E76955917F}"/>
                </a:ext>
              </a:extLst>
            </p:cNvPr>
            <p:cNvSpPr/>
            <p:nvPr/>
          </p:nvSpPr>
          <p:spPr>
            <a:xfrm>
              <a:off x="3388653" y="5384118"/>
              <a:ext cx="1026367" cy="867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8E972AB-FDEC-4513-B7E6-33B29F4A57D1}"/>
                </a:ext>
              </a:extLst>
            </p:cNvPr>
            <p:cNvSpPr/>
            <p:nvPr/>
          </p:nvSpPr>
          <p:spPr>
            <a:xfrm>
              <a:off x="4896529" y="5458764"/>
              <a:ext cx="378559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C8DAC7A-B1EF-437C-B04F-92EEA3D74F64}"/>
                </a:ext>
              </a:extLst>
            </p:cNvPr>
            <p:cNvSpPr/>
            <p:nvPr/>
          </p:nvSpPr>
          <p:spPr>
            <a:xfrm>
              <a:off x="5369724" y="5458764"/>
              <a:ext cx="378558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5EEF83-7DC2-4E60-A3E0-C67EFAB3CB05}"/>
                </a:ext>
              </a:extLst>
            </p:cNvPr>
            <p:cNvSpPr txBox="1"/>
            <p:nvPr/>
          </p:nvSpPr>
          <p:spPr>
            <a:xfrm>
              <a:off x="4939185" y="5855625"/>
              <a:ext cx="809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Shard 2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AAA6A2-8B40-4B26-8886-3DD768C7D40C}"/>
                </a:ext>
              </a:extLst>
            </p:cNvPr>
            <p:cNvSpPr/>
            <p:nvPr/>
          </p:nvSpPr>
          <p:spPr>
            <a:xfrm>
              <a:off x="4793892" y="5384118"/>
              <a:ext cx="1026367" cy="867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ABE34EF-9C49-4032-BF35-1C2EEDC07053}"/>
                </a:ext>
              </a:extLst>
            </p:cNvPr>
            <p:cNvSpPr/>
            <p:nvPr/>
          </p:nvSpPr>
          <p:spPr>
            <a:xfrm>
              <a:off x="6301768" y="5458764"/>
              <a:ext cx="378559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C6EA2B2-1AE5-4891-BBFA-315AD37B130D}"/>
                </a:ext>
              </a:extLst>
            </p:cNvPr>
            <p:cNvSpPr/>
            <p:nvPr/>
          </p:nvSpPr>
          <p:spPr>
            <a:xfrm>
              <a:off x="6774963" y="5458764"/>
              <a:ext cx="378558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839842-A727-4B5C-BC98-CF92A70CC383}"/>
                </a:ext>
              </a:extLst>
            </p:cNvPr>
            <p:cNvSpPr txBox="1"/>
            <p:nvPr/>
          </p:nvSpPr>
          <p:spPr>
            <a:xfrm>
              <a:off x="6344424" y="5855625"/>
              <a:ext cx="809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Shard 3</a:t>
              </a:r>
              <a:endParaRPr lang="ko-KR" altLang="en-US" sz="14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7D5B5BE-545C-483A-8536-B8A44F27EE3F}"/>
                </a:ext>
              </a:extLst>
            </p:cNvPr>
            <p:cNvSpPr/>
            <p:nvPr/>
          </p:nvSpPr>
          <p:spPr>
            <a:xfrm>
              <a:off x="6199131" y="5384118"/>
              <a:ext cx="1026367" cy="867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E2E97457-BDB2-48A5-A3BB-9CCF7720E906}"/>
                </a:ext>
              </a:extLst>
            </p:cNvPr>
            <p:cNvSpPr/>
            <p:nvPr/>
          </p:nvSpPr>
          <p:spPr>
            <a:xfrm>
              <a:off x="7707007" y="5458764"/>
              <a:ext cx="378559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7FF7CC-E29F-4190-9C53-FD66350085BB}"/>
                </a:ext>
              </a:extLst>
            </p:cNvPr>
            <p:cNvSpPr/>
            <p:nvPr/>
          </p:nvSpPr>
          <p:spPr>
            <a:xfrm>
              <a:off x="8180202" y="5458764"/>
              <a:ext cx="378558" cy="3638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F48FA8-731E-4A62-8443-77BBAE9907B7}"/>
                </a:ext>
              </a:extLst>
            </p:cNvPr>
            <p:cNvSpPr txBox="1"/>
            <p:nvPr/>
          </p:nvSpPr>
          <p:spPr>
            <a:xfrm>
              <a:off x="7749663" y="5855625"/>
              <a:ext cx="809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Shard 4</a:t>
              </a:r>
              <a:endParaRPr lang="ko-KR" altLang="en-US" sz="14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FEB096-B555-4BF4-B27B-E3ED8D1B5445}"/>
                </a:ext>
              </a:extLst>
            </p:cNvPr>
            <p:cNvSpPr/>
            <p:nvPr/>
          </p:nvSpPr>
          <p:spPr>
            <a:xfrm>
              <a:off x="7604370" y="5384118"/>
              <a:ext cx="1026367" cy="867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D4605A05-D6FC-4EE6-B45A-F41FBD7DB807}"/>
                </a:ext>
              </a:extLst>
            </p:cNvPr>
            <p:cNvCxnSpPr>
              <a:cxnSpLocks/>
              <a:stCxn id="4" idx="2"/>
              <a:endCxn id="20" idx="0"/>
            </p:cNvCxnSpPr>
            <p:nvPr/>
          </p:nvCxnSpPr>
          <p:spPr>
            <a:xfrm rot="5400000">
              <a:off x="5375090" y="4663207"/>
              <a:ext cx="652897" cy="7889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48373A66-656A-44AD-961F-F48080134D43}"/>
                </a:ext>
              </a:extLst>
            </p:cNvPr>
            <p:cNvCxnSpPr>
              <a:cxnSpLocks/>
              <a:stCxn id="4" idx="2"/>
              <a:endCxn id="24" idx="0"/>
            </p:cNvCxnSpPr>
            <p:nvPr/>
          </p:nvCxnSpPr>
          <p:spPr>
            <a:xfrm rot="16200000" flipH="1">
              <a:off x="6077709" y="4749511"/>
              <a:ext cx="652897" cy="6163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24492C58-BA77-49E9-ADC0-0ECFBE6BF9A1}"/>
                </a:ext>
              </a:extLst>
            </p:cNvPr>
            <p:cNvCxnSpPr>
              <a:cxnSpLocks/>
              <a:stCxn id="4" idx="2"/>
              <a:endCxn id="28" idx="0"/>
            </p:cNvCxnSpPr>
            <p:nvPr/>
          </p:nvCxnSpPr>
          <p:spPr>
            <a:xfrm rot="16200000" flipH="1">
              <a:off x="6780329" y="4046892"/>
              <a:ext cx="652897" cy="20215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18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FC817-6C3D-DC4C-AFA4-A26140F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Sharding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1C33F-0A49-1E41-B222-36DA952B1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94090"/>
            <a:ext cx="11369675" cy="5663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 err="1"/>
              <a:t>Sharding</a:t>
            </a:r>
            <a:r>
              <a:rPr lang="ko-KR" altLang="en-US" sz="2200" b="1" dirty="0"/>
              <a:t>의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요소</a:t>
            </a:r>
            <a:endParaRPr lang="en-US" altLang="ko-KR" sz="2200" b="1" dirty="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Proposer</a:t>
            </a:r>
            <a:b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5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샤드내에서의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트랜잭션들을 모아서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Collator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에게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전달 </a:t>
            </a:r>
            <a:endParaRPr lang="en-US" altLang="ko-KR" sz="15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(Proposal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은 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아직 검증되지 않은 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Collation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= Collation shard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에서의 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Block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과 같은 개념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br>
              <a:rPr lang="ko-KR" altLang="en-US" sz="1400" b="0" dirty="0">
                <a:effectLst/>
              </a:rPr>
            </a:br>
            <a:r>
              <a:rPr lang="en-US" altLang="ko-KR" sz="1700" b="1" dirty="0"/>
              <a:t>-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Collator</a:t>
            </a:r>
            <a:b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5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Proposer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로부터 전달받은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검증하며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하나의 </a:t>
            </a:r>
            <a:r>
              <a:rPr lang="ko-KR" alt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샤드에는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여러명의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Collator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무작위로 배치</a:t>
            </a:r>
            <a:br>
              <a:rPr lang="ko-KR" altLang="en-US" sz="1400" b="0" dirty="0">
                <a:effectLst/>
              </a:rPr>
            </a:br>
            <a:r>
              <a:rPr lang="en-US" altLang="ko-KR" sz="1700" b="1" dirty="0">
                <a:effectLst/>
              </a:rPr>
              <a:t>- 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Executor</a:t>
            </a:r>
            <a:b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5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Collation(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shard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에서의 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Block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과 같은 개념 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헤더를 메인체인에 있는 </a:t>
            </a:r>
            <a:r>
              <a:rPr lang="en-US" altLang="ko-KR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lang="en-US" altLang="ko-KR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Manager Contract</a:t>
            </a:r>
            <a:r>
              <a:rPr lang="ko-KR" alt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전달</a:t>
            </a:r>
            <a:br>
              <a:rPr lang="ko-KR" altLang="en-US" sz="1500" b="0" dirty="0">
                <a:effectLst/>
              </a:rPr>
            </a:br>
            <a:r>
              <a:rPr lang="en-US" altLang="ko-KR" sz="1700" b="1" dirty="0"/>
              <a:t>- </a:t>
            </a:r>
            <a:r>
              <a:rPr lang="en-US" altLang="ko-KR" sz="17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Sharding</a:t>
            </a:r>
            <a:r>
              <a:rPr lang="en-US" altLang="ko-KR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Manager Contract</a:t>
            </a:r>
            <a:b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ko-KR" sz="15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Collator</a:t>
            </a:r>
            <a:r>
              <a:rPr lang="ko-KR" altLang="en-US" sz="15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로부터 받은 예치금 관리</a:t>
            </a:r>
            <a:br>
              <a:rPr lang="en-US" altLang="ko-KR" sz="15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5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악의적 행동 방지를 위한 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Collator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무작위 배치</a:t>
            </a:r>
            <a:b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	- Collation 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검증</a:t>
            </a: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및 체인에 기록</a:t>
            </a:r>
            <a:b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	- 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블록 생성을 위한 투표 관리</a:t>
            </a:r>
            <a:b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500" dirty="0">
                <a:solidFill>
                  <a:srgbClr val="000000"/>
                </a:solidFill>
                <a:latin typeface="Arial" panose="020B0604020202020204" pitchFamily="34" charset="0"/>
              </a:rPr>
              <a:t>	- receipt </a:t>
            </a:r>
            <a:r>
              <a:rPr lang="ko-KR" alt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관리</a:t>
            </a:r>
            <a:endParaRPr lang="en-US" altLang="ko-KR" sz="15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400" b="1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49170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A6922-865D-9540-A22C-FCF8AD7A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Sharding</a:t>
            </a:r>
            <a:endParaRPr kumimoji="1"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C060F0-8B35-5F4B-891E-A0F62DBE347C}"/>
              </a:ext>
            </a:extLst>
          </p:cNvPr>
          <p:cNvGrpSpPr/>
          <p:nvPr/>
        </p:nvGrpSpPr>
        <p:grpSpPr>
          <a:xfrm>
            <a:off x="428359" y="1271777"/>
            <a:ext cx="11379541" cy="5400489"/>
            <a:chOff x="428359" y="1271777"/>
            <a:chExt cx="11379541" cy="540048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2F464AE-35BF-C24B-8CD9-D5F614157D19}"/>
                </a:ext>
              </a:extLst>
            </p:cNvPr>
            <p:cNvGrpSpPr/>
            <p:nvPr/>
          </p:nvGrpSpPr>
          <p:grpSpPr>
            <a:xfrm>
              <a:off x="5519034" y="1271777"/>
              <a:ext cx="3852402" cy="1686661"/>
              <a:chOff x="4084253" y="1273210"/>
              <a:chExt cx="3852402" cy="168666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57D02F7-22D0-3946-95A8-8DD3B32391E5}"/>
                  </a:ext>
                </a:extLst>
              </p:cNvPr>
              <p:cNvSpPr/>
              <p:nvPr/>
            </p:nvSpPr>
            <p:spPr>
              <a:xfrm>
                <a:off x="4665788" y="1273210"/>
                <a:ext cx="2689331" cy="69224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b="1" dirty="0">
                    <a:solidFill>
                      <a:schemeClr val="tx1"/>
                    </a:solidFill>
                  </a:rPr>
                  <a:t>Main chain</a:t>
                </a:r>
                <a:endParaRPr kumimoji="1"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3ADBFDC-E725-E446-9167-F92C7EEE3428}"/>
                  </a:ext>
                </a:extLst>
              </p:cNvPr>
              <p:cNvSpPr/>
              <p:nvPr/>
            </p:nvSpPr>
            <p:spPr>
              <a:xfrm>
                <a:off x="4084253" y="2267630"/>
                <a:ext cx="3852402" cy="6922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b="1" dirty="0" err="1">
                    <a:solidFill>
                      <a:schemeClr val="tx1"/>
                    </a:solidFill>
                  </a:rPr>
                  <a:t>Sharding</a:t>
                </a:r>
                <a:r>
                  <a:rPr kumimoji="1" lang="en-US" altLang="ko-KR" sz="1600" b="1" dirty="0">
                    <a:solidFill>
                      <a:schemeClr val="tx1"/>
                    </a:solidFill>
                  </a:rPr>
                  <a:t> Manager Contract (SMC)</a:t>
                </a:r>
                <a:endParaRPr kumimoji="1"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BA8CA3-90B1-0943-9BC1-315D9024B901}"/>
                    </a:ext>
                  </a:extLst>
                </p:cNvPr>
                <p:cNvSpPr/>
                <p:nvPr/>
              </p:nvSpPr>
              <p:spPr>
                <a:xfrm>
                  <a:off x="447892" y="3270457"/>
                  <a:ext cx="4957542" cy="20354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ko-KR" sz="1600" b="1" dirty="0">
                      <a:solidFill>
                        <a:schemeClr val="tx1"/>
                      </a:solidFill>
                    </a:rPr>
                    <a:t>Shard </a:t>
                  </a:r>
                  <a14:m>
                    <m:oMath xmlns:m="http://schemas.openxmlformats.org/officeDocument/2006/math">
                      <m:r>
                        <a:rPr kumimoji="1"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kumimoji="1" lang="en-US" altLang="ko-KR" sz="1600" b="1" dirty="0">
                    <a:solidFill>
                      <a:schemeClr val="tx1"/>
                    </a:solidFill>
                  </a:endParaRPr>
                </a:p>
                <a:p>
                  <a:endParaRPr kumimoji="1" lang="en-US" altLang="ko-KR" sz="1600" dirty="0">
                    <a:solidFill>
                      <a:schemeClr val="tx1"/>
                    </a:solidFill>
                  </a:endParaRP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Collation (Block</a:t>
                  </a:r>
                  <a:r>
                    <a:rPr kumimoji="1" lang="ko-KR" altLang="en-US" sz="1600" dirty="0">
                      <a:solidFill>
                        <a:schemeClr val="tx1"/>
                      </a:solidFill>
                    </a:rPr>
                    <a:t>과 동일</a:t>
                  </a:r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), Proposal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Proposer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Collator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Executor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Receipt</a:t>
                  </a:r>
                </a:p>
                <a:p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BA8CA3-90B1-0943-9BC1-315D9024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92" y="3270457"/>
                  <a:ext cx="4957542" cy="2035445"/>
                </a:xfrm>
                <a:prstGeom prst="rect">
                  <a:avLst/>
                </a:prstGeom>
                <a:blipFill>
                  <a:blip r:embed="rId3"/>
                  <a:stretch>
                    <a:fillRect l="-490" t="-5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B862811-770B-354B-9594-EDB0561F9799}"/>
                    </a:ext>
                  </a:extLst>
                </p:cNvPr>
                <p:cNvSpPr/>
                <p:nvPr/>
              </p:nvSpPr>
              <p:spPr>
                <a:xfrm>
                  <a:off x="9540801" y="3270457"/>
                  <a:ext cx="2267099" cy="20354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ko-KR" sz="1600" b="1" dirty="0">
                      <a:solidFill>
                        <a:schemeClr val="tx1"/>
                      </a:solidFill>
                    </a:rPr>
                    <a:t>Shard </a:t>
                  </a:r>
                  <a14:m>
                    <m:oMath xmlns:m="http://schemas.openxmlformats.org/officeDocument/2006/math">
                      <m:r>
                        <a:rPr kumimoji="1"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kumimoji="1" lang="en-US" altLang="ko-KR" sz="1600" b="1" dirty="0">
                    <a:solidFill>
                      <a:schemeClr val="tx1"/>
                    </a:solidFill>
                  </a:endParaRPr>
                </a:p>
                <a:p>
                  <a:endParaRPr kumimoji="1" lang="en-US" altLang="ko-KR" sz="1600" dirty="0">
                    <a:solidFill>
                      <a:schemeClr val="tx1"/>
                    </a:solidFill>
                  </a:endParaRPr>
                </a:p>
                <a:p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B862811-770B-354B-9594-EDB0561F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801" y="3270457"/>
                  <a:ext cx="2267099" cy="2035445"/>
                </a:xfrm>
                <a:prstGeom prst="rect">
                  <a:avLst/>
                </a:prstGeom>
                <a:blipFill>
                  <a:blip r:embed="rId4"/>
                  <a:stretch>
                    <a:fillRect l="-1070" t="-5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D5D5718-6D6E-4C49-87A4-A5D2EE131ECF}"/>
                </a:ext>
              </a:extLst>
            </p:cNvPr>
            <p:cNvGrpSpPr/>
            <p:nvPr/>
          </p:nvGrpSpPr>
          <p:grpSpPr>
            <a:xfrm>
              <a:off x="449498" y="5325560"/>
              <a:ext cx="4955936" cy="607534"/>
              <a:chOff x="2082305" y="5192420"/>
              <a:chExt cx="4955936" cy="60753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3136AAE-0BF5-EB4D-8A15-7689D9EA113E}"/>
                  </a:ext>
                </a:extLst>
              </p:cNvPr>
              <p:cNvSpPr/>
              <p:nvPr/>
            </p:nvSpPr>
            <p:spPr>
              <a:xfrm>
                <a:off x="2082305" y="5311438"/>
                <a:ext cx="1201192" cy="4885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>
                    <a:solidFill>
                      <a:schemeClr val="tx1"/>
                    </a:solidFill>
                  </a:rPr>
                  <a:t>Proposer</a:t>
                </a:r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106E9E2-B268-7144-8D84-FAC1E208DEC0}"/>
                  </a:ext>
                </a:extLst>
              </p:cNvPr>
              <p:cNvSpPr/>
              <p:nvPr/>
            </p:nvSpPr>
            <p:spPr>
              <a:xfrm>
                <a:off x="5837049" y="5311439"/>
                <a:ext cx="1201192" cy="4885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b="1" dirty="0">
                    <a:solidFill>
                      <a:schemeClr val="tx1"/>
                    </a:solidFill>
                  </a:rPr>
                  <a:t>Collator</a:t>
                </a:r>
                <a:endParaRPr kumimoji="1"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5E7218-2291-4142-B2FF-FCFEA96DC5A8}"/>
                  </a:ext>
                </a:extLst>
              </p:cNvPr>
              <p:cNvSpPr txBox="1"/>
              <p:nvPr/>
            </p:nvSpPr>
            <p:spPr>
              <a:xfrm>
                <a:off x="3575121" y="5192420"/>
                <a:ext cx="1968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b="1" dirty="0"/>
                  <a:t>2. Collation </a:t>
                </a:r>
                <a:r>
                  <a:rPr kumimoji="1" lang="ko-KR" altLang="en-US" sz="1400" b="1" dirty="0"/>
                  <a:t>제공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4935A4C-D20E-9E4F-AF9F-C542686FAD25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283497" y="5555696"/>
                <a:ext cx="25535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21BE30-601B-EB46-9461-2CA3A50D444B}"/>
                </a:ext>
              </a:extLst>
            </p:cNvPr>
            <p:cNvSpPr txBox="1"/>
            <p:nvPr/>
          </p:nvSpPr>
          <p:spPr>
            <a:xfrm>
              <a:off x="3216846" y="5933602"/>
              <a:ext cx="307023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3. </a:t>
              </a:r>
              <a:r>
                <a:rPr kumimoji="1" lang="ko-KR" altLang="en-US" sz="1400" b="1" dirty="0"/>
                <a:t>검증</a:t>
              </a:r>
              <a:br>
                <a:rPr kumimoji="1" lang="en-US" altLang="ko-KR" sz="1400" b="1" dirty="0"/>
              </a:br>
              <a:r>
                <a:rPr kumimoji="1" lang="en-US" altLang="ko-KR" sz="1400" dirty="0"/>
                <a:t>Collator</a:t>
              </a:r>
              <a:r>
                <a:rPr kumimoji="1" lang="ko-KR" altLang="en-US" sz="1400" dirty="0"/>
                <a:t>끼리 투표해서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2/3 </a:t>
              </a:r>
              <a:r>
                <a:rPr kumimoji="1" lang="ko-KR" altLang="en-US" sz="1400" dirty="0"/>
                <a:t>이상인 경우 검증 완료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159430-B3B1-7D4F-910B-32ACAFED396E}"/>
                </a:ext>
              </a:extLst>
            </p:cNvPr>
            <p:cNvSpPr txBox="1"/>
            <p:nvPr/>
          </p:nvSpPr>
          <p:spPr>
            <a:xfrm>
              <a:off x="5688862" y="4728909"/>
              <a:ext cx="34626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4. </a:t>
              </a:r>
              <a:r>
                <a:rPr kumimoji="1" lang="ko-KR" altLang="en-US" sz="1400" b="1" dirty="0"/>
                <a:t>검증된 </a:t>
              </a:r>
              <a:r>
                <a:rPr kumimoji="1" lang="en-US" altLang="ko-KR" sz="1400" b="1" dirty="0"/>
                <a:t>collation</a:t>
              </a:r>
              <a:r>
                <a:rPr kumimoji="1" lang="ko-KR" altLang="en-US" sz="1400" b="1" dirty="0"/>
                <a:t>의 헤더를</a:t>
              </a:r>
              <a:br>
                <a:rPr kumimoji="1" lang="en-US" altLang="ko-KR" sz="1400" b="1" dirty="0"/>
              </a:br>
              <a:r>
                <a:rPr kumimoji="1" lang="en-US" altLang="ko-KR" sz="1400" b="1" dirty="0"/>
                <a:t>SMC</a:t>
              </a:r>
              <a:r>
                <a:rPr kumimoji="1" lang="ko-KR" altLang="en-US" sz="1400" b="1" dirty="0"/>
                <a:t>에 전달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7F8485-729F-2A48-BCD6-5EE94684A395}"/>
                </a:ext>
              </a:extLst>
            </p:cNvPr>
            <p:cNvSpPr txBox="1"/>
            <p:nvPr/>
          </p:nvSpPr>
          <p:spPr>
            <a:xfrm>
              <a:off x="4678355" y="3212649"/>
              <a:ext cx="55087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5. SMC</a:t>
              </a:r>
              <a:r>
                <a:rPr kumimoji="1" lang="ko-KR" altLang="en-US" sz="1400" b="1" dirty="0"/>
                <a:t>에서 검증 완료되면</a:t>
              </a:r>
              <a:br>
                <a:rPr kumimoji="1" lang="en-US" altLang="ko-KR" sz="1400" b="1" dirty="0"/>
              </a:br>
              <a:r>
                <a:rPr kumimoji="1" lang="ko-KR" altLang="en-US" sz="1400" b="1" dirty="0"/>
                <a:t>메인 체인에 기록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2215CA3-0C6A-0444-9ED8-D6560FEC9F9E}"/>
                </a:ext>
              </a:extLst>
            </p:cNvPr>
            <p:cNvCxnSpPr>
              <a:cxnSpLocks/>
              <a:stCxn id="9" idx="0"/>
              <a:endCxn id="4" idx="2"/>
            </p:cNvCxnSpPr>
            <p:nvPr/>
          </p:nvCxnSpPr>
          <p:spPr>
            <a:xfrm flipV="1">
              <a:off x="7445235" y="1964018"/>
              <a:ext cx="0" cy="30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A5F8B55-6F78-EF4F-BD80-8D8E4E529C2E}"/>
                </a:ext>
              </a:extLst>
            </p:cNvPr>
            <p:cNvCxnSpPr>
              <a:cxnSpLocks/>
              <a:stCxn id="47" idx="0"/>
              <a:endCxn id="27" idx="2"/>
            </p:cNvCxnSpPr>
            <p:nvPr/>
          </p:nvCxnSpPr>
          <p:spPr>
            <a:xfrm flipV="1">
              <a:off x="7432709" y="3735869"/>
              <a:ext cx="0" cy="407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E2F25FE-92D8-3244-A8F7-1769AA979859}"/>
                </a:ext>
              </a:extLst>
            </p:cNvPr>
            <p:cNvSpPr/>
            <p:nvPr/>
          </p:nvSpPr>
          <p:spPr>
            <a:xfrm>
              <a:off x="6749315" y="4142878"/>
              <a:ext cx="1366787" cy="488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Executor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꺾인 연결선[E] 51">
              <a:extLst>
                <a:ext uri="{FF2B5EF4-FFF2-40B4-BE49-F238E27FC236}">
                  <a16:creationId xmlns:a16="http://schemas.microsoft.com/office/drawing/2014/main" id="{CD0EC345-38FC-8B4F-A0AE-E9AEAB81F618}"/>
                </a:ext>
              </a:extLst>
            </p:cNvPr>
            <p:cNvCxnSpPr>
              <a:cxnSpLocks/>
              <a:stCxn id="13" idx="3"/>
              <a:endCxn id="25" idx="2"/>
            </p:cNvCxnSpPr>
            <p:nvPr/>
          </p:nvCxnSpPr>
          <p:spPr>
            <a:xfrm flipV="1">
              <a:off x="5405434" y="5252129"/>
              <a:ext cx="2014749" cy="4367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꺾인 연결선[E] 63">
              <a:extLst>
                <a:ext uri="{FF2B5EF4-FFF2-40B4-BE49-F238E27FC236}">
                  <a16:creationId xmlns:a16="http://schemas.microsoft.com/office/drawing/2014/main" id="{C63DC8B8-D59B-1048-8A85-C211CD0A913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42036" y="2593473"/>
              <a:ext cx="1976999" cy="663430"/>
            </a:xfrm>
            <a:prstGeom prst="bentConnector3">
              <a:avLst>
                <a:gd name="adj1" fmla="val 1000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E157AC-AE0F-0441-8AB0-41C77F1169DE}"/>
                </a:ext>
              </a:extLst>
            </p:cNvPr>
            <p:cNvSpPr txBox="1"/>
            <p:nvPr/>
          </p:nvSpPr>
          <p:spPr>
            <a:xfrm>
              <a:off x="428359" y="2115104"/>
              <a:ext cx="4882688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342900" indent="-342900" algn="ctr">
                <a:buAutoNum type="arabicPeriod"/>
              </a:pPr>
              <a:r>
                <a:rPr kumimoji="1" lang="en-US" altLang="ko-KR" sz="1400" b="1" dirty="0"/>
                <a:t>Collator</a:t>
              </a:r>
              <a:r>
                <a:rPr kumimoji="1" lang="ko-KR" altLang="en-US" sz="1400" b="1" dirty="0"/>
                <a:t>를 무작위로 선정하여</a:t>
              </a:r>
              <a:r>
                <a:rPr kumimoji="1" lang="en-US" altLang="ko-KR" sz="1400" b="1" dirty="0"/>
                <a:t> </a:t>
              </a:r>
              <a:r>
                <a:rPr kumimoji="1" lang="ko-KR" altLang="en-US" sz="1400" b="1" dirty="0"/>
                <a:t>각 </a:t>
              </a:r>
              <a:r>
                <a:rPr kumimoji="1" lang="en-US" altLang="ko-KR" sz="1400" b="1" dirty="0"/>
                <a:t>shard</a:t>
              </a:r>
              <a:r>
                <a:rPr kumimoji="1" lang="ko-KR" altLang="en-US" sz="1400" b="1" dirty="0"/>
                <a:t>에 배치</a:t>
              </a:r>
              <a:br>
                <a:rPr kumimoji="1" lang="en-US" altLang="ko-KR" sz="1400" b="1" dirty="0"/>
              </a:br>
              <a:r>
                <a:rPr kumimoji="1" lang="ko-KR" altLang="en-US" sz="1200" dirty="0">
                  <a:sym typeface="Wingdings" pitchFamily="2" charset="2"/>
                </a:rPr>
                <a:t>특정 </a:t>
              </a:r>
              <a:r>
                <a:rPr kumimoji="1" lang="en-US" altLang="ko-KR" sz="1200" dirty="0">
                  <a:sym typeface="Wingdings" pitchFamily="2" charset="2"/>
                </a:rPr>
                <a:t>shard</a:t>
              </a:r>
              <a:r>
                <a:rPr kumimoji="1" lang="ko-KR" altLang="en-US" sz="1200" dirty="0">
                  <a:sym typeface="Wingdings" pitchFamily="2" charset="2"/>
                </a:rPr>
                <a:t>에 계속해서 검증자로 참여하지 못하게 하여</a:t>
              </a:r>
              <a:br>
                <a:rPr kumimoji="1" lang="en-US" altLang="ko-KR" sz="1200" dirty="0">
                  <a:sym typeface="Wingdings" pitchFamily="2" charset="2"/>
                </a:rPr>
              </a:br>
              <a:r>
                <a:rPr kumimoji="1" lang="ko-KR" altLang="en-US" sz="1200" dirty="0">
                  <a:sym typeface="Wingdings" pitchFamily="2" charset="2"/>
                </a:rPr>
                <a:t>하나의 </a:t>
              </a:r>
              <a:r>
                <a:rPr kumimoji="1" lang="en-US" altLang="ko-KR" sz="1200" dirty="0">
                  <a:sym typeface="Wingdings" pitchFamily="2" charset="2"/>
                </a:rPr>
                <a:t>shard</a:t>
              </a:r>
              <a:r>
                <a:rPr kumimoji="1" lang="ko-KR" altLang="en-US" sz="1200" dirty="0">
                  <a:sym typeface="Wingdings" pitchFamily="2" charset="2"/>
                </a:rPr>
                <a:t>에 대한 공격을 방어</a:t>
              </a:r>
              <a:endParaRPr lang="ko-KR" altLang="en-US" sz="1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F6CF334-5B79-2049-9A81-979468FE9514}"/>
              </a:ext>
            </a:extLst>
          </p:cNvPr>
          <p:cNvSpPr txBox="1"/>
          <p:nvPr/>
        </p:nvSpPr>
        <p:spPr>
          <a:xfrm>
            <a:off x="447892" y="1103779"/>
            <a:ext cx="4622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&lt;</a:t>
            </a:r>
            <a:r>
              <a:rPr kumimoji="1" lang="ko-KR" altLang="en-US" sz="1400" dirty="0"/>
              <a:t>동일한 </a:t>
            </a:r>
            <a:r>
              <a:rPr kumimoji="1" lang="en-US" altLang="ko-KR" sz="1400" dirty="0"/>
              <a:t>Shard</a:t>
            </a:r>
            <a:r>
              <a:rPr kumimoji="1" lang="ko-KR" altLang="en-US" sz="1400" dirty="0"/>
              <a:t> 내에서 트랜잭션을 처리하는 시나리오</a:t>
            </a:r>
            <a:r>
              <a:rPr kumimoji="1" lang="en-US" altLang="ko-KR" sz="1400" dirty="0"/>
              <a:t>&gt;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0209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A6922-865D-9540-A22C-FCF8AD7A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Sharding</a:t>
            </a:r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4A250D-079C-B044-A334-7CDB8E0D5329}"/>
              </a:ext>
            </a:extLst>
          </p:cNvPr>
          <p:cNvSpPr txBox="1"/>
          <p:nvPr/>
        </p:nvSpPr>
        <p:spPr>
          <a:xfrm>
            <a:off x="359077" y="1154575"/>
            <a:ext cx="513516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400" dirty="0"/>
              <a:t>&lt;Shard 1</a:t>
            </a:r>
            <a:r>
              <a:rPr kumimoji="1" lang="ko-KR" altLang="en-US" sz="1400" dirty="0"/>
              <a:t>의 계좌 </a:t>
            </a:r>
            <a:r>
              <a:rPr kumimoji="1" lang="en-US" altLang="ko-KR" sz="1400" dirty="0"/>
              <a:t>A</a:t>
            </a:r>
            <a:r>
              <a:rPr kumimoji="1" lang="ko-KR" altLang="en-US" sz="1400" dirty="0"/>
              <a:t>에서</a:t>
            </a:r>
            <a:r>
              <a:rPr kumimoji="1" lang="en-US" altLang="ko-KR" sz="1400" dirty="0"/>
              <a:t> Shard 2</a:t>
            </a:r>
            <a:r>
              <a:rPr kumimoji="1" lang="ko-KR" altLang="en-US" sz="1400" dirty="0"/>
              <a:t>의 계좌 </a:t>
            </a:r>
            <a:r>
              <a:rPr kumimoji="1" lang="en-US" altLang="ko-KR" sz="1400" dirty="0"/>
              <a:t>B</a:t>
            </a:r>
            <a:r>
              <a:rPr kumimoji="1" lang="ko-KR" altLang="en-US" sz="1400" dirty="0"/>
              <a:t>로 </a:t>
            </a:r>
            <a:r>
              <a:rPr kumimoji="1" lang="en-US" altLang="ko-KR" sz="1400" dirty="0"/>
              <a:t>100</a:t>
            </a:r>
            <a:r>
              <a:rPr kumimoji="1" lang="ko-KR" altLang="en-US" sz="1400" dirty="0"/>
              <a:t> 코인 전송</a:t>
            </a:r>
            <a:r>
              <a:rPr kumimoji="1" lang="en-US" altLang="ko-KR" sz="1400" dirty="0"/>
              <a:t>&gt;</a:t>
            </a:r>
            <a:endParaRPr kumimoji="1"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1FD70EE-C90B-F041-8561-AB5C996C3A55}"/>
              </a:ext>
            </a:extLst>
          </p:cNvPr>
          <p:cNvGrpSpPr/>
          <p:nvPr/>
        </p:nvGrpSpPr>
        <p:grpSpPr>
          <a:xfrm>
            <a:off x="130720" y="1271777"/>
            <a:ext cx="12247005" cy="5338934"/>
            <a:chOff x="130720" y="1271777"/>
            <a:chExt cx="12247005" cy="53389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3ADBFDC-E725-E446-9167-F92C7EEE3428}"/>
                </a:ext>
              </a:extLst>
            </p:cNvPr>
            <p:cNvSpPr/>
            <p:nvPr/>
          </p:nvSpPr>
          <p:spPr>
            <a:xfrm>
              <a:off x="5519034" y="2266197"/>
              <a:ext cx="3852402" cy="692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 err="1">
                  <a:solidFill>
                    <a:schemeClr val="tx1"/>
                  </a:solidFill>
                </a:rPr>
                <a:t>Sharding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 Manager Contract (SMC)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BA8CA3-90B1-0943-9BC1-315D9024B901}"/>
                    </a:ext>
                  </a:extLst>
                </p:cNvPr>
                <p:cNvSpPr/>
                <p:nvPr/>
              </p:nvSpPr>
              <p:spPr>
                <a:xfrm>
                  <a:off x="447892" y="3270457"/>
                  <a:ext cx="4957542" cy="203544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ko-KR" sz="1600" b="1" dirty="0">
                      <a:solidFill>
                        <a:schemeClr val="tx1"/>
                      </a:solidFill>
                    </a:rPr>
                    <a:t>Shard </a:t>
                  </a:r>
                  <a14:m>
                    <m:oMath xmlns:m="http://schemas.openxmlformats.org/officeDocument/2006/math">
                      <m:r>
                        <a:rPr kumimoji="1"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kumimoji="1" lang="en-US" altLang="ko-KR" sz="1600" b="1" dirty="0">
                    <a:solidFill>
                      <a:schemeClr val="tx1"/>
                    </a:solidFill>
                  </a:endParaRPr>
                </a:p>
                <a:p>
                  <a:endParaRPr kumimoji="1" lang="en-US" altLang="ko-KR" sz="1600" dirty="0">
                    <a:solidFill>
                      <a:schemeClr val="tx1"/>
                    </a:solidFill>
                  </a:endParaRP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Collation (Block</a:t>
                  </a:r>
                  <a:r>
                    <a:rPr kumimoji="1" lang="ko-KR" altLang="en-US" sz="1600" dirty="0">
                      <a:solidFill>
                        <a:schemeClr val="tx1"/>
                      </a:solidFill>
                    </a:rPr>
                    <a:t>과 동일</a:t>
                  </a:r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), Proposal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Proposer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Collator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Executor</a:t>
                  </a: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Receipt</a:t>
                  </a:r>
                </a:p>
                <a:p>
                  <a:endParaRPr kumimoji="1"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EBA8CA3-90B1-0943-9BC1-315D9024B9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92" y="3270457"/>
                  <a:ext cx="4957542" cy="2035445"/>
                </a:xfrm>
                <a:prstGeom prst="rect">
                  <a:avLst/>
                </a:prstGeom>
                <a:blipFill>
                  <a:blip r:embed="rId3"/>
                  <a:stretch>
                    <a:fillRect l="-490" t="-5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B862811-770B-354B-9594-EDB0561F9799}"/>
                    </a:ext>
                  </a:extLst>
                </p:cNvPr>
                <p:cNvSpPr/>
                <p:nvPr/>
              </p:nvSpPr>
              <p:spPr>
                <a:xfrm>
                  <a:off x="9471526" y="3270458"/>
                  <a:ext cx="2267099" cy="10641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kumimoji="1" lang="en-US" altLang="ko-KR" sz="1600" b="1" dirty="0">
                      <a:solidFill>
                        <a:schemeClr val="tx1"/>
                      </a:solidFill>
                    </a:rPr>
                    <a:t>Shard </a:t>
                  </a:r>
                  <a14:m>
                    <m:oMath xmlns:m="http://schemas.openxmlformats.org/officeDocument/2006/math">
                      <m:r>
                        <a:rPr kumimoji="1" lang="en-US" altLang="ko-KR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kumimoji="1" lang="en-US" altLang="ko-KR" sz="1600" b="1" dirty="0">
                    <a:solidFill>
                      <a:schemeClr val="tx1"/>
                    </a:solidFill>
                  </a:endParaRPr>
                </a:p>
                <a:p>
                  <a:endParaRPr kumimoji="1" lang="en-US" altLang="ko-KR" sz="1600" dirty="0">
                    <a:solidFill>
                      <a:schemeClr val="tx1"/>
                    </a:solidFill>
                  </a:endParaRPr>
                </a:p>
                <a:p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Shard</a:t>
                  </a:r>
                  <a:r>
                    <a:rPr kumimoji="1" lang="ko-KR" altLang="en-US" sz="1600" dirty="0">
                      <a:solidFill>
                        <a:schemeClr val="tx1"/>
                      </a:solidFill>
                    </a:rPr>
                    <a:t>마다 동일</a:t>
                  </a: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9B862811-770B-354B-9594-EDB0561F9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526" y="3270458"/>
                  <a:ext cx="2267099" cy="1064172"/>
                </a:xfrm>
                <a:prstGeom prst="rect">
                  <a:avLst/>
                </a:prstGeom>
                <a:blipFill>
                  <a:blip r:embed="rId4"/>
                  <a:stretch>
                    <a:fillRect l="-1337" t="-11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D5D5718-6D6E-4C49-87A4-A5D2EE131ECF}"/>
                </a:ext>
              </a:extLst>
            </p:cNvPr>
            <p:cNvGrpSpPr/>
            <p:nvPr/>
          </p:nvGrpSpPr>
          <p:grpSpPr>
            <a:xfrm>
              <a:off x="449498" y="5325560"/>
              <a:ext cx="4955936" cy="607534"/>
              <a:chOff x="2082305" y="5192420"/>
              <a:chExt cx="4955936" cy="60753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3136AAE-0BF5-EB4D-8A15-7689D9EA113E}"/>
                  </a:ext>
                </a:extLst>
              </p:cNvPr>
              <p:cNvSpPr/>
              <p:nvPr/>
            </p:nvSpPr>
            <p:spPr>
              <a:xfrm>
                <a:off x="2082305" y="5311438"/>
                <a:ext cx="1201192" cy="48851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>
                    <a:solidFill>
                      <a:schemeClr val="tx1"/>
                    </a:solidFill>
                  </a:rPr>
                  <a:t>Proposer</a:t>
                </a:r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106E9E2-B268-7144-8D84-FAC1E208DEC0}"/>
                  </a:ext>
                </a:extLst>
              </p:cNvPr>
              <p:cNvSpPr/>
              <p:nvPr/>
            </p:nvSpPr>
            <p:spPr>
              <a:xfrm>
                <a:off x="5837049" y="5311439"/>
                <a:ext cx="1201192" cy="4885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b="1" dirty="0">
                    <a:solidFill>
                      <a:schemeClr val="tx1"/>
                    </a:solidFill>
                  </a:rPr>
                  <a:t>Collator</a:t>
                </a:r>
                <a:endParaRPr kumimoji="1"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5E7218-2291-4142-B2FF-FCFEA96DC5A8}"/>
                  </a:ext>
                </a:extLst>
              </p:cNvPr>
              <p:cNvSpPr txBox="1"/>
              <p:nvPr/>
            </p:nvSpPr>
            <p:spPr>
              <a:xfrm>
                <a:off x="3575121" y="5192420"/>
                <a:ext cx="1968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3. Collation </a:t>
                </a:r>
                <a:r>
                  <a:rPr kumimoji="1" lang="ko-KR" altLang="en-US" sz="1400" dirty="0"/>
                  <a:t>제공</a:t>
                </a:r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E4935A4C-D20E-9E4F-AF9F-C542686FAD25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283497" y="5555696"/>
                <a:ext cx="25535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21BE30-601B-EB46-9461-2CA3A50D444B}"/>
                </a:ext>
              </a:extLst>
            </p:cNvPr>
            <p:cNvSpPr txBox="1"/>
            <p:nvPr/>
          </p:nvSpPr>
          <p:spPr>
            <a:xfrm>
              <a:off x="3216846" y="5933602"/>
              <a:ext cx="30702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/>
                <a:t>4. </a:t>
              </a:r>
              <a:r>
                <a:rPr kumimoji="1" lang="ko-KR" altLang="en-US" sz="1400" dirty="0"/>
                <a:t>검증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159430-B3B1-7D4F-910B-32ACAFED396E}"/>
                </a:ext>
              </a:extLst>
            </p:cNvPr>
            <p:cNvSpPr txBox="1"/>
            <p:nvPr/>
          </p:nvSpPr>
          <p:spPr>
            <a:xfrm>
              <a:off x="5688862" y="4728909"/>
              <a:ext cx="34626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/>
                <a:t>5. SMC</a:t>
              </a:r>
              <a:r>
                <a:rPr kumimoji="1" lang="ko-KR" altLang="en-US" sz="1400" dirty="0"/>
                <a:t>에 전달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E157AC-AE0F-0441-8AB0-41C77F1169DE}"/>
                </a:ext>
              </a:extLst>
            </p:cNvPr>
            <p:cNvSpPr txBox="1"/>
            <p:nvPr/>
          </p:nvSpPr>
          <p:spPr>
            <a:xfrm>
              <a:off x="3373028" y="2277017"/>
              <a:ext cx="236940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/>
                <a:t>1. Collator </a:t>
              </a:r>
              <a:r>
                <a:rPr kumimoji="1" lang="ko-KR" altLang="en-US" sz="1400" dirty="0"/>
                <a:t>배치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7F8485-729F-2A48-BCD6-5EE94684A395}"/>
                </a:ext>
              </a:extLst>
            </p:cNvPr>
            <p:cNvSpPr txBox="1"/>
            <p:nvPr/>
          </p:nvSpPr>
          <p:spPr>
            <a:xfrm>
              <a:off x="4678355" y="3212649"/>
              <a:ext cx="55087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/>
                <a:t>6. </a:t>
              </a:r>
              <a:r>
                <a:rPr kumimoji="1" lang="ko-KR" altLang="en-US" sz="1400" dirty="0"/>
                <a:t>검증 완료 후</a:t>
              </a:r>
              <a:br>
                <a:rPr kumimoji="1" lang="en-US" altLang="ko-KR" sz="1400" dirty="0"/>
              </a:br>
              <a:r>
                <a:rPr kumimoji="1" lang="ko-KR" altLang="en-US" sz="1400" dirty="0"/>
                <a:t>메인 체인에 기록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2215CA3-0C6A-0444-9ED8-D6560FEC9F9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7445235" y="1964018"/>
              <a:ext cx="0" cy="302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A5F8B55-6F78-EF4F-BD80-8D8E4E529C2E}"/>
                </a:ext>
              </a:extLst>
            </p:cNvPr>
            <p:cNvCxnSpPr>
              <a:cxnSpLocks/>
              <a:stCxn id="47" idx="0"/>
              <a:endCxn id="27" idx="2"/>
            </p:cNvCxnSpPr>
            <p:nvPr/>
          </p:nvCxnSpPr>
          <p:spPr>
            <a:xfrm flipV="1">
              <a:off x="7432709" y="3735869"/>
              <a:ext cx="0" cy="407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꺾인 연결선[E] 33">
              <a:extLst>
                <a:ext uri="{FF2B5EF4-FFF2-40B4-BE49-F238E27FC236}">
                  <a16:creationId xmlns:a16="http://schemas.microsoft.com/office/drawing/2014/main" id="{AB11C05F-84A3-864D-B39F-54C6315556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42036" y="2593473"/>
              <a:ext cx="1976999" cy="663430"/>
            </a:xfrm>
            <a:prstGeom prst="bentConnector3">
              <a:avLst>
                <a:gd name="adj1" fmla="val 1000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E2F25FE-92D8-3244-A8F7-1769AA979859}"/>
                </a:ext>
              </a:extLst>
            </p:cNvPr>
            <p:cNvSpPr/>
            <p:nvPr/>
          </p:nvSpPr>
          <p:spPr>
            <a:xfrm>
              <a:off x="6749315" y="4142878"/>
              <a:ext cx="1366787" cy="4885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Executor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꺾인 연결선[E] 51">
              <a:extLst>
                <a:ext uri="{FF2B5EF4-FFF2-40B4-BE49-F238E27FC236}">
                  <a16:creationId xmlns:a16="http://schemas.microsoft.com/office/drawing/2014/main" id="{CD0EC345-38FC-8B4F-A0AE-E9AEAB81F618}"/>
                </a:ext>
              </a:extLst>
            </p:cNvPr>
            <p:cNvCxnSpPr>
              <a:cxnSpLocks/>
              <a:stCxn id="13" idx="3"/>
              <a:endCxn id="25" idx="2"/>
            </p:cNvCxnSpPr>
            <p:nvPr/>
          </p:nvCxnSpPr>
          <p:spPr>
            <a:xfrm flipV="1">
              <a:off x="5405434" y="5036686"/>
              <a:ext cx="2014749" cy="6521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E89066-D324-254D-BD01-0F723FDFF4BA}"/>
                </a:ext>
              </a:extLst>
            </p:cNvPr>
            <p:cNvSpPr txBox="1"/>
            <p:nvPr/>
          </p:nvSpPr>
          <p:spPr>
            <a:xfrm>
              <a:off x="130720" y="2223887"/>
              <a:ext cx="351861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2. Shard 1</a:t>
              </a:r>
              <a:r>
                <a:rPr kumimoji="1" lang="ko-KR" altLang="en-US" sz="1400" b="1" dirty="0"/>
                <a:t>의 계좌 </a:t>
              </a:r>
              <a:r>
                <a:rPr kumimoji="1" lang="en-US" altLang="ko-KR" sz="1400" b="1" dirty="0"/>
                <a:t>A</a:t>
              </a:r>
              <a:r>
                <a:rPr kumimoji="1" lang="ko-KR" altLang="en-US" sz="1400" b="1" dirty="0"/>
                <a:t>에서</a:t>
              </a:r>
              <a:br>
                <a:rPr kumimoji="1" lang="en-US" altLang="ko-KR" sz="1400" b="1" dirty="0"/>
              </a:br>
              <a:r>
                <a:rPr kumimoji="1" lang="en-US" altLang="ko-KR" sz="1400" b="1" dirty="0"/>
                <a:t>100</a:t>
              </a:r>
              <a:r>
                <a:rPr kumimoji="1" lang="ko-KR" altLang="en-US" sz="1400" b="1" dirty="0"/>
                <a:t>코인 차감</a:t>
              </a:r>
              <a:r>
                <a:rPr kumimoji="1" lang="en-US" altLang="ko-KR" sz="1400" b="1" dirty="0"/>
                <a:t> + Receipt </a:t>
              </a:r>
              <a:r>
                <a:rPr kumimoji="1" lang="ko-KR" altLang="en-US" sz="1400" b="1" dirty="0"/>
                <a:t>발행</a:t>
              </a:r>
              <a:br>
                <a:rPr kumimoji="1" lang="en-US" altLang="ko-KR" sz="1400" b="1" dirty="0"/>
              </a:br>
              <a:r>
                <a:rPr kumimoji="1" lang="ko-KR" altLang="en-US" sz="1400" b="1" dirty="0"/>
                <a:t>해당 트랜잭션이 </a:t>
              </a:r>
              <a:r>
                <a:rPr kumimoji="1" lang="en-US" altLang="ko-KR" sz="1400" b="1" dirty="0"/>
                <a:t>collation</a:t>
              </a:r>
              <a:r>
                <a:rPr kumimoji="1" lang="ko-KR" altLang="en-US" sz="1400" b="1" dirty="0"/>
                <a:t>에 기록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187FE-15A9-2847-9A0D-0652FD96E621}"/>
                </a:ext>
              </a:extLst>
            </p:cNvPr>
            <p:cNvSpPr txBox="1"/>
            <p:nvPr/>
          </p:nvSpPr>
          <p:spPr>
            <a:xfrm>
              <a:off x="8587307" y="4488506"/>
              <a:ext cx="3790418" cy="969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8. Shard 2</a:t>
              </a:r>
              <a:r>
                <a:rPr kumimoji="1" lang="ko-KR" altLang="en-US" sz="1400" b="1" dirty="0"/>
                <a:t>에서 </a:t>
              </a:r>
              <a:r>
                <a:rPr kumimoji="1" lang="en-US" altLang="ko-KR" sz="1400" b="1" dirty="0"/>
                <a:t>receipt </a:t>
              </a:r>
              <a:r>
                <a:rPr kumimoji="1" lang="ko-KR" altLang="en-US" sz="1400" b="1" dirty="0"/>
                <a:t>확인 후</a:t>
              </a:r>
              <a:br>
                <a:rPr kumimoji="1" lang="en-US" altLang="ko-KR" sz="1400" b="1" dirty="0"/>
              </a:br>
              <a:r>
                <a:rPr kumimoji="1" lang="ko-KR" altLang="en-US" sz="1400" b="1" dirty="0"/>
                <a:t>소비되지 않은 경우 </a:t>
              </a:r>
              <a:r>
                <a:rPr kumimoji="1" lang="en-US" altLang="ko-KR" sz="1400" b="1" dirty="0"/>
                <a:t>+100 </a:t>
              </a:r>
              <a:r>
                <a:rPr kumimoji="1" lang="ko-KR" altLang="en-US" sz="1400" b="1" dirty="0"/>
                <a:t>코인</a:t>
              </a:r>
              <a:endParaRPr kumimoji="1" lang="en-US" altLang="ko-KR" sz="1400" b="1" dirty="0"/>
            </a:p>
            <a:p>
              <a:pPr algn="ctr"/>
              <a:r>
                <a:rPr kumimoji="1" lang="en-US" altLang="ko-KR" sz="1400" b="1" dirty="0"/>
                <a:t> </a:t>
              </a:r>
            </a:p>
            <a:p>
              <a:pPr algn="ctr"/>
              <a:r>
                <a:rPr kumimoji="1" lang="en-US" altLang="ko-KR" sz="1400" b="1" dirty="0"/>
                <a:t>9.</a:t>
              </a:r>
              <a:r>
                <a:rPr kumimoji="1" lang="ko-KR" altLang="en-US" sz="1400" b="1" dirty="0"/>
                <a:t> </a:t>
              </a:r>
              <a:r>
                <a:rPr kumimoji="1" lang="en-US" altLang="ko-KR" sz="1400" b="1" dirty="0"/>
                <a:t>Receipt</a:t>
              </a:r>
              <a:r>
                <a:rPr kumimoji="1" lang="ko-KR" altLang="en-US" sz="1400" b="1" dirty="0"/>
                <a:t>를 </a:t>
              </a:r>
              <a:r>
                <a:rPr kumimoji="1" lang="en-US" altLang="ko-KR" sz="1400" b="1" dirty="0"/>
                <a:t>Spend</a:t>
              </a:r>
              <a:r>
                <a:rPr kumimoji="1" lang="ko-KR" altLang="en-US" sz="1400" b="1" dirty="0"/>
                <a:t> 상태로 변경</a:t>
              </a:r>
              <a:endParaRPr kumimoji="1" lang="en-US" altLang="ko-KR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ABCC54-ACA4-1846-A2B5-37D931441F21}"/>
                </a:ext>
              </a:extLst>
            </p:cNvPr>
            <p:cNvSpPr txBox="1"/>
            <p:nvPr/>
          </p:nvSpPr>
          <p:spPr>
            <a:xfrm>
              <a:off x="1135373" y="6302934"/>
              <a:ext cx="32473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11.</a:t>
              </a:r>
              <a:r>
                <a:rPr kumimoji="1" lang="ko-KR" altLang="en-US" sz="1400" b="1" dirty="0"/>
                <a:t> </a:t>
              </a:r>
              <a:r>
                <a:rPr kumimoji="1" lang="en-US" altLang="ko-KR" sz="1400" b="1" dirty="0"/>
                <a:t>Receipt </a:t>
              </a:r>
              <a:r>
                <a:rPr kumimoji="1" lang="ko-KR" altLang="en-US" sz="1400" b="1" dirty="0"/>
                <a:t>삭제 후 완료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A4C9A1-EACA-164F-9777-5B4F31C82C1D}"/>
                </a:ext>
              </a:extLst>
            </p:cNvPr>
            <p:cNvSpPr txBox="1"/>
            <p:nvPr/>
          </p:nvSpPr>
          <p:spPr>
            <a:xfrm>
              <a:off x="7274476" y="5806117"/>
              <a:ext cx="35693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10. </a:t>
              </a:r>
              <a:r>
                <a:rPr kumimoji="1" lang="ko-KR" altLang="en-US" sz="1400" b="1" dirty="0"/>
                <a:t>동일 과정 거쳐 </a:t>
              </a:r>
              <a:r>
                <a:rPr kumimoji="1" lang="en-US" altLang="ko-KR" sz="1400" b="1" dirty="0"/>
                <a:t>Shard 1</a:t>
              </a:r>
              <a:r>
                <a:rPr kumimoji="1" lang="ko-KR" altLang="en-US" sz="1400" b="1" dirty="0"/>
                <a:t>으로</a:t>
              </a:r>
              <a:br>
                <a:rPr kumimoji="1" lang="en-US" altLang="ko-KR" sz="1400" b="1" dirty="0"/>
              </a:br>
              <a:r>
                <a:rPr kumimoji="1" lang="en-US" altLang="ko-KR" sz="1400" b="1" dirty="0"/>
                <a:t>Receipt</a:t>
              </a:r>
              <a:r>
                <a:rPr kumimoji="1" lang="ko-KR" altLang="en-US" sz="1400" b="1" dirty="0"/>
                <a:t>의 </a:t>
              </a:r>
              <a:r>
                <a:rPr kumimoji="1" lang="en-US" altLang="ko-KR" sz="1400" b="1" dirty="0"/>
                <a:t>spend </a:t>
              </a:r>
              <a:r>
                <a:rPr kumimoji="1" lang="ko-KR" altLang="en-US" sz="1400" b="1" dirty="0"/>
                <a:t>데이터 전달</a:t>
              </a:r>
              <a:endParaRPr kumimoji="1" lang="en-US" altLang="ko-KR" sz="1400" b="1" dirty="0"/>
            </a:p>
          </p:txBody>
        </p: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BA6A1212-BBA1-7642-A813-B83BE552899D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>
              <a:off x="9371436" y="2612318"/>
              <a:ext cx="1233640" cy="6581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0DB96A-8E66-A140-BE61-128AD580AF62}"/>
                </a:ext>
              </a:extLst>
            </p:cNvPr>
            <p:cNvSpPr txBox="1"/>
            <p:nvPr/>
          </p:nvSpPr>
          <p:spPr>
            <a:xfrm>
              <a:off x="9708433" y="2094190"/>
              <a:ext cx="24298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/>
                <a:t>7. SMC</a:t>
              </a:r>
              <a:r>
                <a:rPr kumimoji="1" lang="ko-KR" altLang="en-US" sz="1400" b="1" dirty="0"/>
                <a:t>가 </a:t>
              </a:r>
              <a:r>
                <a:rPr kumimoji="1" lang="en-US" altLang="ko-KR" sz="1400" b="1" dirty="0" err="1"/>
                <a:t>Riceipt</a:t>
              </a:r>
              <a:r>
                <a:rPr kumimoji="1" lang="ko-KR" altLang="en-US" sz="1400" b="1" dirty="0"/>
                <a:t>를 </a:t>
              </a:r>
              <a:r>
                <a:rPr kumimoji="1" lang="en-US" altLang="ko-KR" sz="1400" b="1" dirty="0"/>
                <a:t>Shard 2</a:t>
              </a:r>
              <a:r>
                <a:rPr kumimoji="1" lang="ko-KR" altLang="en-US" sz="1400" b="1" dirty="0"/>
                <a:t>에 전달</a:t>
              </a:r>
            </a:p>
          </p:txBody>
        </p:sp>
        <p:cxnSp>
          <p:nvCxnSpPr>
            <p:cNvPr id="41" name="꺾인 연결선[E] 40">
              <a:extLst>
                <a:ext uri="{FF2B5EF4-FFF2-40B4-BE49-F238E27FC236}">
                  <a16:creationId xmlns:a16="http://schemas.microsoft.com/office/drawing/2014/main" id="{B7203ED5-01F7-554E-967D-05E0184B3E1F}"/>
                </a:ext>
              </a:extLst>
            </p:cNvPr>
            <p:cNvCxnSpPr>
              <a:cxnSpLocks/>
              <a:stCxn id="33" idx="2"/>
              <a:endCxn id="25" idx="2"/>
            </p:cNvCxnSpPr>
            <p:nvPr/>
          </p:nvCxnSpPr>
          <p:spPr>
            <a:xfrm rot="5400000" flipH="1">
              <a:off x="8740692" y="3716178"/>
              <a:ext cx="421316" cy="3062333"/>
            </a:xfrm>
            <a:prstGeom prst="bentConnector3">
              <a:avLst>
                <a:gd name="adj1" fmla="val -5425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37EC937-DB03-BB48-8800-75F8C4BA1F6F}"/>
                </a:ext>
              </a:extLst>
            </p:cNvPr>
            <p:cNvSpPr/>
            <p:nvPr/>
          </p:nvSpPr>
          <p:spPr>
            <a:xfrm>
              <a:off x="6100569" y="1271777"/>
              <a:ext cx="2689331" cy="6922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Main chain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82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9A104-BCB2-4343-B90A-82F7ED6C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Sharding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00072-D8E6-3E4B-92E2-C3654E4E5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/>
              <a:t>장점 </a:t>
            </a:r>
            <a:r>
              <a:rPr kumimoji="1" lang="en-US" altLang="ko-KR" sz="1600" b="1" dirty="0"/>
              <a:t>: </a:t>
            </a:r>
            <a:r>
              <a:rPr kumimoji="1" lang="ko-KR" altLang="en-US" sz="1600" b="1" dirty="0"/>
              <a:t>확장성 향상</a:t>
            </a:r>
            <a:br>
              <a:rPr kumimoji="1" lang="en-US" altLang="ko-KR" sz="1400" dirty="0"/>
            </a:br>
            <a:r>
              <a:rPr kumimoji="1" lang="en-US" altLang="ko-KR" sz="1400" dirty="0"/>
              <a:t>1. </a:t>
            </a:r>
            <a:r>
              <a:rPr kumimoji="1" lang="ko-KR" altLang="en-US" sz="1400" dirty="0">
                <a:sym typeface="Wingdings" pitchFamily="2" charset="2"/>
              </a:rPr>
              <a:t>분산화 되어 </a:t>
            </a:r>
            <a:r>
              <a:rPr kumimoji="1" lang="ko-KR" altLang="en-US" sz="1400" b="1" dirty="0" err="1">
                <a:sym typeface="Wingdings" pitchFamily="2" charset="2"/>
              </a:rPr>
              <a:t>노드별</a:t>
            </a:r>
            <a:r>
              <a:rPr kumimoji="1" lang="ko-KR" altLang="en-US" sz="1400" b="1" dirty="0">
                <a:sym typeface="Wingdings" pitchFamily="2" charset="2"/>
              </a:rPr>
              <a:t> 부담이 저하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및 네트워크 </a:t>
            </a:r>
            <a:r>
              <a:rPr kumimoji="1" lang="ko-KR" altLang="en-US" sz="1400" b="1" dirty="0">
                <a:sym typeface="Wingdings" pitchFamily="2" charset="2"/>
              </a:rPr>
              <a:t>과부하 가능성 적음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2. </a:t>
            </a:r>
            <a:r>
              <a:rPr kumimoji="1" lang="en-US" altLang="ko-KR" sz="1400" b="1" dirty="0">
                <a:sym typeface="Wingdings" pitchFamily="2" charset="2"/>
              </a:rPr>
              <a:t>Shard</a:t>
            </a:r>
            <a:r>
              <a:rPr kumimoji="1" lang="ko-KR" altLang="en-US" sz="1400" b="1" dirty="0">
                <a:sym typeface="Wingdings" pitchFamily="2" charset="2"/>
              </a:rPr>
              <a:t>의 수에 따라서 </a:t>
            </a:r>
            <a:r>
              <a:rPr kumimoji="1" lang="en-US" altLang="ko-KR" sz="1400" b="1" dirty="0">
                <a:sym typeface="Wingdings" pitchFamily="2" charset="2"/>
              </a:rPr>
              <a:t>TPS(Transaction per second)</a:t>
            </a:r>
            <a:r>
              <a:rPr kumimoji="1" lang="ko-KR" altLang="en-US" sz="1400" b="1" dirty="0">
                <a:sym typeface="Wingdings" pitchFamily="2" charset="2"/>
              </a:rPr>
              <a:t> 증가 </a:t>
            </a:r>
            <a:br>
              <a:rPr kumimoji="1" lang="en-US" altLang="ko-KR" sz="1400" b="1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    - </a:t>
            </a:r>
            <a:r>
              <a:rPr kumimoji="1" lang="ko-KR" altLang="en-US" sz="1400" dirty="0">
                <a:sym typeface="Wingdings" pitchFamily="2" charset="2"/>
              </a:rPr>
              <a:t>기존 블록체인은 검증 노드 수가 증가하면 보안성이 향상되지만 처리 속도가 감소 </a:t>
            </a:r>
            <a:r>
              <a:rPr kumimoji="1" lang="en-US" altLang="ko-KR" sz="1400" dirty="0">
                <a:sym typeface="Wingdings" panose="05000000000000000000" pitchFamily="2" charset="2"/>
              </a:rPr>
              <a:t> </a:t>
            </a:r>
            <a:r>
              <a:rPr kumimoji="1" lang="ko-KR" altLang="en-US" sz="1400" dirty="0">
                <a:sym typeface="Wingdings" pitchFamily="2" charset="2"/>
              </a:rPr>
              <a:t>확장성 저하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    - </a:t>
            </a:r>
            <a:r>
              <a:rPr kumimoji="1" lang="en-US" altLang="ko-KR" sz="1400" dirty="0" err="1">
                <a:sym typeface="Wingdings" pitchFamily="2" charset="2"/>
              </a:rPr>
              <a:t>Sharding</a:t>
            </a:r>
            <a:r>
              <a:rPr kumimoji="1" lang="ko-KR" altLang="en-US" sz="1400" dirty="0">
                <a:sym typeface="Wingdings" pitchFamily="2" charset="2"/>
              </a:rPr>
              <a:t>이 적용된 블록체인은 노드 수가 증가하여도</a:t>
            </a:r>
            <a:r>
              <a:rPr kumimoji="1" lang="en-US" altLang="ko-KR" sz="1400" dirty="0">
                <a:sym typeface="Wingdings" pitchFamily="2" charset="2"/>
              </a:rPr>
              <a:t> collator</a:t>
            </a:r>
            <a:r>
              <a:rPr kumimoji="1" lang="ko-KR" altLang="en-US" sz="1400" dirty="0">
                <a:sym typeface="Wingdings" pitchFamily="2" charset="2"/>
              </a:rPr>
              <a:t>의 수가 증가하며 여러 </a:t>
            </a:r>
            <a:r>
              <a:rPr kumimoji="1" lang="en-US" altLang="ko-KR" sz="1400" dirty="0">
                <a:sym typeface="Wingdings" pitchFamily="2" charset="2"/>
              </a:rPr>
              <a:t>shard</a:t>
            </a:r>
            <a:r>
              <a:rPr kumimoji="1" lang="ko-KR" altLang="en-US" sz="1400" dirty="0">
                <a:sym typeface="Wingdings" pitchFamily="2" charset="2"/>
              </a:rPr>
              <a:t>에서 병렬적 검증 가능 </a:t>
            </a:r>
            <a:r>
              <a:rPr kumimoji="1" lang="en-US" altLang="ko-KR" sz="1400" dirty="0">
                <a:sym typeface="Wingdings" panose="05000000000000000000" pitchFamily="2" charset="2"/>
              </a:rPr>
              <a:t> </a:t>
            </a:r>
            <a:r>
              <a:rPr kumimoji="1" lang="ko-KR" altLang="en-US" sz="1400" b="1" dirty="0">
                <a:sym typeface="Wingdings" pitchFamily="2" charset="2"/>
              </a:rPr>
              <a:t>확장성 저하 방지</a:t>
            </a:r>
            <a:br>
              <a:rPr kumimoji="1" lang="en-US" altLang="ko-KR" sz="1400" dirty="0">
                <a:sym typeface="Wingdings" pitchFamily="2" charset="2"/>
              </a:rPr>
            </a:b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단점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1. </a:t>
            </a:r>
            <a:r>
              <a:rPr kumimoji="1" lang="ko-KR" altLang="en-US" sz="1400" b="1" dirty="0"/>
              <a:t>너무 많이 분산시킬 경우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- </a:t>
            </a:r>
            <a:r>
              <a:rPr kumimoji="1" lang="ko-KR" altLang="en-US" sz="1400" b="1" dirty="0"/>
              <a:t>정보 손실로 인한 무결성 문제 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   </a:t>
            </a:r>
            <a:r>
              <a:rPr kumimoji="1" lang="en-US" altLang="ko-KR" sz="1400" b="1" dirty="0">
                <a:sym typeface="Wingdings" panose="05000000000000000000" pitchFamily="2" charset="2"/>
              </a:rPr>
              <a:t> </a:t>
            </a:r>
            <a:r>
              <a:rPr kumimoji="1" lang="ko-KR" altLang="en-US" sz="1400" dirty="0">
                <a:sym typeface="Wingdings" pitchFamily="2" charset="2"/>
              </a:rPr>
              <a:t>다수의 </a:t>
            </a:r>
            <a:r>
              <a:rPr kumimoji="1" lang="en-US" altLang="ko-KR" sz="1400" dirty="0">
                <a:sym typeface="Wingdings" pitchFamily="2" charset="2"/>
              </a:rPr>
              <a:t>shard</a:t>
            </a:r>
            <a:r>
              <a:rPr kumimoji="1" lang="ko-KR" altLang="en-US" sz="1400" dirty="0">
                <a:sym typeface="Wingdings" pitchFamily="2" charset="2"/>
              </a:rPr>
              <a:t>에서 트랜잭션을 나누어 처리하므로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모든 노드에서 해당 정보를 가지고 있지 않은 경우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정보 손실 가능성 </a:t>
            </a:r>
            <a:r>
              <a:rPr kumimoji="1" lang="en-US" altLang="ko-KR" sz="1400" dirty="0">
                <a:sym typeface="Wingdings" pitchFamily="2" charset="2"/>
              </a:rPr>
              <a:t> </a:t>
            </a:r>
            <a:r>
              <a:rPr kumimoji="1" lang="ko-KR" altLang="en-US" sz="1400" dirty="0">
                <a:sym typeface="Wingdings" pitchFamily="2" charset="2"/>
              </a:rPr>
              <a:t>무결성 훼손</a:t>
            </a:r>
            <a:br>
              <a:rPr kumimoji="1" lang="en-US" altLang="ko-KR" sz="1400" dirty="0"/>
            </a:br>
            <a:r>
              <a:rPr kumimoji="1" lang="en-US" altLang="ko-KR" sz="1400" b="1" dirty="0"/>
              <a:t>- </a:t>
            </a:r>
            <a:r>
              <a:rPr kumimoji="1" lang="ko-KR" altLang="en-US" sz="1400" b="1" dirty="0"/>
              <a:t>네트워크의 악의적 공격 문제 발생 가능</a:t>
            </a:r>
            <a:br>
              <a:rPr kumimoji="1" lang="en-US" altLang="ko-KR" sz="1400" dirty="0"/>
            </a:br>
            <a:r>
              <a:rPr kumimoji="1" lang="en-US" altLang="ko-KR" sz="1400" dirty="0"/>
              <a:t>   </a:t>
            </a:r>
            <a:r>
              <a:rPr kumimoji="1" lang="en-US" altLang="ko-KR" sz="1400" dirty="0">
                <a:sym typeface="Wingdings" pitchFamily="2" charset="2"/>
              </a:rPr>
              <a:t> </a:t>
            </a:r>
            <a:r>
              <a:rPr kumimoji="1" lang="ko-KR" altLang="en-US" sz="1400" dirty="0">
                <a:sym typeface="Wingdings" pitchFamily="2" charset="2"/>
              </a:rPr>
              <a:t>악의적인 사용자가 특정 데이터를 기록하지 않고 기록했다고 주장한 후</a:t>
            </a:r>
            <a:r>
              <a:rPr kumimoji="1" lang="en-US" altLang="ko-KR" sz="1400" dirty="0">
                <a:sym typeface="Wingdings" pitchFamily="2" charset="2"/>
              </a:rPr>
              <a:t>, </a:t>
            </a:r>
            <a:r>
              <a:rPr kumimoji="1" lang="ko-KR" altLang="en-US" sz="1400" dirty="0">
                <a:sym typeface="Wingdings" pitchFamily="2" charset="2"/>
              </a:rPr>
              <a:t>나중에 데이터를 기록하는 악의적 행동 가능  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    </a:t>
            </a:r>
            <a:r>
              <a:rPr kumimoji="1" lang="ko-KR" altLang="en-US" sz="1400" dirty="0">
                <a:sym typeface="Wingdings" pitchFamily="2" charset="2"/>
              </a:rPr>
              <a:t>반대로 이상 없는 블록을 생성했으나</a:t>
            </a:r>
            <a:r>
              <a:rPr kumimoji="1" lang="en-US" altLang="ko-KR" sz="1400" dirty="0">
                <a:sym typeface="Wingdings" pitchFamily="2" charset="2"/>
              </a:rPr>
              <a:t>, </a:t>
            </a:r>
            <a:r>
              <a:rPr kumimoji="1" lang="ko-KR" altLang="en-US" sz="1400" dirty="0">
                <a:sym typeface="Wingdings" pitchFamily="2" charset="2"/>
              </a:rPr>
              <a:t>악의적인 사용자가 데이터가 포함되지 않았다고 허위 사실 유포 가능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b="1" dirty="0">
                <a:sym typeface="Wingdings" pitchFamily="2" charset="2"/>
              </a:rPr>
              <a:t>2. </a:t>
            </a:r>
            <a:r>
              <a:rPr lang="ko-KR" altLang="en-US" sz="1400" b="1" dirty="0"/>
              <a:t>다른 </a:t>
            </a:r>
            <a:r>
              <a:rPr lang="en-US" altLang="ko-KR" sz="1400" b="1" dirty="0"/>
              <a:t>shard</a:t>
            </a:r>
            <a:r>
              <a:rPr lang="ko-KR" altLang="en-US" sz="1400" b="1" dirty="0"/>
              <a:t>의 데이터를 가지고 있지 않음 </a:t>
            </a:r>
            <a:br>
              <a:rPr lang="en-US" altLang="ko-KR" sz="1400" b="1" dirty="0"/>
            </a:br>
            <a:r>
              <a:rPr lang="en-US" altLang="ko-KR" sz="1400" b="1" dirty="0">
                <a:sym typeface="Wingdings" pitchFamily="2" charset="2"/>
              </a:rPr>
              <a:t>- </a:t>
            </a:r>
            <a:r>
              <a:rPr lang="en-US" altLang="ko-KR" sz="1400" dirty="0"/>
              <a:t>shard</a:t>
            </a:r>
            <a:r>
              <a:rPr lang="ko-KR" altLang="en-US" sz="1400" dirty="0"/>
              <a:t> 간 데이터 참조 및 검증 방법에 관한 문제 발생 시 알고리즘이 복잡해짐</a:t>
            </a:r>
            <a:endParaRPr kumimoji="1" lang="en-US" altLang="ko-KR" sz="1400" b="1" dirty="0"/>
          </a:p>
          <a:p>
            <a:pPr>
              <a:lnSpc>
                <a:spcPct val="150000"/>
              </a:lnSpc>
            </a:pP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1008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3BD5A-4D2C-4832-816B-474A7C02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23558-2DCD-42BA-B5C5-5F84D25362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Layer1</a:t>
            </a:r>
            <a:r>
              <a:rPr lang="ko-KR" altLang="en-US" sz="2000" b="1" dirty="0"/>
              <a:t>이란</a:t>
            </a:r>
            <a:r>
              <a:rPr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비트코인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이더리움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솔라나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등과 같이 일반적으로 알고 있는 기본 블록체인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트랜잭션의 처리속도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(TPS)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증가하지 않는 확장성 문제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대표적으로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비트코인에서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사용되는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합의 알고리즘은 탈중앙화와 보안을 보장하지만 많은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연산량을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필요</a:t>
            </a:r>
            <a:b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초당 약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3~7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건의 거래만 처리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가능 </a:t>
            </a:r>
            <a:b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Visa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VisaNet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전자 지불 네트워크에서 초당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24000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건의 거래를 처리하는 것과 비교하였을 때 매우 적은 수치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Layer 2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는 이러한 블록체인에서 확장성과 효율성을 향상시키기 위한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52295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AA498C-A612-F24D-BDC2-476260C93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작업증명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지분증명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PBFT,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Sharding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E165D-BA1C-134B-B9A0-5DEF987406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ore-KR" dirty="0"/>
              <a:t>Layer1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D93C9-CD9C-BE45-A09F-4A24A4437F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ore-KR" dirty="0"/>
              <a:t>Layer2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6871F7-9160-A44A-8617-86B5F0D8108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ore-KR" dirty="0"/>
              <a:t>ZK-STARK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5454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</a:pPr>
            <a:r>
              <a:rPr lang="en" altLang="ko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Layer 2</a:t>
            </a:r>
            <a:endParaRPr lang="en" altLang="ko-Kore-KR" dirty="0">
              <a:solidFill>
                <a:schemeClr val="dk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 indent="-224472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altLang="ko-KR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Layer 2</a:t>
            </a:r>
            <a:endParaRPr lang="en" altLang="ko-Kore-KR" sz="2000" b="1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기존 블록체인의 확장성을 향상시키기 위한 레이어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기존 레이어</a:t>
            </a:r>
            <a:r>
              <a:rPr lang="en-US" altLang="ko-KR" sz="1600" dirty="0">
                <a:solidFill>
                  <a:schemeClr val="dk1"/>
                </a:solidFill>
              </a:rPr>
              <a:t>(</a:t>
            </a:r>
            <a:r>
              <a:rPr lang="en" altLang="ko-KR" sz="1600" dirty="0">
                <a:solidFill>
                  <a:schemeClr val="dk1"/>
                </a:solidFill>
              </a:rPr>
              <a:t>Layer 1) </a:t>
            </a:r>
            <a:r>
              <a:rPr lang="ko-KR" altLang="en-US" sz="1600" dirty="0">
                <a:solidFill>
                  <a:schemeClr val="dk1"/>
                </a:solidFill>
              </a:rPr>
              <a:t>위에 추가적인 레이어</a:t>
            </a:r>
            <a:r>
              <a:rPr lang="en-US" altLang="ko-KR" sz="1600" dirty="0">
                <a:solidFill>
                  <a:schemeClr val="dk1"/>
                </a:solidFill>
              </a:rPr>
              <a:t>(</a:t>
            </a:r>
            <a:r>
              <a:rPr lang="en" altLang="ko-KR" sz="1600" dirty="0">
                <a:solidFill>
                  <a:schemeClr val="dk1"/>
                </a:solidFill>
              </a:rPr>
              <a:t>Layer 2)</a:t>
            </a:r>
            <a:r>
              <a:rPr lang="ko-KR" altLang="en-US" sz="1600" dirty="0" err="1">
                <a:solidFill>
                  <a:schemeClr val="dk1"/>
                </a:solidFill>
              </a:rPr>
              <a:t>를</a:t>
            </a:r>
            <a:r>
              <a:rPr lang="ko-KR" altLang="en-US" sz="1600" dirty="0">
                <a:solidFill>
                  <a:schemeClr val="dk1"/>
                </a:solidFill>
              </a:rPr>
              <a:t> 쌓아</a:t>
            </a:r>
            <a:r>
              <a:rPr lang="en-US" altLang="ko-KR" sz="1600" dirty="0">
                <a:solidFill>
                  <a:schemeClr val="dk1"/>
                </a:solidFill>
              </a:rPr>
              <a:t>,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chemeClr val="dk1"/>
                </a:solidFill>
              </a:rPr>
              <a:t>기존 레이어의 일부 기능을 추가적인 레이어에서 수행하게 된다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schemeClr val="dk1"/>
              </a:solidFill>
            </a:endParaRPr>
          </a:p>
          <a:p>
            <a:pPr marL="4572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ko-KR" altLang="en-US" sz="1800" dirty="0">
              <a:solidFill>
                <a:schemeClr val="dk1"/>
              </a:solidFill>
            </a:endParaRPr>
          </a:p>
          <a:p>
            <a:pPr lvl="0" indent="-224472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en" altLang="ko-KR" sz="2000" b="1" dirty="0"/>
              <a:t>Layer 2 Solution (Scaling Solution)</a:t>
            </a:r>
            <a:endParaRPr lang="en" altLang="ko-Kore-KR" sz="2000" b="1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endParaRPr lang="en" altLang="ko-KR" sz="16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" altLang="ko-KR" sz="1600" dirty="0">
                <a:solidFill>
                  <a:schemeClr val="dk1"/>
                </a:solidFill>
              </a:rPr>
              <a:t>Layer 2</a:t>
            </a:r>
            <a:r>
              <a:rPr lang="ko-KR" altLang="en-US" sz="1600" dirty="0">
                <a:solidFill>
                  <a:schemeClr val="dk1"/>
                </a:solidFill>
              </a:rPr>
              <a:t>에서의 수많은 트랜잭션을 묶어서 처리한 후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" altLang="ko-KR" sz="1600" dirty="0">
                <a:solidFill>
                  <a:schemeClr val="dk1"/>
                </a:solidFill>
              </a:rPr>
              <a:t>Layer 1(</a:t>
            </a:r>
            <a:r>
              <a:rPr lang="ko-KR" altLang="en-US" sz="1600" dirty="0">
                <a:solidFill>
                  <a:schemeClr val="dk1"/>
                </a:solidFill>
              </a:rPr>
              <a:t>블록체인</a:t>
            </a:r>
            <a:r>
              <a:rPr lang="en-US" altLang="ko-KR" sz="1600" dirty="0">
                <a:solidFill>
                  <a:schemeClr val="dk1"/>
                </a:solidFill>
              </a:rPr>
              <a:t>)</a:t>
            </a:r>
            <a:r>
              <a:rPr lang="ko-KR" altLang="en-US" sz="1600" dirty="0">
                <a:solidFill>
                  <a:schemeClr val="dk1"/>
                </a:solidFill>
              </a:rPr>
              <a:t>에 가끔씩만 쿼리하는 방식</a:t>
            </a:r>
          </a:p>
          <a:p>
            <a:pPr marL="0" lvl="0" indent="457200">
              <a:lnSpc>
                <a:spcPct val="100000"/>
              </a:lnSpc>
              <a:buNone/>
            </a:pPr>
            <a:r>
              <a:rPr lang="en" altLang="ko-KR" sz="1600" dirty="0">
                <a:solidFill>
                  <a:schemeClr val="dk1"/>
                </a:solidFill>
              </a:rPr>
              <a:t>ex) </a:t>
            </a:r>
            <a:r>
              <a:rPr lang="ko-KR" altLang="en-US" sz="1600" dirty="0">
                <a:solidFill>
                  <a:schemeClr val="dk1"/>
                </a:solidFill>
              </a:rPr>
              <a:t>중첩 블록체인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상태 채널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사이드체인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 err="1">
                <a:solidFill>
                  <a:schemeClr val="dk1"/>
                </a:solidFill>
              </a:rPr>
              <a:t>롤업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en" altLang="ko-KR" sz="1600" dirty="0">
                <a:solidFill>
                  <a:schemeClr val="dk1"/>
                </a:solidFill>
              </a:rPr>
              <a:t>etc...</a:t>
            </a:r>
            <a:endParaRPr lang="en" altLang="ko-Kore-KR" sz="1600" dirty="0"/>
          </a:p>
          <a:p>
            <a:pPr>
              <a:lnSpc>
                <a:spcPct val="100000"/>
              </a:lnSpc>
            </a:pPr>
            <a:endParaRPr kumimoji="1" lang="ko-Kore-KR" altLang="en-US" dirty="0"/>
          </a:p>
        </p:txBody>
      </p:sp>
      <p:pic>
        <p:nvPicPr>
          <p:cNvPr id="5" name="Google Shape;94;g11f9a9b959f_2_50" descr="/Users/wonwoongkim/Library/Group Containers/L48J367XN4.com.infraware.PolarisOffice/EngineTemp/9904/fImage4989861341975.png">
            <a:extLst>
              <a:ext uri="{FF2B5EF4-FFF2-40B4-BE49-F238E27FC236}">
                <a16:creationId xmlns:a16="http://schemas.microsoft.com/office/drawing/2014/main" id="{EEBA215C-ED22-24E6-635E-0149AD25E9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1099" y="1980317"/>
            <a:ext cx="4538981" cy="2563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113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Lightning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pPr lvl="0" indent="-2032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비트코인의</a:t>
            </a:r>
            <a:r>
              <a:rPr lang="ko-KR" altLang="en-US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확장성 문제를 해결하기 위한 오프체인 기반 </a:t>
            </a:r>
            <a:r>
              <a:rPr lang="en" altLang="ko-KR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Layer 2 </a:t>
            </a:r>
            <a:r>
              <a:rPr lang="ko-KR" altLang="en-US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지불 프로토콜</a:t>
            </a:r>
            <a:endParaRPr lang="en-US" altLang="ko-KR" sz="1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1" indent="-20320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오프체인 </a:t>
            </a:r>
            <a:r>
              <a:rPr lang="en-US" altLang="ko-KR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메인 블록체인 이 아닌 외부에서 트랜잭션 발생</a:t>
            </a:r>
          </a:p>
          <a:p>
            <a:pPr lvl="0" indent="-203200">
              <a:lnSpc>
                <a:spcPct val="120000"/>
              </a:lnSpc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거래 </a:t>
            </a:r>
            <a:r>
              <a:rPr lang="ko-KR" altLang="en-US" sz="1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당사자들간의</a:t>
            </a:r>
            <a:r>
              <a:rPr lang="ko-KR" altLang="en-US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양방향 지불 채널을 생성하여 즉각적인 트랜잭션 가능</a:t>
            </a:r>
          </a:p>
          <a:p>
            <a:pPr lvl="0" indent="-203200">
              <a:lnSpc>
                <a:spcPct val="120000"/>
              </a:lnSpc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직접적으로 지불채널을 생성하지 않아도 충분한 자금을 보유한 네트워크 경로가 존재한다면 트랜잭션 가능</a:t>
            </a:r>
          </a:p>
          <a:p>
            <a:pPr lvl="0" indent="-203200">
              <a:lnSpc>
                <a:spcPct val="120000"/>
              </a:lnSpc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지불 채널을 열고 닫는 것은 </a:t>
            </a:r>
            <a:r>
              <a:rPr lang="ko-KR" altLang="en-US" sz="1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온체인</a:t>
            </a:r>
            <a:r>
              <a:rPr lang="ko-KR" altLang="en-US" sz="1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기반</a:t>
            </a:r>
            <a:endParaRPr lang="en-US" altLang="ko-KR" sz="1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1" indent="-203200">
              <a:lnSpc>
                <a:spcPct val="120000"/>
              </a:lnSpc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온체인</a:t>
            </a: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블록체인 위에 기록</a:t>
            </a:r>
          </a:p>
          <a:p>
            <a:pPr lvl="0" indent="-203200">
              <a:lnSpc>
                <a:spcPct val="120000"/>
              </a:lnSpc>
              <a:buSzPts val="1400"/>
            </a:pPr>
            <a:r>
              <a:rPr lang="ko-KR" altLang="en-US" sz="1800" dirty="0"/>
              <a:t>다중 서명과 </a:t>
            </a:r>
            <a:r>
              <a:rPr lang="ko-KR" altLang="en-US" sz="1800" dirty="0" err="1"/>
              <a:t>해시타임락</a:t>
            </a:r>
            <a:r>
              <a:rPr lang="ko-KR" altLang="en-US" sz="1800" dirty="0"/>
              <a:t> 기술을 사용</a:t>
            </a:r>
            <a:endParaRPr lang="en-US" altLang="ko-KR" sz="1800" dirty="0"/>
          </a:p>
          <a:p>
            <a:pPr lvl="1" indent="-19050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다중서명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멀티시그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)</a:t>
            </a:r>
            <a:endParaRPr lang="ko-KR" altLang="en-US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168400" lvl="2" indent="-21590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ts val="1400"/>
            </a:pP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하나의 주소에 </a:t>
            </a:r>
            <a:r>
              <a:rPr lang="en" altLang="ko-KR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개의 개인키가 설정되어 있어</a:t>
            </a:r>
            <a:r>
              <a:rPr lang="en-US" altLang="ko-KR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해당 주소에서 인출을 하기 위해서는 일정 개수 이상의 개인키가 요구되는 기법</a:t>
            </a:r>
          </a:p>
          <a:p>
            <a:pPr marL="1181100" lvl="2" indent="-241300"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ko-KR" altLang="en-US" sz="1400" dirty="0">
                <a:solidFill>
                  <a:schemeClr val="dk1"/>
                </a:solidFill>
              </a:rPr>
              <a:t>다중서명주소를 통하여 수천 개의 트랜잭션을 한 번에 전송 가능하도록 한다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ko-KR" altLang="en-US" sz="1400" dirty="0">
              <a:solidFill>
                <a:schemeClr val="dk1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			</a:t>
            </a:r>
            <a:r>
              <a:rPr lang="en-US" altLang="ko-KR" sz="1400" dirty="0">
                <a:solidFill>
                  <a:schemeClr val="dk1"/>
                </a:solidFill>
              </a:rPr>
              <a:t>=&gt; </a:t>
            </a:r>
            <a:r>
              <a:rPr lang="ko-KR" altLang="en-US" sz="1400" dirty="0">
                <a:solidFill>
                  <a:schemeClr val="dk1"/>
                </a:solidFill>
              </a:rPr>
              <a:t>채널을 열고 닫을 때에만 수수료를 내면 된다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ko-KR" altLang="en-US" sz="1400" dirty="0"/>
          </a:p>
          <a:p>
            <a:pPr marL="1168400" lvl="2" indent="-215900">
              <a:lnSpc>
                <a:spcPct val="110000"/>
              </a:lnSpc>
              <a:spcBef>
                <a:spcPts val="1000"/>
              </a:spcBef>
              <a:buClr>
                <a:srgbClr val="000000"/>
              </a:buClr>
              <a:buSzPts val="1400"/>
            </a:pPr>
            <a:r>
              <a:rPr lang="en-US" altLang="ko-KR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2-</a:t>
            </a:r>
            <a:r>
              <a:rPr lang="en" altLang="ko-KR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of-2 </a:t>
            </a:r>
            <a:r>
              <a:rPr lang="ko-KR" alt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다중서명 주소</a:t>
            </a:r>
            <a:endParaRPr lang="en-US" altLang="ko-KR"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11200" lvl="1">
              <a:lnSpc>
                <a:spcPct val="110000"/>
              </a:lnSpc>
              <a:buClr>
                <a:srgbClr val="000000"/>
              </a:buClr>
              <a:buSzPts val="1600"/>
              <a:buFont typeface="Noto Sans Symbols"/>
              <a:buChar char="•"/>
            </a:pP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해시타임락</a:t>
            </a:r>
            <a:endParaRPr lang="ko-KR" altLang="en-US" sz="12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1181100" lvl="2" indent="-241300">
              <a:lnSpc>
                <a:spcPct val="110000"/>
              </a:lnSpc>
              <a:spcBef>
                <a:spcPts val="1000"/>
              </a:spcBef>
              <a:buSzPts val="1400"/>
            </a:pPr>
            <a:r>
              <a:rPr lang="ko-KR" altLang="en-US" sz="1400" dirty="0"/>
              <a:t>암호화폐의 결제 기술 중 하나로</a:t>
            </a:r>
            <a:r>
              <a:rPr lang="en-US" altLang="ko-KR" sz="1400" dirty="0"/>
              <a:t>, </a:t>
            </a:r>
            <a:r>
              <a:rPr lang="ko-KR" altLang="en-US" sz="1400" dirty="0"/>
              <a:t>계약을 </a:t>
            </a:r>
            <a:r>
              <a:rPr lang="ko-KR" altLang="en-US" sz="1400" dirty="0" err="1"/>
              <a:t>일정시간까지로</a:t>
            </a:r>
            <a:r>
              <a:rPr lang="ko-KR" altLang="en-US" sz="1400" dirty="0"/>
              <a:t> 제한한 </a:t>
            </a:r>
            <a:r>
              <a:rPr lang="ko-KR" altLang="en-US" sz="1400" dirty="0" err="1"/>
              <a:t>타임락</a:t>
            </a:r>
            <a:r>
              <a:rPr lang="en-US" altLang="ko-KR" sz="1400" dirty="0"/>
              <a:t>(</a:t>
            </a:r>
            <a:r>
              <a:rPr lang="en" altLang="ko-KR" sz="1400" dirty="0"/>
              <a:t>time lock)</a:t>
            </a:r>
            <a:r>
              <a:rPr lang="ko-KR" altLang="en-US" sz="1400" dirty="0"/>
              <a:t>과 일정한 </a:t>
            </a:r>
            <a:r>
              <a:rPr lang="ko-KR" altLang="en-US" sz="1400" dirty="0" err="1"/>
              <a:t>해시값이</a:t>
            </a:r>
            <a:r>
              <a:rPr lang="ko-KR" altLang="en-US" sz="1400" dirty="0"/>
              <a:t> 제시되어야 계약이 성사되는 </a:t>
            </a:r>
            <a:r>
              <a:rPr lang="ko-KR" altLang="en-US" sz="1400" dirty="0" err="1"/>
              <a:t>해시락</a:t>
            </a:r>
            <a:r>
              <a:rPr lang="en-US" altLang="ko-KR" sz="1400" dirty="0"/>
              <a:t>(</a:t>
            </a:r>
            <a:r>
              <a:rPr lang="en" altLang="ko-KR" sz="1400" dirty="0"/>
              <a:t>hash lock)</a:t>
            </a:r>
            <a:r>
              <a:rPr lang="ko-KR" altLang="en-US" sz="1400" dirty="0"/>
              <a:t>이 결합한 형태</a:t>
            </a:r>
          </a:p>
          <a:p>
            <a:pPr marL="1181100" lvl="2" indent="-241300">
              <a:lnSpc>
                <a:spcPct val="110000"/>
              </a:lnSpc>
              <a:spcBef>
                <a:spcPts val="1000"/>
              </a:spcBef>
              <a:buSzPts val="1400"/>
            </a:pPr>
            <a:r>
              <a:rPr lang="ko-KR" altLang="en-US" sz="1400" dirty="0"/>
              <a:t>거래의 신뢰성 제공</a:t>
            </a:r>
          </a:p>
          <a:p>
            <a:pPr lvl="1" indent="-203200">
              <a:lnSpc>
                <a:spcPct val="120000"/>
              </a:lnSpc>
              <a:buSzPts val="1400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366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Lightning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20000"/>
              </a:lnSpc>
              <a:buClr>
                <a:srgbClr val="000000"/>
              </a:buClr>
              <a:buSzPts val="1600"/>
            </a:pPr>
            <a:r>
              <a:rPr lang="en-US" altLang="ko-KR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Lightning Network</a:t>
            </a:r>
            <a:r>
              <a:rPr lang="ko-KR" alt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의 거래 과정</a:t>
            </a:r>
          </a:p>
          <a:p>
            <a:pPr marL="685800" lvl="0">
              <a:lnSpc>
                <a:spcPct val="120000"/>
              </a:lnSpc>
              <a:buClr>
                <a:srgbClr val="000000"/>
              </a:buClr>
              <a:buSzPts val="1800"/>
              <a:buNone/>
            </a:pP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1) 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당사자들간의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다중 서명 지갑 설정</a:t>
            </a:r>
          </a:p>
          <a:p>
            <a:pPr marL="685800" lvl="0">
              <a:lnSpc>
                <a:spcPct val="120000"/>
              </a:lnSpc>
              <a:buClr>
                <a:srgbClr val="000000"/>
              </a:buClr>
              <a:buSzPts val="1800"/>
              <a:buNone/>
            </a:pP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2)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지갑은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두 당사자 모두의 개인키를 통하여 접근</a:t>
            </a:r>
          </a:p>
          <a:p>
            <a:pPr marL="685800" lvl="0">
              <a:lnSpc>
                <a:spcPct val="120000"/>
              </a:lnSpc>
              <a:buClr>
                <a:srgbClr val="000000"/>
              </a:buClr>
              <a:buSzPts val="1800"/>
              <a:buNone/>
            </a:pP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3)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트랜잭션 이후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각자가 보유하고 있는 자금을 기록하고 있는 잔고 증명서 사본에 서명 후 업데이트</a:t>
            </a:r>
          </a:p>
          <a:p>
            <a:pPr marL="685800" lvl="0">
              <a:lnSpc>
                <a:spcPct val="120000"/>
              </a:lnSpc>
              <a:buClr>
                <a:srgbClr val="000000"/>
              </a:buClr>
              <a:buSzPts val="1800"/>
              <a:buNone/>
            </a:pP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4)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트랜잭션을 모두 마친 후 지불 채널을 닫고 잔고 증명서를 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비트코인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블록체인에 전송</a:t>
            </a:r>
            <a:endParaRPr lang="en-US" altLang="ko-K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685800" lvl="0">
              <a:lnSpc>
                <a:spcPct val="120000"/>
              </a:lnSpc>
              <a:buClr>
                <a:srgbClr val="000000"/>
              </a:buClr>
              <a:buSzPts val="1800"/>
              <a:buNone/>
            </a:pPr>
            <a:endParaRPr lang="ko-KR" altLang="en-US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20000"/>
              </a:lnSpc>
            </a:pPr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ACCD50-C42D-3E50-C418-832EA7FE2EEA}"/>
              </a:ext>
            </a:extLst>
          </p:cNvPr>
          <p:cNvGrpSpPr/>
          <p:nvPr/>
        </p:nvGrpSpPr>
        <p:grpSpPr>
          <a:xfrm>
            <a:off x="4267639" y="4171482"/>
            <a:ext cx="3355674" cy="2038818"/>
            <a:chOff x="8036248" y="4822274"/>
            <a:chExt cx="2843414" cy="1533993"/>
          </a:xfrm>
        </p:grpSpPr>
        <p:cxnSp>
          <p:nvCxnSpPr>
            <p:cNvPr id="5" name="Google Shape;132;g11f9a9b959f_2_89">
              <a:extLst>
                <a:ext uri="{FF2B5EF4-FFF2-40B4-BE49-F238E27FC236}">
                  <a16:creationId xmlns:a16="http://schemas.microsoft.com/office/drawing/2014/main" id="{3592ABAB-CCFC-F587-E2DD-B77BB2D01DFA}"/>
                </a:ext>
              </a:extLst>
            </p:cNvPr>
            <p:cNvCxnSpPr/>
            <p:nvPr/>
          </p:nvCxnSpPr>
          <p:spPr>
            <a:xfrm rot="10800000" flipH="1">
              <a:off x="8295731" y="5382047"/>
              <a:ext cx="1162500" cy="738000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" name="Google Shape;133;g11f9a9b959f_2_89">
              <a:extLst>
                <a:ext uri="{FF2B5EF4-FFF2-40B4-BE49-F238E27FC236}">
                  <a16:creationId xmlns:a16="http://schemas.microsoft.com/office/drawing/2014/main" id="{F36A4566-6782-AD38-ECA1-0E37973C9B82}"/>
                </a:ext>
              </a:extLst>
            </p:cNvPr>
            <p:cNvSpPr/>
            <p:nvPr/>
          </p:nvSpPr>
          <p:spPr>
            <a:xfrm>
              <a:off x="8036248" y="5883767"/>
              <a:ext cx="519300" cy="472500"/>
            </a:xfrm>
            <a:prstGeom prst="roundRect">
              <a:avLst>
                <a:gd name="adj" fmla="val 15000"/>
              </a:avLst>
            </a:prstGeom>
            <a:solidFill>
              <a:srgbClr val="487CA9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" name="Google Shape;134;g11f9a9b959f_2_89">
              <a:extLst>
                <a:ext uri="{FF2B5EF4-FFF2-40B4-BE49-F238E27FC236}">
                  <a16:creationId xmlns:a16="http://schemas.microsoft.com/office/drawing/2014/main" id="{9CFD57B3-8A57-AF6C-80E1-87EC718B715D}"/>
                </a:ext>
              </a:extLst>
            </p:cNvPr>
            <p:cNvCxnSpPr/>
            <p:nvPr/>
          </p:nvCxnSpPr>
          <p:spPr>
            <a:xfrm>
              <a:off x="8555993" y="6119811"/>
              <a:ext cx="2004900" cy="3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5;g11f9a9b959f_2_89">
              <a:extLst>
                <a:ext uri="{FF2B5EF4-FFF2-40B4-BE49-F238E27FC236}">
                  <a16:creationId xmlns:a16="http://schemas.microsoft.com/office/drawing/2014/main" id="{7A9B1924-52F8-9BB8-0691-B2FEFE5718E2}"/>
                </a:ext>
              </a:extLst>
            </p:cNvPr>
            <p:cNvSpPr/>
            <p:nvPr/>
          </p:nvSpPr>
          <p:spPr>
            <a:xfrm>
              <a:off x="8817552" y="5977004"/>
              <a:ext cx="318900" cy="285900"/>
            </a:xfrm>
            <a:prstGeom prst="ellipse">
              <a:avLst/>
            </a:prstGeom>
            <a:solidFill>
              <a:srgbClr val="487CA9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6;g11f9a9b959f_2_89">
              <a:extLst>
                <a:ext uri="{FF2B5EF4-FFF2-40B4-BE49-F238E27FC236}">
                  <a16:creationId xmlns:a16="http://schemas.microsoft.com/office/drawing/2014/main" id="{40EC4B62-D285-FB13-B0E9-BE7B0E118C64}"/>
                </a:ext>
              </a:extLst>
            </p:cNvPr>
            <p:cNvSpPr/>
            <p:nvPr/>
          </p:nvSpPr>
          <p:spPr>
            <a:xfrm>
              <a:off x="9398795" y="5977004"/>
              <a:ext cx="318900" cy="285900"/>
            </a:xfrm>
            <a:prstGeom prst="ellipse">
              <a:avLst/>
            </a:prstGeom>
            <a:solidFill>
              <a:srgbClr val="487CA9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7;g11f9a9b959f_2_89">
              <a:extLst>
                <a:ext uri="{FF2B5EF4-FFF2-40B4-BE49-F238E27FC236}">
                  <a16:creationId xmlns:a16="http://schemas.microsoft.com/office/drawing/2014/main" id="{600CE05B-1242-1461-22A6-93026005383E}"/>
                </a:ext>
              </a:extLst>
            </p:cNvPr>
            <p:cNvSpPr/>
            <p:nvPr/>
          </p:nvSpPr>
          <p:spPr>
            <a:xfrm>
              <a:off x="9979778" y="5977004"/>
              <a:ext cx="318900" cy="285900"/>
            </a:xfrm>
            <a:prstGeom prst="ellipse">
              <a:avLst/>
            </a:prstGeom>
            <a:solidFill>
              <a:srgbClr val="487CA9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8;g11f9a9b959f_2_89">
              <a:extLst>
                <a:ext uri="{FF2B5EF4-FFF2-40B4-BE49-F238E27FC236}">
                  <a16:creationId xmlns:a16="http://schemas.microsoft.com/office/drawing/2014/main" id="{35625E56-D8E5-696A-E7A6-E45A92E3EDB5}"/>
                </a:ext>
              </a:extLst>
            </p:cNvPr>
            <p:cNvSpPr/>
            <p:nvPr/>
          </p:nvSpPr>
          <p:spPr>
            <a:xfrm>
              <a:off x="10560762" y="5977004"/>
              <a:ext cx="318900" cy="285900"/>
            </a:xfrm>
            <a:prstGeom prst="ellipse">
              <a:avLst/>
            </a:prstGeom>
            <a:solidFill>
              <a:srgbClr val="487CA9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9;g11f9a9b959f_2_89">
              <a:extLst>
                <a:ext uri="{FF2B5EF4-FFF2-40B4-BE49-F238E27FC236}">
                  <a16:creationId xmlns:a16="http://schemas.microsoft.com/office/drawing/2014/main" id="{76CD08E1-849B-1B6A-96A6-7A09D93591AD}"/>
                </a:ext>
              </a:extLst>
            </p:cNvPr>
            <p:cNvSpPr/>
            <p:nvPr/>
          </p:nvSpPr>
          <p:spPr>
            <a:xfrm>
              <a:off x="8115131" y="6052538"/>
              <a:ext cx="361439" cy="135006"/>
            </a:xfrm>
            <a:custGeom>
              <a:avLst/>
              <a:gdLst/>
              <a:ahLst/>
              <a:cxnLst/>
              <a:rect l="l" t="t" r="r" b="b"/>
              <a:pathLst>
                <a:path w="21601" h="2160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071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3019" y="1846"/>
                  </a:moveTo>
                  <a:lnTo>
                    <a:pt x="9380" y="1846"/>
                  </a:lnTo>
                  <a:cubicBezTo>
                    <a:pt x="8379" y="3482"/>
                    <a:pt x="7686" y="6872"/>
                    <a:pt x="7686" y="10802"/>
                  </a:cubicBezTo>
                  <a:cubicBezTo>
                    <a:pt x="7686" y="14732"/>
                    <a:pt x="8379" y="18118"/>
                    <a:pt x="9380" y="19754"/>
                  </a:cubicBezTo>
                  <a:lnTo>
                    <a:pt x="3019" y="19754"/>
                  </a:lnTo>
                  <a:cubicBezTo>
                    <a:pt x="2835" y="16931"/>
                    <a:pt x="1920" y="14704"/>
                    <a:pt x="762" y="14256"/>
                  </a:cubicBezTo>
                  <a:lnTo>
                    <a:pt x="762" y="7344"/>
                  </a:lnTo>
                  <a:cubicBezTo>
                    <a:pt x="1920" y="6896"/>
                    <a:pt x="2835" y="4669"/>
                    <a:pt x="3019" y="1846"/>
                  </a:cubicBezTo>
                  <a:close/>
                  <a:moveTo>
                    <a:pt x="12080" y="1846"/>
                  </a:moveTo>
                  <a:lnTo>
                    <a:pt x="18581" y="1846"/>
                  </a:lnTo>
                  <a:cubicBezTo>
                    <a:pt x="18765" y="4669"/>
                    <a:pt x="19678" y="6896"/>
                    <a:pt x="20836" y="7344"/>
                  </a:cubicBezTo>
                  <a:lnTo>
                    <a:pt x="20836" y="14256"/>
                  </a:lnTo>
                  <a:cubicBezTo>
                    <a:pt x="19678" y="14704"/>
                    <a:pt x="18765" y="16931"/>
                    <a:pt x="18581" y="19754"/>
                  </a:cubicBezTo>
                  <a:lnTo>
                    <a:pt x="12080" y="19754"/>
                  </a:lnTo>
                  <a:cubicBezTo>
                    <a:pt x="13080" y="18118"/>
                    <a:pt x="13772" y="14732"/>
                    <a:pt x="13772" y="10802"/>
                  </a:cubicBezTo>
                  <a:cubicBezTo>
                    <a:pt x="13772" y="6872"/>
                    <a:pt x="13080" y="3482"/>
                    <a:pt x="12080" y="1846"/>
                  </a:cubicBezTo>
                  <a:close/>
                  <a:moveTo>
                    <a:pt x="4544" y="7884"/>
                  </a:moveTo>
                  <a:cubicBezTo>
                    <a:pt x="4232" y="7884"/>
                    <a:pt x="3921" y="8174"/>
                    <a:pt x="3683" y="8754"/>
                  </a:cubicBezTo>
                  <a:cubicBezTo>
                    <a:pt x="3208" y="9913"/>
                    <a:pt x="3208" y="11795"/>
                    <a:pt x="3683" y="12953"/>
                  </a:cubicBezTo>
                  <a:cubicBezTo>
                    <a:pt x="4159" y="14112"/>
                    <a:pt x="4929" y="14112"/>
                    <a:pt x="5404" y="12953"/>
                  </a:cubicBezTo>
                  <a:cubicBezTo>
                    <a:pt x="5880" y="11795"/>
                    <a:pt x="5880" y="9913"/>
                    <a:pt x="5404" y="8754"/>
                  </a:cubicBezTo>
                  <a:cubicBezTo>
                    <a:pt x="5167" y="8174"/>
                    <a:pt x="4855" y="7884"/>
                    <a:pt x="4544" y="7884"/>
                  </a:cubicBezTo>
                  <a:close/>
                  <a:moveTo>
                    <a:pt x="16914" y="7884"/>
                  </a:moveTo>
                  <a:cubicBezTo>
                    <a:pt x="16603" y="7884"/>
                    <a:pt x="16291" y="8174"/>
                    <a:pt x="16054" y="8754"/>
                  </a:cubicBezTo>
                  <a:cubicBezTo>
                    <a:pt x="15578" y="9913"/>
                    <a:pt x="15578" y="11795"/>
                    <a:pt x="16054" y="12953"/>
                  </a:cubicBezTo>
                  <a:cubicBezTo>
                    <a:pt x="16529" y="14112"/>
                    <a:pt x="17301" y="14112"/>
                    <a:pt x="17776" y="12953"/>
                  </a:cubicBezTo>
                  <a:cubicBezTo>
                    <a:pt x="18252" y="11795"/>
                    <a:pt x="18252" y="9913"/>
                    <a:pt x="17776" y="8754"/>
                  </a:cubicBezTo>
                  <a:cubicBezTo>
                    <a:pt x="17539" y="8174"/>
                    <a:pt x="17226" y="7884"/>
                    <a:pt x="16914" y="7884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40;g11f9a9b959f_2_89">
              <a:extLst>
                <a:ext uri="{FF2B5EF4-FFF2-40B4-BE49-F238E27FC236}">
                  <a16:creationId xmlns:a16="http://schemas.microsoft.com/office/drawing/2014/main" id="{8D380C9A-5DF5-D8CD-A45F-C572CDFFF92A}"/>
                </a:ext>
              </a:extLst>
            </p:cNvPr>
            <p:cNvSpPr/>
            <p:nvPr/>
          </p:nvSpPr>
          <p:spPr>
            <a:xfrm>
              <a:off x="8524077" y="4822274"/>
              <a:ext cx="250400" cy="570033"/>
            </a:xfrm>
            <a:custGeom>
              <a:avLst/>
              <a:gdLst/>
              <a:ahLst/>
              <a:cxnLst/>
              <a:rect l="l" t="t" r="r" b="b"/>
              <a:pathLst>
                <a:path w="21388" h="21452" extrusionOk="0">
                  <a:moveTo>
                    <a:pt x="10767" y="3"/>
                  </a:moveTo>
                  <a:cubicBezTo>
                    <a:pt x="10163" y="-15"/>
                    <a:pt x="9173" y="50"/>
                    <a:pt x="8379" y="485"/>
                  </a:cubicBezTo>
                  <a:cubicBezTo>
                    <a:pt x="7869" y="770"/>
                    <a:pt x="7992" y="989"/>
                    <a:pt x="7147" y="1709"/>
                  </a:cubicBezTo>
                  <a:cubicBezTo>
                    <a:pt x="6047" y="2649"/>
                    <a:pt x="7909" y="2821"/>
                    <a:pt x="6636" y="3320"/>
                  </a:cubicBezTo>
                  <a:cubicBezTo>
                    <a:pt x="6113" y="3525"/>
                    <a:pt x="6502" y="3869"/>
                    <a:pt x="6502" y="3869"/>
                  </a:cubicBezTo>
                  <a:cubicBezTo>
                    <a:pt x="6394" y="3885"/>
                    <a:pt x="6207" y="3880"/>
                    <a:pt x="6099" y="3896"/>
                  </a:cubicBezTo>
                  <a:cubicBezTo>
                    <a:pt x="5550" y="3950"/>
                    <a:pt x="4864" y="4024"/>
                    <a:pt x="4314" y="4395"/>
                  </a:cubicBezTo>
                  <a:cubicBezTo>
                    <a:pt x="3537" y="4916"/>
                    <a:pt x="1662" y="6006"/>
                    <a:pt x="254" y="6893"/>
                  </a:cubicBezTo>
                  <a:cubicBezTo>
                    <a:pt x="241" y="6904"/>
                    <a:pt x="226" y="6914"/>
                    <a:pt x="212" y="6920"/>
                  </a:cubicBezTo>
                  <a:cubicBezTo>
                    <a:pt x="186" y="6941"/>
                    <a:pt x="160" y="6962"/>
                    <a:pt x="133" y="6978"/>
                  </a:cubicBezTo>
                  <a:cubicBezTo>
                    <a:pt x="-28" y="7113"/>
                    <a:pt x="-54" y="7253"/>
                    <a:pt x="120" y="7398"/>
                  </a:cubicBezTo>
                  <a:cubicBezTo>
                    <a:pt x="402" y="7629"/>
                    <a:pt x="494" y="7843"/>
                    <a:pt x="883" y="8241"/>
                  </a:cubicBezTo>
                  <a:cubicBezTo>
                    <a:pt x="1258" y="8633"/>
                    <a:pt x="2132" y="9064"/>
                    <a:pt x="2789" y="9483"/>
                  </a:cubicBezTo>
                  <a:cubicBezTo>
                    <a:pt x="2950" y="9591"/>
                    <a:pt x="2935" y="9681"/>
                    <a:pt x="3351" y="9923"/>
                  </a:cubicBezTo>
                  <a:cubicBezTo>
                    <a:pt x="3579" y="10057"/>
                    <a:pt x="3967" y="10040"/>
                    <a:pt x="3820" y="10040"/>
                  </a:cubicBezTo>
                  <a:cubicBezTo>
                    <a:pt x="4182" y="10051"/>
                    <a:pt x="4546" y="10004"/>
                    <a:pt x="4532" y="10025"/>
                  </a:cubicBezTo>
                  <a:cubicBezTo>
                    <a:pt x="4331" y="10627"/>
                    <a:pt x="4437" y="11347"/>
                    <a:pt x="4692" y="12094"/>
                  </a:cubicBezTo>
                  <a:cubicBezTo>
                    <a:pt x="4839" y="12561"/>
                    <a:pt x="6473" y="15069"/>
                    <a:pt x="6527" y="15493"/>
                  </a:cubicBezTo>
                  <a:cubicBezTo>
                    <a:pt x="6688" y="17357"/>
                    <a:pt x="7279" y="18781"/>
                    <a:pt x="7641" y="19603"/>
                  </a:cubicBezTo>
                  <a:cubicBezTo>
                    <a:pt x="7668" y="19651"/>
                    <a:pt x="7723" y="19673"/>
                    <a:pt x="7763" y="19673"/>
                  </a:cubicBezTo>
                  <a:cubicBezTo>
                    <a:pt x="7790" y="19673"/>
                    <a:pt x="7857" y="19684"/>
                    <a:pt x="7951" y="19700"/>
                  </a:cubicBezTo>
                  <a:cubicBezTo>
                    <a:pt x="7965" y="20098"/>
                    <a:pt x="8258" y="20001"/>
                    <a:pt x="7775" y="20313"/>
                  </a:cubicBezTo>
                  <a:cubicBezTo>
                    <a:pt x="7494" y="20495"/>
                    <a:pt x="6838" y="20688"/>
                    <a:pt x="6891" y="21026"/>
                  </a:cubicBezTo>
                  <a:cubicBezTo>
                    <a:pt x="6905" y="21150"/>
                    <a:pt x="6973" y="21215"/>
                    <a:pt x="7214" y="21307"/>
                  </a:cubicBezTo>
                  <a:cubicBezTo>
                    <a:pt x="7536" y="21419"/>
                    <a:pt x="8649" y="21585"/>
                    <a:pt x="9694" y="21268"/>
                  </a:cubicBezTo>
                  <a:cubicBezTo>
                    <a:pt x="10231" y="21107"/>
                    <a:pt x="9893" y="20801"/>
                    <a:pt x="10000" y="20672"/>
                  </a:cubicBezTo>
                  <a:cubicBezTo>
                    <a:pt x="10148" y="20511"/>
                    <a:pt x="10348" y="20420"/>
                    <a:pt x="10214" y="20027"/>
                  </a:cubicBezTo>
                  <a:cubicBezTo>
                    <a:pt x="10187" y="19947"/>
                    <a:pt x="10096" y="19803"/>
                    <a:pt x="10042" y="19690"/>
                  </a:cubicBezTo>
                  <a:cubicBezTo>
                    <a:pt x="10176" y="19669"/>
                    <a:pt x="10281" y="19642"/>
                    <a:pt x="10281" y="19609"/>
                  </a:cubicBezTo>
                  <a:cubicBezTo>
                    <a:pt x="10294" y="19174"/>
                    <a:pt x="10309" y="18942"/>
                    <a:pt x="10268" y="18287"/>
                  </a:cubicBezTo>
                  <a:cubicBezTo>
                    <a:pt x="10228" y="17798"/>
                    <a:pt x="10243" y="17454"/>
                    <a:pt x="10176" y="16944"/>
                  </a:cubicBezTo>
                  <a:cubicBezTo>
                    <a:pt x="10109" y="16390"/>
                    <a:pt x="10015" y="16449"/>
                    <a:pt x="9908" y="15896"/>
                  </a:cubicBezTo>
                  <a:cubicBezTo>
                    <a:pt x="9868" y="15660"/>
                    <a:pt x="9825" y="15434"/>
                    <a:pt x="9879" y="15193"/>
                  </a:cubicBezTo>
                  <a:cubicBezTo>
                    <a:pt x="9892" y="15101"/>
                    <a:pt x="9987" y="14456"/>
                    <a:pt x="10000" y="14365"/>
                  </a:cubicBezTo>
                  <a:cubicBezTo>
                    <a:pt x="10027" y="13312"/>
                    <a:pt x="10097" y="12899"/>
                    <a:pt x="10231" y="11852"/>
                  </a:cubicBezTo>
                  <a:cubicBezTo>
                    <a:pt x="10257" y="11766"/>
                    <a:pt x="10376" y="11717"/>
                    <a:pt x="10469" y="11803"/>
                  </a:cubicBezTo>
                  <a:cubicBezTo>
                    <a:pt x="11207" y="12464"/>
                    <a:pt x="11555" y="12812"/>
                    <a:pt x="12145" y="13452"/>
                  </a:cubicBezTo>
                  <a:cubicBezTo>
                    <a:pt x="12615" y="13962"/>
                    <a:pt x="13770" y="15290"/>
                    <a:pt x="13851" y="15532"/>
                  </a:cubicBezTo>
                  <a:cubicBezTo>
                    <a:pt x="13985" y="15978"/>
                    <a:pt x="14184" y="16417"/>
                    <a:pt x="14345" y="16965"/>
                  </a:cubicBezTo>
                  <a:cubicBezTo>
                    <a:pt x="14640" y="17948"/>
                    <a:pt x="15661" y="19270"/>
                    <a:pt x="15795" y="19517"/>
                  </a:cubicBezTo>
                  <a:cubicBezTo>
                    <a:pt x="15822" y="19565"/>
                    <a:pt x="15834" y="19592"/>
                    <a:pt x="15874" y="19630"/>
                  </a:cubicBezTo>
                  <a:cubicBezTo>
                    <a:pt x="15888" y="19640"/>
                    <a:pt x="16007" y="19658"/>
                    <a:pt x="16168" y="19663"/>
                  </a:cubicBezTo>
                  <a:cubicBezTo>
                    <a:pt x="16221" y="19851"/>
                    <a:pt x="16234" y="20173"/>
                    <a:pt x="15912" y="20420"/>
                  </a:cubicBezTo>
                  <a:cubicBezTo>
                    <a:pt x="15631" y="20641"/>
                    <a:pt x="16113" y="20946"/>
                    <a:pt x="16113" y="20946"/>
                  </a:cubicBezTo>
                  <a:cubicBezTo>
                    <a:pt x="16408" y="21042"/>
                    <a:pt x="16743" y="21091"/>
                    <a:pt x="17186" y="21080"/>
                  </a:cubicBezTo>
                  <a:cubicBezTo>
                    <a:pt x="17615" y="21075"/>
                    <a:pt x="17884" y="21161"/>
                    <a:pt x="17978" y="21187"/>
                  </a:cubicBezTo>
                  <a:cubicBezTo>
                    <a:pt x="18031" y="21204"/>
                    <a:pt x="18057" y="21209"/>
                    <a:pt x="18057" y="21209"/>
                  </a:cubicBezTo>
                  <a:cubicBezTo>
                    <a:pt x="18057" y="21209"/>
                    <a:pt x="19373" y="21440"/>
                    <a:pt x="20848" y="21344"/>
                  </a:cubicBezTo>
                  <a:cubicBezTo>
                    <a:pt x="21478" y="21317"/>
                    <a:pt x="21546" y="21161"/>
                    <a:pt x="21104" y="20946"/>
                  </a:cubicBezTo>
                  <a:cubicBezTo>
                    <a:pt x="20447" y="20618"/>
                    <a:pt x="19682" y="20571"/>
                    <a:pt x="19361" y="20367"/>
                  </a:cubicBezTo>
                  <a:cubicBezTo>
                    <a:pt x="18771" y="19991"/>
                    <a:pt x="18409" y="19910"/>
                    <a:pt x="18288" y="19620"/>
                  </a:cubicBezTo>
                  <a:cubicBezTo>
                    <a:pt x="18449" y="19598"/>
                    <a:pt x="18543" y="19583"/>
                    <a:pt x="18543" y="19583"/>
                  </a:cubicBezTo>
                  <a:cubicBezTo>
                    <a:pt x="18543" y="19583"/>
                    <a:pt x="18461" y="19087"/>
                    <a:pt x="18368" y="18765"/>
                  </a:cubicBezTo>
                  <a:cubicBezTo>
                    <a:pt x="18126" y="17922"/>
                    <a:pt x="18046" y="17332"/>
                    <a:pt x="17965" y="16870"/>
                  </a:cubicBezTo>
                  <a:cubicBezTo>
                    <a:pt x="17831" y="16053"/>
                    <a:pt x="17360" y="15671"/>
                    <a:pt x="17253" y="15402"/>
                  </a:cubicBezTo>
                  <a:cubicBezTo>
                    <a:pt x="16851" y="14452"/>
                    <a:pt x="16690" y="14372"/>
                    <a:pt x="16449" y="13378"/>
                  </a:cubicBezTo>
                  <a:cubicBezTo>
                    <a:pt x="16408" y="13195"/>
                    <a:pt x="16221" y="11911"/>
                    <a:pt x="15912" y="11159"/>
                  </a:cubicBezTo>
                  <a:cubicBezTo>
                    <a:pt x="15738" y="10734"/>
                    <a:pt x="15405" y="10370"/>
                    <a:pt x="15137" y="9967"/>
                  </a:cubicBezTo>
                  <a:cubicBezTo>
                    <a:pt x="15218" y="10096"/>
                    <a:pt x="15269" y="9913"/>
                    <a:pt x="15564" y="9886"/>
                  </a:cubicBezTo>
                  <a:cubicBezTo>
                    <a:pt x="16208" y="9832"/>
                    <a:pt x="16476" y="9686"/>
                    <a:pt x="16838" y="9498"/>
                  </a:cubicBezTo>
                  <a:cubicBezTo>
                    <a:pt x="17723" y="9020"/>
                    <a:pt x="20312" y="7812"/>
                    <a:pt x="20714" y="7469"/>
                  </a:cubicBezTo>
                  <a:cubicBezTo>
                    <a:pt x="20888" y="7318"/>
                    <a:pt x="21195" y="7000"/>
                    <a:pt x="21208" y="6839"/>
                  </a:cubicBezTo>
                  <a:cubicBezTo>
                    <a:pt x="21222" y="6646"/>
                    <a:pt x="20727" y="6421"/>
                    <a:pt x="20580" y="6292"/>
                  </a:cubicBezTo>
                  <a:cubicBezTo>
                    <a:pt x="20379" y="6120"/>
                    <a:pt x="19881" y="5825"/>
                    <a:pt x="19599" y="5669"/>
                  </a:cubicBezTo>
                  <a:cubicBezTo>
                    <a:pt x="18889" y="5277"/>
                    <a:pt x="18528" y="5179"/>
                    <a:pt x="17496" y="4690"/>
                  </a:cubicBezTo>
                  <a:cubicBezTo>
                    <a:pt x="17335" y="4615"/>
                    <a:pt x="16586" y="4008"/>
                    <a:pt x="15862" y="3884"/>
                  </a:cubicBezTo>
                  <a:cubicBezTo>
                    <a:pt x="15192" y="3766"/>
                    <a:pt x="13968" y="3767"/>
                    <a:pt x="13968" y="3767"/>
                  </a:cubicBezTo>
                  <a:cubicBezTo>
                    <a:pt x="14116" y="3536"/>
                    <a:pt x="13620" y="3418"/>
                    <a:pt x="13620" y="3149"/>
                  </a:cubicBezTo>
                  <a:cubicBezTo>
                    <a:pt x="13620" y="2607"/>
                    <a:pt x="15057" y="2853"/>
                    <a:pt x="13729" y="1365"/>
                  </a:cubicBezTo>
                  <a:cubicBezTo>
                    <a:pt x="13595" y="1220"/>
                    <a:pt x="13324" y="554"/>
                    <a:pt x="12426" y="334"/>
                  </a:cubicBezTo>
                  <a:cubicBezTo>
                    <a:pt x="12305" y="302"/>
                    <a:pt x="12051" y="279"/>
                    <a:pt x="11957" y="236"/>
                  </a:cubicBezTo>
                  <a:cubicBezTo>
                    <a:pt x="11796" y="172"/>
                    <a:pt x="11555" y="87"/>
                    <a:pt x="11219" y="38"/>
                  </a:cubicBezTo>
                  <a:cubicBezTo>
                    <a:pt x="11126" y="25"/>
                    <a:pt x="10968" y="9"/>
                    <a:pt x="10767" y="3"/>
                  </a:cubicBezTo>
                  <a:close/>
                  <a:moveTo>
                    <a:pt x="15514" y="5645"/>
                  </a:moveTo>
                  <a:cubicBezTo>
                    <a:pt x="15647" y="5640"/>
                    <a:pt x="15796" y="5665"/>
                    <a:pt x="15967" y="5723"/>
                  </a:cubicBezTo>
                  <a:cubicBezTo>
                    <a:pt x="16731" y="5981"/>
                    <a:pt x="18812" y="6904"/>
                    <a:pt x="18812" y="7022"/>
                  </a:cubicBezTo>
                  <a:cubicBezTo>
                    <a:pt x="18812" y="7113"/>
                    <a:pt x="18490" y="7365"/>
                    <a:pt x="17806" y="7838"/>
                  </a:cubicBezTo>
                  <a:cubicBezTo>
                    <a:pt x="17350" y="8155"/>
                    <a:pt x="16894" y="8365"/>
                    <a:pt x="16264" y="8763"/>
                  </a:cubicBezTo>
                  <a:cubicBezTo>
                    <a:pt x="16224" y="8790"/>
                    <a:pt x="15967" y="8972"/>
                    <a:pt x="15686" y="8961"/>
                  </a:cubicBezTo>
                  <a:cubicBezTo>
                    <a:pt x="15686" y="8961"/>
                    <a:pt x="15299" y="8919"/>
                    <a:pt x="14923" y="8817"/>
                  </a:cubicBezTo>
                  <a:cubicBezTo>
                    <a:pt x="14575" y="8720"/>
                    <a:pt x="14186" y="8736"/>
                    <a:pt x="14186" y="8758"/>
                  </a:cubicBezTo>
                  <a:cubicBezTo>
                    <a:pt x="14186" y="8763"/>
                    <a:pt x="13824" y="8521"/>
                    <a:pt x="13851" y="8021"/>
                  </a:cubicBezTo>
                  <a:cubicBezTo>
                    <a:pt x="13891" y="7054"/>
                    <a:pt x="14277" y="6722"/>
                    <a:pt x="14559" y="6340"/>
                  </a:cubicBezTo>
                  <a:cubicBezTo>
                    <a:pt x="14861" y="5938"/>
                    <a:pt x="15116" y="5661"/>
                    <a:pt x="15514" y="5645"/>
                  </a:cubicBezTo>
                  <a:close/>
                  <a:moveTo>
                    <a:pt x="5395" y="5887"/>
                  </a:moveTo>
                  <a:cubicBezTo>
                    <a:pt x="5545" y="5876"/>
                    <a:pt x="5689" y="5902"/>
                    <a:pt x="5722" y="6028"/>
                  </a:cubicBezTo>
                  <a:cubicBezTo>
                    <a:pt x="5749" y="6120"/>
                    <a:pt x="5832" y="6280"/>
                    <a:pt x="5886" y="6414"/>
                  </a:cubicBezTo>
                  <a:cubicBezTo>
                    <a:pt x="6060" y="6844"/>
                    <a:pt x="6366" y="6931"/>
                    <a:pt x="6393" y="7210"/>
                  </a:cubicBezTo>
                  <a:cubicBezTo>
                    <a:pt x="6527" y="8430"/>
                    <a:pt x="5806" y="8382"/>
                    <a:pt x="5404" y="8919"/>
                  </a:cubicBezTo>
                  <a:cubicBezTo>
                    <a:pt x="5337" y="8903"/>
                    <a:pt x="4707" y="8988"/>
                    <a:pt x="4130" y="9095"/>
                  </a:cubicBezTo>
                  <a:cubicBezTo>
                    <a:pt x="3419" y="8778"/>
                    <a:pt x="3068" y="7651"/>
                    <a:pt x="2559" y="7281"/>
                  </a:cubicBezTo>
                  <a:cubicBezTo>
                    <a:pt x="2291" y="7082"/>
                    <a:pt x="3164" y="6834"/>
                    <a:pt x="3807" y="6544"/>
                  </a:cubicBezTo>
                  <a:cubicBezTo>
                    <a:pt x="4304" y="6323"/>
                    <a:pt x="4516" y="6228"/>
                    <a:pt x="5052" y="5964"/>
                  </a:cubicBezTo>
                  <a:cubicBezTo>
                    <a:pt x="5092" y="5946"/>
                    <a:pt x="5246" y="5898"/>
                    <a:pt x="5395" y="5887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1;g11f9a9b959f_2_89">
              <a:extLst>
                <a:ext uri="{FF2B5EF4-FFF2-40B4-BE49-F238E27FC236}">
                  <a16:creationId xmlns:a16="http://schemas.microsoft.com/office/drawing/2014/main" id="{35BC2921-58C1-AEEE-0DD7-49E34176201E}"/>
                </a:ext>
              </a:extLst>
            </p:cNvPr>
            <p:cNvSpPr/>
            <p:nvPr/>
          </p:nvSpPr>
          <p:spPr>
            <a:xfrm>
              <a:off x="10142993" y="4822274"/>
              <a:ext cx="242891" cy="569776"/>
            </a:xfrm>
            <a:custGeom>
              <a:avLst/>
              <a:gdLst/>
              <a:ahLst/>
              <a:cxnLst/>
              <a:rect l="l" t="t" r="r" b="b"/>
              <a:pathLst>
                <a:path w="21471" h="21503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142;g11f9a9b959f_2_89">
              <a:extLst>
                <a:ext uri="{FF2B5EF4-FFF2-40B4-BE49-F238E27FC236}">
                  <a16:creationId xmlns:a16="http://schemas.microsoft.com/office/drawing/2014/main" id="{319DDB05-0F56-558A-5CA7-1E62C3900977}"/>
                </a:ext>
              </a:extLst>
            </p:cNvPr>
            <p:cNvCxnSpPr/>
            <p:nvPr/>
          </p:nvCxnSpPr>
          <p:spPr>
            <a:xfrm>
              <a:off x="8649148" y="5107180"/>
              <a:ext cx="809100" cy="27510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43;g11f9a9b959f_2_89">
              <a:extLst>
                <a:ext uri="{FF2B5EF4-FFF2-40B4-BE49-F238E27FC236}">
                  <a16:creationId xmlns:a16="http://schemas.microsoft.com/office/drawing/2014/main" id="{62323614-70A1-EB79-E7D9-16D431693305}"/>
                </a:ext>
              </a:extLst>
            </p:cNvPr>
            <p:cNvCxnSpPr/>
            <p:nvPr/>
          </p:nvCxnSpPr>
          <p:spPr>
            <a:xfrm rot="10800000" flipH="1">
              <a:off x="9457957" y="5107072"/>
              <a:ext cx="806700" cy="275100"/>
            </a:xfrm>
            <a:prstGeom prst="straightConnector1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44;g11f9a9b959f_2_89">
              <a:extLst>
                <a:ext uri="{FF2B5EF4-FFF2-40B4-BE49-F238E27FC236}">
                  <a16:creationId xmlns:a16="http://schemas.microsoft.com/office/drawing/2014/main" id="{F6402D90-77B3-7224-CE5C-8B3969CA83E7}"/>
                </a:ext>
              </a:extLst>
            </p:cNvPr>
            <p:cNvSpPr/>
            <p:nvPr/>
          </p:nvSpPr>
          <p:spPr>
            <a:xfrm>
              <a:off x="9198474" y="5145656"/>
              <a:ext cx="519300" cy="472500"/>
            </a:xfrm>
            <a:prstGeom prst="roundRect">
              <a:avLst>
                <a:gd name="adj" fmla="val 15000"/>
              </a:avLst>
            </a:pr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12" scaled="0"/>
            </a:gradFill>
            <a:ln w="9525" cap="flat" cmpd="sng">
              <a:solidFill>
                <a:srgbClr val="598A3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19050" dir="5400000" rotWithShape="0">
                <a:srgbClr val="000000">
                  <a:alpha val="6235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45;g11f9a9b959f_2_89">
              <a:extLst>
                <a:ext uri="{FF2B5EF4-FFF2-40B4-BE49-F238E27FC236}">
                  <a16:creationId xmlns:a16="http://schemas.microsoft.com/office/drawing/2014/main" id="{91BF72A1-66A6-50CB-45D8-463EDB7FD7C7}"/>
                </a:ext>
              </a:extLst>
            </p:cNvPr>
            <p:cNvSpPr/>
            <p:nvPr/>
          </p:nvSpPr>
          <p:spPr>
            <a:xfrm>
              <a:off x="9387637" y="5238893"/>
              <a:ext cx="140136" cy="284161"/>
            </a:xfrm>
            <a:custGeom>
              <a:avLst/>
              <a:gdLst/>
              <a:ahLst/>
              <a:cxnLst/>
              <a:rect l="l" t="t" r="r" b="b"/>
              <a:pathLst>
                <a:path w="21601" h="21601" extrusionOk="0">
                  <a:moveTo>
                    <a:pt x="6693" y="0"/>
                  </a:moveTo>
                  <a:lnTo>
                    <a:pt x="0" y="14180"/>
                  </a:lnTo>
                  <a:lnTo>
                    <a:pt x="13308" y="11222"/>
                  </a:lnTo>
                  <a:lnTo>
                    <a:pt x="10366" y="17893"/>
                  </a:lnTo>
                  <a:lnTo>
                    <a:pt x="6675" y="17567"/>
                  </a:lnTo>
                  <a:cubicBezTo>
                    <a:pt x="6360" y="17540"/>
                    <a:pt x="6128" y="17697"/>
                    <a:pt x="6305" y="17817"/>
                  </a:cubicBezTo>
                  <a:lnTo>
                    <a:pt x="12214" y="21600"/>
                  </a:lnTo>
                  <a:lnTo>
                    <a:pt x="18116" y="17822"/>
                  </a:lnTo>
                  <a:cubicBezTo>
                    <a:pt x="18294" y="17702"/>
                    <a:pt x="18059" y="17544"/>
                    <a:pt x="17742" y="17574"/>
                  </a:cubicBezTo>
                  <a:lnTo>
                    <a:pt x="14134" y="17900"/>
                  </a:lnTo>
                  <a:lnTo>
                    <a:pt x="21600" y="7126"/>
                  </a:lnTo>
                  <a:lnTo>
                    <a:pt x="6890" y="10410"/>
                  </a:lnTo>
                  <a:lnTo>
                    <a:pt x="15555" y="0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92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Raiden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 indent="-20955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20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이더리움</a:t>
            </a:r>
            <a:r>
              <a:rPr lang="ko-KR" alt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블록체인에서 빠른 속도로 거래를 처리하기 위한 오프체인 방식의 네트워크 솔루션</a:t>
            </a:r>
          </a:p>
          <a:p>
            <a:pPr lvl="0" indent="-20955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•"/>
            </a:pPr>
            <a:endParaRPr lang="en" altLang="ko-K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 indent="-20955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altLang="ko-KR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Lightning Network</a:t>
            </a:r>
            <a:r>
              <a:rPr lang="ko-KR" alt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와 굉장히 유사</a:t>
            </a:r>
          </a:p>
          <a:p>
            <a:pPr lvl="0" indent="-120650">
              <a:lnSpc>
                <a:spcPct val="100000"/>
              </a:lnSpc>
              <a:buClr>
                <a:srgbClr val="000000"/>
              </a:buClr>
              <a:buSzPts val="2000"/>
              <a:buNone/>
            </a:pPr>
            <a:endParaRPr lang="ko-KR" altLang="en-US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 indent="-20955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상태 채널 기반 </a:t>
            </a:r>
            <a:r>
              <a:rPr lang="en-US" altLang="ko-KR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1:1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양방향 거래</a:t>
            </a:r>
          </a:p>
          <a:p>
            <a:pPr marL="0" lvl="0" indent="0">
              <a:lnSpc>
                <a:spcPct val="100000"/>
              </a:lnSpc>
              <a:buClr>
                <a:srgbClr val="000000"/>
              </a:buClr>
              <a:buSzPts val="2000"/>
              <a:buNone/>
            </a:pPr>
            <a:endParaRPr lang="ko-KR" altLang="en-US" sz="1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 indent="-222250">
              <a:lnSpc>
                <a:spcPct val="100000"/>
              </a:lnSpc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altLang="ko-KR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Raiden Network</a:t>
            </a:r>
            <a:r>
              <a:rPr lang="ko-KR" alt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와 </a:t>
            </a:r>
            <a:r>
              <a:rPr lang="en" altLang="ko-KR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Lightning Network</a:t>
            </a:r>
            <a:r>
              <a:rPr lang="ko-KR" alt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의 차이점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endParaRPr lang="en-US" altLang="ko-K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글로벌 합의 없이 이용자들 간의 안전한 토큰 거래를 위하여 잔액 증명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balance proofs)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사용</a:t>
            </a:r>
            <a:endParaRPr lang="ko-KR" altLang="en-US" sz="1600" dirty="0"/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endParaRPr lang="en" altLang="ko-K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ERC-20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토큰 거래를 위한 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이더리움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특화 기술</a:t>
            </a:r>
            <a:endParaRPr lang="ko-KR" altLang="en-US" sz="1600" dirty="0"/>
          </a:p>
          <a:p>
            <a:pPr marL="0" lvl="0" indent="457200">
              <a:lnSpc>
                <a:spcPct val="100000"/>
              </a:lnSpc>
              <a:buNone/>
            </a:pPr>
            <a:r>
              <a:rPr kumimoji="1" lang="en-US" altLang="ko-KR" sz="1600" b="1" dirty="0">
                <a:sym typeface="Wingdings" pitchFamily="2" charset="2"/>
              </a:rPr>
              <a:t>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Raiden Network</a:t>
            </a:r>
            <a:r>
              <a:rPr lang="ko-KR" altLang="en-US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는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비트코인의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Lightning Network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와 비슷한 </a:t>
            </a:r>
            <a:r>
              <a:rPr lang="en" altLang="ko-KR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PLASMA</a:t>
            </a:r>
            <a:r>
              <a:rPr lang="ko-KR" altLang="en-US" sz="16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존재</a:t>
            </a:r>
            <a:endParaRPr lang="en" altLang="ko-Kore-KR" sz="1600" b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1970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2;g11f9a9b959f_2_57" descr="/Users/wonwoongkim/Library/Group Containers/L48J367XN4.com.infraware.PolarisOffice/EngineTemp/9904/fImage1867121355805.png">
            <a:extLst>
              <a:ext uri="{FF2B5EF4-FFF2-40B4-BE49-F238E27FC236}">
                <a16:creationId xmlns:a16="http://schemas.microsoft.com/office/drawing/2014/main" id="{549EA17E-1EB6-C60A-1AA5-1D004102E5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374" t="3945" r="2766" b="4544"/>
          <a:stretch/>
        </p:blipFill>
        <p:spPr>
          <a:xfrm>
            <a:off x="6997146" y="4502426"/>
            <a:ext cx="4701209" cy="23058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Scaling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Solution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(1)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indent="-203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altLang="ko-KR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Side-chain</a:t>
            </a:r>
            <a:endParaRPr lang="en" altLang="ko-Kore-KR" sz="2000" b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endParaRPr lang="en-US" altLang="ko-K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메인넷에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대해 독립적으로 작동하는 분산 원장</a:t>
            </a:r>
            <a:endParaRPr lang="ko-KR" altLang="en-US" sz="1600" dirty="0"/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endParaRPr lang="en" altLang="ko-K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IBC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프로토콜을 기반으로 한 양방향 연결을 통해 </a:t>
            </a: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Layer 1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블록체인의 확장성 문제를 해결</a:t>
            </a:r>
            <a:endParaRPr lang="ko-KR" altLang="en-US" sz="1600" dirty="0"/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endParaRPr lang="en-US" altLang="ko-KR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트랜잭션 확인 및 처리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트랜잭션 작성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합의 유지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보안 </a:t>
            </a:r>
            <a:r>
              <a:rPr lang="ko-KR" altLang="en-US" sz="1600" dirty="0"/>
              <a:t>담당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SzPts val="1400"/>
              <a:buChar char="-"/>
            </a:pPr>
            <a:endParaRPr lang="en-US" altLang="ko-KR" sz="16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SzPts val="1400"/>
              <a:buChar char="-"/>
            </a:pPr>
            <a:r>
              <a:rPr lang="ko-KR" altLang="en-US" sz="1600" dirty="0">
                <a:solidFill>
                  <a:schemeClr val="dk1"/>
                </a:solidFill>
              </a:rPr>
              <a:t>자체적인 보안 및 합의 프로세스</a:t>
            </a:r>
            <a:endParaRPr lang="ko-KR" altLang="en-US" sz="1600" dirty="0"/>
          </a:p>
          <a:p>
            <a:pPr marL="0" lvl="0" indent="0">
              <a:lnSpc>
                <a:spcPct val="100000"/>
              </a:lnSpc>
              <a:buNone/>
            </a:pPr>
            <a:endParaRPr lang="ko-KR" altLang="en-US" sz="1400" dirty="0"/>
          </a:p>
          <a:p>
            <a:pPr lvl="0" indent="-203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 altLang="ko-KR" sz="2000" b="1" dirty="0">
                <a:solidFill>
                  <a:schemeClr val="dk1"/>
                </a:solidFill>
              </a:rPr>
              <a:t>Side-chain </a:t>
            </a:r>
            <a:r>
              <a:rPr lang="ko-KR" altLang="en-US" sz="2000" b="1" dirty="0">
                <a:solidFill>
                  <a:schemeClr val="dk1"/>
                </a:solidFill>
              </a:rPr>
              <a:t>장점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endParaRPr lang="en" altLang="ko-KR" sz="1600" dirty="0">
              <a:solidFill>
                <a:schemeClr val="dk1"/>
              </a:solidFill>
            </a:endParaRP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" altLang="ko-KR" sz="1600" dirty="0">
                <a:solidFill>
                  <a:schemeClr val="dk1"/>
                </a:solidFill>
              </a:rPr>
              <a:t>Layer 1</a:t>
            </a:r>
            <a:r>
              <a:rPr lang="ko-KR" altLang="en-US" sz="1600" dirty="0">
                <a:solidFill>
                  <a:schemeClr val="dk1"/>
                </a:solidFill>
              </a:rPr>
              <a:t>에서 사이드체인의 </a:t>
            </a:r>
            <a:r>
              <a:rPr lang="ko-KR" altLang="en-US" sz="1600" dirty="0" err="1">
                <a:solidFill>
                  <a:schemeClr val="dk1"/>
                </a:solidFill>
              </a:rPr>
              <a:t>블록헤더만을</a:t>
            </a:r>
            <a:r>
              <a:rPr lang="ko-KR" altLang="en-US" sz="1600" dirty="0">
                <a:solidFill>
                  <a:schemeClr val="dk1"/>
                </a:solidFill>
              </a:rPr>
              <a:t> 검증함으로써 다른 </a:t>
            </a:r>
            <a:r>
              <a:rPr lang="en" altLang="ko-KR" sz="1600" dirty="0">
                <a:solidFill>
                  <a:schemeClr val="dk1"/>
                </a:solidFill>
              </a:rPr>
              <a:t>Layer 1 </a:t>
            </a:r>
            <a:r>
              <a:rPr lang="ko-KR" altLang="en-US" sz="1600" dirty="0">
                <a:solidFill>
                  <a:schemeClr val="dk1"/>
                </a:solidFill>
              </a:rPr>
              <a:t>블록체인의 상태를 확인할 수 있다</a:t>
            </a:r>
            <a:r>
              <a:rPr lang="en-US" altLang="ko-KR" sz="1600" dirty="0">
                <a:solidFill>
                  <a:schemeClr val="dk1"/>
                </a:solidFill>
              </a:rPr>
              <a:t>.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2000"/>
              <a:buNone/>
            </a:pPr>
            <a:r>
              <a:rPr kumimoji="1" lang="en-US" altLang="ko-KR" sz="1400" b="1" dirty="0">
                <a:sym typeface="Wingdings" pitchFamily="2" charset="2"/>
              </a:rPr>
              <a:t></a:t>
            </a:r>
            <a:r>
              <a:rPr lang="en-US" altLang="ko-KR" sz="1400" b="1" dirty="0">
                <a:solidFill>
                  <a:schemeClr val="dk1"/>
                </a:solidFill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</a:rPr>
              <a:t>수평적 확장성 해결</a:t>
            </a:r>
          </a:p>
          <a:p>
            <a:pPr marL="0" lvl="0" indent="0">
              <a:lnSpc>
                <a:spcPct val="100000"/>
              </a:lnSpc>
              <a:buNone/>
            </a:pPr>
            <a:endParaRPr lang="ko-KR" altLang="en-US" sz="1400" dirty="0"/>
          </a:p>
          <a:p>
            <a:pPr lvl="0">
              <a:lnSpc>
                <a:spcPct val="100000"/>
              </a:lnSpc>
              <a:buClr>
                <a:srgbClr val="000000"/>
              </a:buClr>
              <a:buSzPts val="2000"/>
              <a:buNone/>
            </a:pPr>
            <a:endParaRPr lang="ko-KR" altLang="en-US" sz="20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036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Scaling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Solution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(1)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 indent="-203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altLang="ko-KR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Side-chain </a:t>
            </a:r>
            <a:r>
              <a:rPr lang="ko-KR" altLang="en-US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단계</a:t>
            </a:r>
          </a:p>
          <a:p>
            <a:pPr marL="685800" lvl="0" indent="-215900">
              <a:lnSpc>
                <a:spcPct val="115000"/>
              </a:lnSpc>
              <a:buClr>
                <a:schemeClr val="dk1"/>
              </a:buClr>
              <a:buSzPts val="1600"/>
            </a:pPr>
            <a:r>
              <a:rPr lang="ko-KR" altLang="en-US" sz="1600" dirty="0">
                <a:solidFill>
                  <a:schemeClr val="dk1"/>
                </a:solidFill>
              </a:rPr>
              <a:t>블록 생성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블록 헤더 전송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블록 헤더 검증 및 기록</a:t>
            </a:r>
          </a:p>
          <a:p>
            <a:pPr marL="1257300" lvl="0" indent="-342900">
              <a:lnSpc>
                <a:spcPct val="115000"/>
              </a:lnSpc>
              <a:buAutoNum type="arabicParenR"/>
            </a:pPr>
            <a:r>
              <a:rPr lang="ko-KR" altLang="en-US" sz="1400" b="1" dirty="0">
                <a:solidFill>
                  <a:schemeClr val="dk1"/>
                </a:solidFill>
              </a:rPr>
              <a:t>블록 생성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914400" lvl="0" indent="0">
              <a:lnSpc>
                <a:spcPct val="115000"/>
              </a:lnSpc>
              <a:buNone/>
            </a:pP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     사이드체인 노드 자체 합의 알고리즘에 따라 블록을 생성한다</a:t>
            </a:r>
            <a:r>
              <a:rPr lang="en-US" altLang="ko-KR" sz="1400" dirty="0">
                <a:solidFill>
                  <a:schemeClr val="dk1"/>
                </a:solidFill>
              </a:rPr>
              <a:t>. </a:t>
            </a:r>
            <a:r>
              <a:rPr lang="ko-KR" altLang="en-US" sz="1400" dirty="0">
                <a:solidFill>
                  <a:schemeClr val="dk1"/>
                </a:solidFill>
              </a:rPr>
              <a:t>그 후</a:t>
            </a:r>
            <a:r>
              <a:rPr lang="en-US" altLang="ko-KR" sz="1400" dirty="0">
                <a:solidFill>
                  <a:schemeClr val="dk1"/>
                </a:solidFill>
              </a:rPr>
              <a:t>, </a:t>
            </a:r>
            <a:r>
              <a:rPr lang="ko-KR" altLang="en-US" sz="1400" dirty="0">
                <a:solidFill>
                  <a:schemeClr val="dk1"/>
                </a:solidFill>
              </a:rPr>
              <a:t>사이드체인 내에서 거래를 진행한 후 해당 거래를 블록에   </a:t>
            </a:r>
            <a:endParaRPr lang="en-US" altLang="ko-KR" sz="1400" dirty="0">
              <a:solidFill>
                <a:schemeClr val="dk1"/>
              </a:solidFill>
            </a:endParaRPr>
          </a:p>
          <a:p>
            <a:pPr marL="914400" lvl="0" indent="0">
              <a:lnSpc>
                <a:spcPct val="115000"/>
              </a:lnSpc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      기록한다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</a:p>
          <a:p>
            <a:pPr marL="914400" lvl="0" indent="0">
              <a:lnSpc>
                <a:spcPct val="115000"/>
              </a:lnSpc>
              <a:buNone/>
            </a:pPr>
            <a:endParaRPr lang="ko-KR" altLang="en-US" sz="1400" dirty="0">
              <a:solidFill>
                <a:schemeClr val="dk1"/>
              </a:solidFill>
            </a:endParaRPr>
          </a:p>
          <a:p>
            <a:pPr marL="1143000" lvl="0">
              <a:lnSpc>
                <a:spcPct val="115000"/>
              </a:lnSpc>
              <a:buNone/>
            </a:pPr>
            <a:r>
              <a:rPr lang="en-US" altLang="ko-KR" sz="1400" b="1" dirty="0">
                <a:solidFill>
                  <a:schemeClr val="dk1"/>
                </a:solidFill>
              </a:rPr>
              <a:t>2) </a:t>
            </a:r>
            <a:r>
              <a:rPr lang="ko-KR" altLang="en-US" sz="1400" b="1" dirty="0">
                <a:solidFill>
                  <a:schemeClr val="dk1"/>
                </a:solidFill>
              </a:rPr>
              <a:t>블록 헤더 전송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1143000" lvl="0">
              <a:lnSpc>
                <a:spcPct val="115000"/>
              </a:lnSpc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  </a:t>
            </a: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생성된 블록체인의 블록 헤더를 주기적으로 </a:t>
            </a:r>
            <a:r>
              <a:rPr lang="en" altLang="ko-KR" sz="1400" dirty="0">
                <a:solidFill>
                  <a:schemeClr val="dk1"/>
                </a:solidFill>
              </a:rPr>
              <a:t>Layer 1 </a:t>
            </a:r>
            <a:r>
              <a:rPr lang="ko-KR" altLang="en-US" sz="1400" dirty="0">
                <a:solidFill>
                  <a:schemeClr val="dk1"/>
                </a:solidFill>
              </a:rPr>
              <a:t>블록체인에 전송 및 검증을 요청한다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ko-KR" altLang="en-US" sz="1400" dirty="0">
              <a:solidFill>
                <a:schemeClr val="dk1"/>
              </a:solidFill>
            </a:endParaRPr>
          </a:p>
          <a:p>
            <a:pPr marL="1143000" lvl="0">
              <a:lnSpc>
                <a:spcPct val="115000"/>
              </a:lnSpc>
              <a:buNone/>
            </a:pPr>
            <a:endParaRPr lang="en-US" altLang="ko-KR" sz="1400" dirty="0">
              <a:solidFill>
                <a:schemeClr val="dk1"/>
              </a:solidFill>
            </a:endParaRPr>
          </a:p>
          <a:p>
            <a:pPr marL="1143000" lvl="0">
              <a:lnSpc>
                <a:spcPct val="115000"/>
              </a:lnSpc>
              <a:buNone/>
            </a:pPr>
            <a:r>
              <a:rPr lang="en-US" altLang="ko-KR" sz="1400" b="1" dirty="0">
                <a:solidFill>
                  <a:schemeClr val="dk1"/>
                </a:solidFill>
              </a:rPr>
              <a:t>3)</a:t>
            </a:r>
            <a:r>
              <a:rPr lang="ko-KR" altLang="en-US" sz="1400" b="1" dirty="0">
                <a:solidFill>
                  <a:schemeClr val="dk1"/>
                </a:solidFill>
              </a:rPr>
              <a:t> 블록 헤더 검증 및 기록</a:t>
            </a:r>
            <a:endParaRPr lang="en-US" altLang="ko-KR" sz="1400" b="1" dirty="0">
              <a:solidFill>
                <a:schemeClr val="dk1"/>
              </a:solidFill>
            </a:endParaRPr>
          </a:p>
          <a:p>
            <a:pPr marL="1143000" lvl="0">
              <a:lnSpc>
                <a:spcPct val="115000"/>
              </a:lnSpc>
              <a:buNone/>
            </a:pPr>
            <a:r>
              <a:rPr lang="en-US" altLang="ko-KR" sz="1400" dirty="0">
                <a:solidFill>
                  <a:schemeClr val="dk1"/>
                </a:solidFill>
              </a:rPr>
              <a:t> </a:t>
            </a:r>
            <a:r>
              <a:rPr lang="ko-KR" altLang="en-US" sz="1400" dirty="0">
                <a:solidFill>
                  <a:schemeClr val="dk1"/>
                </a:solidFill>
              </a:rPr>
              <a:t>    </a:t>
            </a:r>
            <a:r>
              <a:rPr lang="en" altLang="ko-KR" sz="1400" dirty="0">
                <a:solidFill>
                  <a:schemeClr val="dk1"/>
                </a:solidFill>
              </a:rPr>
              <a:t>Layer 1 </a:t>
            </a:r>
            <a:r>
              <a:rPr lang="ko-KR" altLang="en-US" sz="1400" dirty="0">
                <a:solidFill>
                  <a:schemeClr val="dk1"/>
                </a:solidFill>
              </a:rPr>
              <a:t>블록체인 내 노드는 사이드체인으로부터 </a:t>
            </a:r>
            <a:r>
              <a:rPr lang="ko-KR" altLang="en-US" sz="1400" dirty="0" err="1">
                <a:solidFill>
                  <a:schemeClr val="dk1"/>
                </a:solidFill>
              </a:rPr>
              <a:t>전송받은</a:t>
            </a:r>
            <a:r>
              <a:rPr lang="ko-KR" altLang="en-US" sz="1400" dirty="0">
                <a:solidFill>
                  <a:schemeClr val="dk1"/>
                </a:solidFill>
              </a:rPr>
              <a:t> 블록 헤더를 검증하고</a:t>
            </a:r>
            <a:r>
              <a:rPr lang="en-US" altLang="ko-KR" sz="1400" dirty="0">
                <a:solidFill>
                  <a:schemeClr val="dk1"/>
                </a:solidFill>
              </a:rPr>
              <a:t>, </a:t>
            </a:r>
            <a:r>
              <a:rPr lang="en" altLang="ko-KR" sz="1400" dirty="0">
                <a:solidFill>
                  <a:schemeClr val="dk1"/>
                </a:solidFill>
              </a:rPr>
              <a:t>Layer 1 </a:t>
            </a:r>
            <a:r>
              <a:rPr lang="ko-KR" altLang="en-US" sz="1400" dirty="0">
                <a:solidFill>
                  <a:schemeClr val="dk1"/>
                </a:solidFill>
              </a:rPr>
              <a:t>블록체인에 이를 기록하여 </a:t>
            </a:r>
            <a:endParaRPr lang="en-US" altLang="ko-KR" sz="1400" dirty="0">
              <a:solidFill>
                <a:schemeClr val="dk1"/>
              </a:solidFill>
            </a:endParaRPr>
          </a:p>
          <a:p>
            <a:pPr marL="1143000" lvl="0">
              <a:lnSpc>
                <a:spcPct val="115000"/>
              </a:lnSpc>
              <a:buNone/>
            </a:pPr>
            <a:r>
              <a:rPr lang="ko-KR" altLang="en-US" sz="1400" dirty="0">
                <a:solidFill>
                  <a:schemeClr val="dk1"/>
                </a:solidFill>
              </a:rPr>
              <a:t>    트랜잭션의 검증을 완료한다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ko-KR" altLang="en-US" sz="1400" dirty="0">
              <a:solidFill>
                <a:schemeClr val="dk1"/>
              </a:solidFill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711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Scaling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Solution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(2)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indent="-203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altLang="ko-KR" sz="20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Rollup</a:t>
            </a:r>
            <a:endParaRPr lang="en" altLang="ko-Kore-KR" sz="2000" b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Char char="-"/>
            </a:pP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메인 체인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(</a:t>
            </a:r>
            <a:r>
              <a:rPr lang="en" altLang="ko-KR" sz="16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Lay</a:t>
            </a:r>
            <a:r>
              <a:rPr lang="en" altLang="ko-KR" sz="1600" dirty="0">
                <a:solidFill>
                  <a:schemeClr val="dk1"/>
                </a:solidFill>
              </a:rPr>
              <a:t>er1 </a:t>
            </a:r>
            <a:r>
              <a:rPr lang="ko-KR" altLang="en-US" sz="1600" dirty="0">
                <a:solidFill>
                  <a:schemeClr val="dk1"/>
                </a:solidFill>
              </a:rPr>
              <a:t>네트워크</a:t>
            </a:r>
            <a:r>
              <a:rPr lang="en-US" altLang="ko-KR" sz="1600" dirty="0"/>
              <a:t>)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외부에서 트랜잭션을 실행하고 그 결과값만 메인 체인에 기록하는 솔루션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139700" lvl="0" indent="0">
              <a:lnSpc>
                <a:spcPct val="115000"/>
              </a:lnSpc>
              <a:spcBef>
                <a:spcPts val="0"/>
              </a:spcBef>
              <a:buSzPts val="1400"/>
              <a:buNone/>
            </a:pPr>
            <a:endParaRPr lang="ko-KR" altLang="en-US" sz="1600" dirty="0"/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SzPts val="1400"/>
              <a:buChar char="-"/>
            </a:pP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트랜잭션 처리량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공개 참여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가스 비용 측면에서 이점을 얻을 수 있다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</a:t>
            </a:r>
            <a:endParaRPr lang="ko-KR" altLang="en-US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endParaRPr kumimoji="1" lang="ko-Kore-KR" altLang="en-US" dirty="0"/>
          </a:p>
        </p:txBody>
      </p:sp>
      <p:pic>
        <p:nvPicPr>
          <p:cNvPr id="4" name="Google Shape;117;g11f9a9b959f_2_70">
            <a:extLst>
              <a:ext uri="{FF2B5EF4-FFF2-40B4-BE49-F238E27FC236}">
                <a16:creationId xmlns:a16="http://schemas.microsoft.com/office/drawing/2014/main" id="{3B7EB657-2EE7-7F72-477B-C3948FD584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7809" y="3165490"/>
            <a:ext cx="7977608" cy="3227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58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Scaling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ko-Kore-KR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Solution</a:t>
            </a:r>
            <a:r>
              <a:rPr lang="ko-KR" altLang="ko-Kore-KR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(2)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indent="-2032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altLang="ko-KR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Rollup </a:t>
            </a:r>
            <a:r>
              <a:rPr lang="ko-KR" alt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장점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사이드체인은 반정기적으로 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해시값을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전송하기 때문에 확장성은 뛰어나나 메인 네트워크와의 접점이 적기 때문에        보안은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감소한다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1397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None/>
            </a:pPr>
            <a:endParaRPr lang="ko-KR" altLang="en-US" sz="1600" dirty="0"/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Rollup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은 사이드체인에 비해 트랜잭션 처리량은 적으나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보안성이 우수하다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</a:t>
            </a:r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endParaRPr lang="ko-KR" altLang="en-US" sz="1600" dirty="0"/>
          </a:p>
          <a:p>
            <a:pPr marL="457200" lvl="0" indent="-3175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이론상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Rollup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만으로도 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4,807 </a:t>
            </a: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TPS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제공할 수 있으며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데이터 </a:t>
            </a:r>
            <a:r>
              <a:rPr lang="ko-KR" altLang="en-US" sz="16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샤딩을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통하여 최대 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~100,000 </a:t>
            </a:r>
            <a:r>
              <a:rPr lang="en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TPS</a:t>
            </a:r>
            <a:r>
              <a:rPr lang="ko-KR" alt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까지 제공 가능하다</a:t>
            </a:r>
            <a:r>
              <a:rPr lang="en-US" altLang="ko-KR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</a:t>
            </a:r>
            <a:endParaRPr lang="ko-KR" altLang="en-US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1">
              <a:lnSpc>
                <a:spcPct val="115000"/>
              </a:lnSpc>
              <a:spcBef>
                <a:spcPts val="1000"/>
              </a:spcBef>
              <a:buClr>
                <a:srgbClr val="000000"/>
              </a:buClr>
              <a:buSzPts val="2000"/>
              <a:buNone/>
            </a:pPr>
            <a:endParaRPr lang="ko-KR" altLang="en-US" sz="1400" dirty="0"/>
          </a:p>
          <a:p>
            <a:pPr lvl="0" indent="-203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 altLang="ko-KR" sz="2000" dirty="0">
                <a:solidFill>
                  <a:schemeClr val="dk1"/>
                </a:solidFill>
              </a:rPr>
              <a:t>Rollup </a:t>
            </a:r>
            <a:r>
              <a:rPr lang="ko-KR" altLang="en-US" sz="2000" dirty="0">
                <a:solidFill>
                  <a:schemeClr val="dk1"/>
                </a:solidFill>
              </a:rPr>
              <a:t>문제점</a:t>
            </a:r>
          </a:p>
          <a:p>
            <a:pPr lvl="1" indent="-203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ko-KR" altLang="en-US" sz="1600" dirty="0">
                <a:solidFill>
                  <a:schemeClr val="dk1"/>
                </a:solidFill>
              </a:rPr>
              <a:t>데이터 가용성 문제 </a:t>
            </a:r>
            <a:r>
              <a:rPr lang="en-US" altLang="ko-KR" sz="1600" dirty="0">
                <a:solidFill>
                  <a:schemeClr val="dk1"/>
                </a:solidFill>
              </a:rPr>
              <a:t>(</a:t>
            </a:r>
            <a:r>
              <a:rPr lang="en" altLang="ko-KR" sz="1600" dirty="0">
                <a:solidFill>
                  <a:schemeClr val="dk1"/>
                </a:solidFill>
              </a:rPr>
              <a:t>Data Availability Problem) </a:t>
            </a:r>
            <a:r>
              <a:rPr lang="ko-KR" altLang="en-US" sz="1600" dirty="0">
                <a:solidFill>
                  <a:schemeClr val="dk1"/>
                </a:solidFill>
              </a:rPr>
              <a:t>존재</a:t>
            </a:r>
            <a:endParaRPr lang="en-US" altLang="ko-KR" sz="1600" dirty="0">
              <a:solidFill>
                <a:schemeClr val="dk1"/>
              </a:solidFill>
            </a:endParaRPr>
          </a:p>
          <a:p>
            <a:pPr lvl="1" indent="-2032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ko-KR" altLang="en-US" sz="1600" dirty="0">
                <a:solidFill>
                  <a:schemeClr val="dk1"/>
                </a:solidFill>
              </a:rPr>
              <a:t>데이터 가용성 문제 해결 방식</a:t>
            </a:r>
            <a:endParaRPr lang="en" altLang="ko-KR" sz="1400" dirty="0">
              <a:solidFill>
                <a:schemeClr val="dk1"/>
              </a:solidFill>
            </a:endParaRP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" altLang="ko-KR" sz="1400" b="1" dirty="0">
                <a:solidFill>
                  <a:schemeClr val="dk1"/>
                </a:solidFill>
              </a:rPr>
              <a:t>ZK-Rollup</a:t>
            </a:r>
            <a:r>
              <a:rPr lang="en" altLang="ko-KR" sz="1400" dirty="0">
                <a:solidFill>
                  <a:schemeClr val="dk1"/>
                </a:solidFill>
              </a:rPr>
              <a:t>: </a:t>
            </a:r>
            <a:r>
              <a:rPr lang="ko-KR" altLang="en-US" sz="1400" dirty="0">
                <a:solidFill>
                  <a:schemeClr val="dk1"/>
                </a:solidFill>
              </a:rPr>
              <a:t>오프체인</a:t>
            </a:r>
            <a:r>
              <a:rPr lang="en-US" altLang="ko-KR" sz="1400" dirty="0">
                <a:solidFill>
                  <a:schemeClr val="dk1"/>
                </a:solidFill>
              </a:rPr>
              <a:t>(</a:t>
            </a:r>
            <a:r>
              <a:rPr lang="en" altLang="ko-KR" sz="1400" dirty="0">
                <a:solidFill>
                  <a:schemeClr val="dk1"/>
                </a:solidFill>
              </a:rPr>
              <a:t>Layer2)</a:t>
            </a:r>
            <a:r>
              <a:rPr lang="ko-KR" altLang="en-US" sz="1400" dirty="0">
                <a:solidFill>
                  <a:schemeClr val="dk1"/>
                </a:solidFill>
              </a:rPr>
              <a:t>에서 계산을 수행하고 체인에 유효성 증명을 전송한다</a:t>
            </a:r>
            <a:r>
              <a:rPr lang="en-US" altLang="ko-KR" sz="1400" dirty="0">
                <a:solidFill>
                  <a:schemeClr val="dk1"/>
                </a:solidFill>
              </a:rPr>
              <a:t>.</a:t>
            </a:r>
            <a:endParaRPr lang="ko-KR" altLang="en-US" sz="1400" dirty="0">
              <a:solidFill>
                <a:schemeClr val="dk1"/>
              </a:solidFill>
            </a:endParaRP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endParaRPr lang="en" altLang="ko-KR" sz="1400" dirty="0">
              <a:solidFill>
                <a:schemeClr val="dk1"/>
              </a:solidFill>
            </a:endParaRPr>
          </a:p>
          <a:p>
            <a:pPr marL="914400" lvl="0" indent="-317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" altLang="ko-KR" sz="1400" b="1" dirty="0">
                <a:solidFill>
                  <a:schemeClr val="dk1"/>
                </a:solidFill>
              </a:rPr>
              <a:t>Optimistic Rollup</a:t>
            </a:r>
            <a:r>
              <a:rPr lang="en" altLang="ko-KR" sz="1400" dirty="0">
                <a:solidFill>
                  <a:schemeClr val="dk1"/>
                </a:solidFill>
              </a:rPr>
              <a:t>: </a:t>
            </a:r>
            <a:r>
              <a:rPr lang="ko-KR" altLang="en-US" sz="1400" dirty="0">
                <a:solidFill>
                  <a:schemeClr val="dk1"/>
                </a:solidFill>
              </a:rPr>
              <a:t>기본적으로 </a:t>
            </a:r>
            <a:r>
              <a:rPr lang="ko-KR" altLang="ko-Kore-KR" sz="1400" dirty="0">
                <a:solidFill>
                  <a:schemeClr val="dk1"/>
                </a:solidFill>
              </a:rPr>
              <a:t>트랜잭션이 유효하다고 가정하고, 문제가 발생한 경우 위조 증명을 통해 계산만 실행한다.</a:t>
            </a:r>
            <a:r>
              <a:rPr lang="ko-KR" altLang="en-US" sz="1400" dirty="0">
                <a:solidFill>
                  <a:schemeClr val="dk1"/>
                </a:solidFill>
              </a:rPr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838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ZK-</a:t>
            </a:r>
            <a:r>
              <a:rPr lang="ko-KR" altLang="ko-Kore-KR" dirty="0" err="1"/>
              <a:t>Rollup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355600">
              <a:buSzPts val="2000"/>
            </a:pPr>
            <a:r>
              <a:rPr lang="ko-KR" altLang="en-US" sz="2000" dirty="0" err="1"/>
              <a:t>이더리움</a:t>
            </a:r>
            <a:r>
              <a:rPr lang="ko-KR" altLang="en-US" sz="2000" dirty="0"/>
              <a:t> 네트워크에 올라가는 트랜잭션과</a:t>
            </a:r>
            <a:r>
              <a:rPr lang="en-US" altLang="ko-KR" sz="2000" dirty="0"/>
              <a:t> </a:t>
            </a:r>
            <a:r>
              <a:rPr lang="en" altLang="ko-KR" sz="2000" dirty="0"/>
              <a:t>ZK-SNARK </a:t>
            </a:r>
            <a:r>
              <a:rPr lang="ko-KR" altLang="en-US" sz="2000" dirty="0"/>
              <a:t>증명 함께 제공</a:t>
            </a:r>
          </a:p>
          <a:p>
            <a:pPr marL="457200" lvl="0" indent="0">
              <a:lnSpc>
                <a:spcPct val="100000"/>
              </a:lnSpc>
              <a:buNone/>
            </a:pPr>
            <a:endParaRPr lang="ko-KR" altLang="en-US" sz="1000" dirty="0"/>
          </a:p>
          <a:p>
            <a:pPr marL="457200" lvl="0" indent="-355600">
              <a:buSzPts val="2000"/>
            </a:pPr>
            <a:r>
              <a:rPr lang="ko-KR" altLang="en-US" sz="2000" dirty="0"/>
              <a:t>트랜잭션 최적화를 통해 트랜잭션의 크기를 줄여 </a:t>
            </a:r>
            <a:r>
              <a:rPr lang="ko-KR" altLang="en-US" sz="2000" dirty="0" err="1"/>
              <a:t>이더리움</a:t>
            </a:r>
            <a:r>
              <a:rPr lang="ko-KR" altLang="en-US" sz="2000" dirty="0"/>
              <a:t> 네트워크에 전송</a:t>
            </a:r>
          </a:p>
          <a:p>
            <a:pPr marL="914400" lvl="1" indent="-330200">
              <a:spcBef>
                <a:spcPts val="0"/>
              </a:spcBef>
              <a:buSzPts val="1600"/>
            </a:pPr>
            <a:r>
              <a:rPr lang="ko-KR" altLang="en-US" sz="1600" dirty="0"/>
              <a:t>주소 대신 위치 인덱스를 네트워크에 전송</a:t>
            </a:r>
          </a:p>
          <a:p>
            <a:endParaRPr kumimoji="1" lang="ko-Kore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303677E-3081-2EA6-4C4D-59617CF5F8EE}"/>
              </a:ext>
            </a:extLst>
          </p:cNvPr>
          <p:cNvGrpSpPr/>
          <p:nvPr/>
        </p:nvGrpSpPr>
        <p:grpSpPr>
          <a:xfrm>
            <a:off x="1401750" y="3218700"/>
            <a:ext cx="9907381" cy="3240200"/>
            <a:chOff x="1401750" y="3218700"/>
            <a:chExt cx="9907381" cy="3240200"/>
          </a:xfrm>
        </p:grpSpPr>
        <p:sp>
          <p:nvSpPr>
            <p:cNvPr id="5" name="Google Shape;180;g123e04c0a1a_0_18">
              <a:extLst>
                <a:ext uri="{FF2B5EF4-FFF2-40B4-BE49-F238E27FC236}">
                  <a16:creationId xmlns:a16="http://schemas.microsoft.com/office/drawing/2014/main" id="{859355BD-105B-6B9D-1AAD-A0E29A662306}"/>
                </a:ext>
              </a:extLst>
            </p:cNvPr>
            <p:cNvSpPr/>
            <p:nvPr/>
          </p:nvSpPr>
          <p:spPr>
            <a:xfrm>
              <a:off x="8331975" y="5108100"/>
              <a:ext cx="999000" cy="723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3;g123e04c0a1a_0_18">
              <a:extLst>
                <a:ext uri="{FF2B5EF4-FFF2-40B4-BE49-F238E27FC236}">
                  <a16:creationId xmlns:a16="http://schemas.microsoft.com/office/drawing/2014/main" id="{2256DCBF-046B-D147-FF4B-517A51C6DB88}"/>
                </a:ext>
              </a:extLst>
            </p:cNvPr>
            <p:cNvSpPr/>
            <p:nvPr/>
          </p:nvSpPr>
          <p:spPr>
            <a:xfrm>
              <a:off x="2764575" y="32187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4;g123e04c0a1a_0_18">
              <a:extLst>
                <a:ext uri="{FF2B5EF4-FFF2-40B4-BE49-F238E27FC236}">
                  <a16:creationId xmlns:a16="http://schemas.microsoft.com/office/drawing/2014/main" id="{9196A255-EDC3-462E-A24B-4E2DF3454C0B}"/>
                </a:ext>
              </a:extLst>
            </p:cNvPr>
            <p:cNvSpPr/>
            <p:nvPr/>
          </p:nvSpPr>
          <p:spPr>
            <a:xfrm>
              <a:off x="1836375" y="415995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;g123e04c0a1a_0_18">
              <a:extLst>
                <a:ext uri="{FF2B5EF4-FFF2-40B4-BE49-F238E27FC236}">
                  <a16:creationId xmlns:a16="http://schemas.microsoft.com/office/drawing/2014/main" id="{B0E55232-B563-E0CC-3846-25E2A446480A}"/>
                </a:ext>
              </a:extLst>
            </p:cNvPr>
            <p:cNvSpPr/>
            <p:nvPr/>
          </p:nvSpPr>
          <p:spPr>
            <a:xfrm>
              <a:off x="3634175" y="415995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6;g123e04c0a1a_0_18">
              <a:extLst>
                <a:ext uri="{FF2B5EF4-FFF2-40B4-BE49-F238E27FC236}">
                  <a16:creationId xmlns:a16="http://schemas.microsoft.com/office/drawing/2014/main" id="{6214D60F-630B-BC65-976A-6E0E64CD13E7}"/>
                </a:ext>
              </a:extLst>
            </p:cNvPr>
            <p:cNvSpPr/>
            <p:nvPr/>
          </p:nvSpPr>
          <p:spPr>
            <a:xfrm>
              <a:off x="1401750" y="50478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7;g123e04c0a1a_0_18">
              <a:extLst>
                <a:ext uri="{FF2B5EF4-FFF2-40B4-BE49-F238E27FC236}">
                  <a16:creationId xmlns:a16="http://schemas.microsoft.com/office/drawing/2014/main" id="{44EF4641-87B2-1C79-7160-B188DDDC45CE}"/>
                </a:ext>
              </a:extLst>
            </p:cNvPr>
            <p:cNvSpPr/>
            <p:nvPr/>
          </p:nvSpPr>
          <p:spPr>
            <a:xfrm>
              <a:off x="2283900" y="50478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8;g123e04c0a1a_0_18">
              <a:extLst>
                <a:ext uri="{FF2B5EF4-FFF2-40B4-BE49-F238E27FC236}">
                  <a16:creationId xmlns:a16="http://schemas.microsoft.com/office/drawing/2014/main" id="{13292CC4-D943-FC37-57D4-4745C072DD0E}"/>
                </a:ext>
              </a:extLst>
            </p:cNvPr>
            <p:cNvSpPr/>
            <p:nvPr/>
          </p:nvSpPr>
          <p:spPr>
            <a:xfrm>
              <a:off x="3154350" y="50478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9;g123e04c0a1a_0_18">
              <a:extLst>
                <a:ext uri="{FF2B5EF4-FFF2-40B4-BE49-F238E27FC236}">
                  <a16:creationId xmlns:a16="http://schemas.microsoft.com/office/drawing/2014/main" id="{833AF551-7A16-8B27-F1F6-11FB018ED76D}"/>
                </a:ext>
              </a:extLst>
            </p:cNvPr>
            <p:cNvSpPr/>
            <p:nvPr/>
          </p:nvSpPr>
          <p:spPr>
            <a:xfrm>
              <a:off x="4036500" y="50478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90;g123e04c0a1a_0_18">
              <a:extLst>
                <a:ext uri="{FF2B5EF4-FFF2-40B4-BE49-F238E27FC236}">
                  <a16:creationId xmlns:a16="http://schemas.microsoft.com/office/drawing/2014/main" id="{CB0FE94A-983D-95FD-445C-ACD79BFD53B6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 rot="5400000">
              <a:off x="2422725" y="3520950"/>
              <a:ext cx="350100" cy="928200"/>
            </a:xfrm>
            <a:prstGeom prst="bentConnector3">
              <a:avLst>
                <a:gd name="adj1" fmla="val 4997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91;g123e04c0a1a_0_18">
              <a:extLst>
                <a:ext uri="{FF2B5EF4-FFF2-40B4-BE49-F238E27FC236}">
                  <a16:creationId xmlns:a16="http://schemas.microsoft.com/office/drawing/2014/main" id="{D92EEDED-A445-184F-9DEE-31FB79B88357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 rot="-5400000" flipH="1">
              <a:off x="3321675" y="3550200"/>
              <a:ext cx="350100" cy="869700"/>
            </a:xfrm>
            <a:prstGeom prst="bentConnector3">
              <a:avLst>
                <a:gd name="adj1" fmla="val 4997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92;g123e04c0a1a_0_18">
              <a:extLst>
                <a:ext uri="{FF2B5EF4-FFF2-40B4-BE49-F238E27FC236}">
                  <a16:creationId xmlns:a16="http://schemas.microsoft.com/office/drawing/2014/main" id="{A4A6EECE-9AB1-89F4-00F1-6EBA74D9CD85}"/>
                </a:ext>
              </a:extLst>
            </p:cNvPr>
            <p:cNvCxnSpPr>
              <a:stCxn id="7" idx="4"/>
              <a:endCxn id="9" idx="0"/>
            </p:cNvCxnSpPr>
            <p:nvPr/>
          </p:nvCxnSpPr>
          <p:spPr>
            <a:xfrm rot="5400000">
              <a:off x="1767975" y="4682250"/>
              <a:ext cx="296700" cy="4347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93;g123e04c0a1a_0_18">
              <a:extLst>
                <a:ext uri="{FF2B5EF4-FFF2-40B4-BE49-F238E27FC236}">
                  <a16:creationId xmlns:a16="http://schemas.microsoft.com/office/drawing/2014/main" id="{FCBD0BA1-C082-E6ED-9A5C-7D6316E282B9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rot="-5400000" flipH="1">
              <a:off x="2209125" y="4675800"/>
              <a:ext cx="296700" cy="4476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94;g123e04c0a1a_0_18">
              <a:extLst>
                <a:ext uri="{FF2B5EF4-FFF2-40B4-BE49-F238E27FC236}">
                  <a16:creationId xmlns:a16="http://schemas.microsoft.com/office/drawing/2014/main" id="{B3A49457-1675-DC99-54AD-CD0AA2F5B42E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 rot="5400000">
              <a:off x="3543275" y="4659750"/>
              <a:ext cx="296700" cy="4797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95;g123e04c0a1a_0_18">
              <a:extLst>
                <a:ext uri="{FF2B5EF4-FFF2-40B4-BE49-F238E27FC236}">
                  <a16:creationId xmlns:a16="http://schemas.microsoft.com/office/drawing/2014/main" id="{D396F39A-1E83-05A2-397B-F747563BC102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 rot="-5400000" flipH="1">
              <a:off x="3984275" y="4698450"/>
              <a:ext cx="296700" cy="4023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196;g123e04c0a1a_0_18">
              <a:extLst>
                <a:ext uri="{FF2B5EF4-FFF2-40B4-BE49-F238E27FC236}">
                  <a16:creationId xmlns:a16="http://schemas.microsoft.com/office/drawing/2014/main" id="{8C3569C0-85E7-BFA5-0DCA-E3715FFD9429}"/>
                </a:ext>
              </a:extLst>
            </p:cNvPr>
            <p:cNvSpPr txBox="1"/>
            <p:nvPr/>
          </p:nvSpPr>
          <p:spPr>
            <a:xfrm>
              <a:off x="1481700" y="5174100"/>
              <a:ext cx="434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TX1</a:t>
              </a:r>
              <a:endParaRPr sz="1000"/>
            </a:p>
          </p:txBody>
        </p:sp>
        <p:sp>
          <p:nvSpPr>
            <p:cNvPr id="20" name="Google Shape;197;g123e04c0a1a_0_18">
              <a:extLst>
                <a:ext uri="{FF2B5EF4-FFF2-40B4-BE49-F238E27FC236}">
                  <a16:creationId xmlns:a16="http://schemas.microsoft.com/office/drawing/2014/main" id="{03A4E412-0C0E-9D6A-CAEA-7E3018A52655}"/>
                </a:ext>
              </a:extLst>
            </p:cNvPr>
            <p:cNvSpPr txBox="1"/>
            <p:nvPr/>
          </p:nvSpPr>
          <p:spPr>
            <a:xfrm>
              <a:off x="2380425" y="5174100"/>
              <a:ext cx="434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TX2</a:t>
              </a:r>
              <a:endParaRPr sz="1000"/>
            </a:p>
          </p:txBody>
        </p:sp>
        <p:sp>
          <p:nvSpPr>
            <p:cNvPr id="21" name="Google Shape;198;g123e04c0a1a_0_18">
              <a:extLst>
                <a:ext uri="{FF2B5EF4-FFF2-40B4-BE49-F238E27FC236}">
                  <a16:creationId xmlns:a16="http://schemas.microsoft.com/office/drawing/2014/main" id="{3073D11C-5356-D7E1-F562-72BF0874E0E9}"/>
                </a:ext>
              </a:extLst>
            </p:cNvPr>
            <p:cNvSpPr txBox="1"/>
            <p:nvPr/>
          </p:nvSpPr>
          <p:spPr>
            <a:xfrm>
              <a:off x="3240150" y="5174100"/>
              <a:ext cx="434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TX3</a:t>
              </a:r>
              <a:endParaRPr sz="1000"/>
            </a:p>
          </p:txBody>
        </p:sp>
        <p:sp>
          <p:nvSpPr>
            <p:cNvPr id="22" name="Google Shape;199;g123e04c0a1a_0_18">
              <a:extLst>
                <a:ext uri="{FF2B5EF4-FFF2-40B4-BE49-F238E27FC236}">
                  <a16:creationId xmlns:a16="http://schemas.microsoft.com/office/drawing/2014/main" id="{E63896B2-4E3E-78D5-184D-4D8D39FA70A8}"/>
                </a:ext>
              </a:extLst>
            </p:cNvPr>
            <p:cNvSpPr txBox="1"/>
            <p:nvPr/>
          </p:nvSpPr>
          <p:spPr>
            <a:xfrm>
              <a:off x="4116450" y="5174100"/>
              <a:ext cx="434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TX4</a:t>
              </a:r>
              <a:endParaRPr sz="1000"/>
            </a:p>
          </p:txBody>
        </p:sp>
        <p:sp>
          <p:nvSpPr>
            <p:cNvPr id="23" name="Google Shape;200;g123e04c0a1a_0_18">
              <a:extLst>
                <a:ext uri="{FF2B5EF4-FFF2-40B4-BE49-F238E27FC236}">
                  <a16:creationId xmlns:a16="http://schemas.microsoft.com/office/drawing/2014/main" id="{2EE3902B-92A0-425C-9E25-66F7F1DD01A4}"/>
                </a:ext>
              </a:extLst>
            </p:cNvPr>
            <p:cNvSpPr txBox="1"/>
            <p:nvPr/>
          </p:nvSpPr>
          <p:spPr>
            <a:xfrm>
              <a:off x="1876275" y="4286325"/>
              <a:ext cx="51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abcd</a:t>
              </a:r>
              <a:endParaRPr sz="1000"/>
            </a:p>
          </p:txBody>
        </p:sp>
        <p:sp>
          <p:nvSpPr>
            <p:cNvPr id="24" name="Google Shape;201;g123e04c0a1a_0_18">
              <a:extLst>
                <a:ext uri="{FF2B5EF4-FFF2-40B4-BE49-F238E27FC236}">
                  <a16:creationId xmlns:a16="http://schemas.microsoft.com/office/drawing/2014/main" id="{89AE0603-5F14-F0C9-4127-5893FA8B2E71}"/>
                </a:ext>
              </a:extLst>
            </p:cNvPr>
            <p:cNvSpPr txBox="1"/>
            <p:nvPr/>
          </p:nvSpPr>
          <p:spPr>
            <a:xfrm>
              <a:off x="3713975" y="4286325"/>
              <a:ext cx="51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efgh</a:t>
              </a:r>
              <a:endParaRPr sz="1000"/>
            </a:p>
          </p:txBody>
        </p:sp>
        <p:sp>
          <p:nvSpPr>
            <p:cNvPr id="25" name="Google Shape;202;g123e04c0a1a_0_18">
              <a:extLst>
                <a:ext uri="{FF2B5EF4-FFF2-40B4-BE49-F238E27FC236}">
                  <a16:creationId xmlns:a16="http://schemas.microsoft.com/office/drawing/2014/main" id="{FAB0CBD4-094B-1E0E-3E98-E67397ABD4E2}"/>
                </a:ext>
              </a:extLst>
            </p:cNvPr>
            <p:cNvSpPr txBox="1"/>
            <p:nvPr/>
          </p:nvSpPr>
          <p:spPr>
            <a:xfrm>
              <a:off x="2804475" y="3345000"/>
              <a:ext cx="51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root</a:t>
              </a:r>
              <a:endParaRPr sz="1000"/>
            </a:p>
          </p:txBody>
        </p:sp>
        <p:sp>
          <p:nvSpPr>
            <p:cNvPr id="26" name="Google Shape;203;g123e04c0a1a_0_18">
              <a:extLst>
                <a:ext uri="{FF2B5EF4-FFF2-40B4-BE49-F238E27FC236}">
                  <a16:creationId xmlns:a16="http://schemas.microsoft.com/office/drawing/2014/main" id="{3824ADCD-C78A-3A8F-6493-117F04B5B5C5}"/>
                </a:ext>
              </a:extLst>
            </p:cNvPr>
            <p:cNvSpPr/>
            <p:nvPr/>
          </p:nvSpPr>
          <p:spPr>
            <a:xfrm>
              <a:off x="3871075" y="4981800"/>
              <a:ext cx="999000" cy="723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4;g123e04c0a1a_0_18">
              <a:extLst>
                <a:ext uri="{FF2B5EF4-FFF2-40B4-BE49-F238E27FC236}">
                  <a16:creationId xmlns:a16="http://schemas.microsoft.com/office/drawing/2014/main" id="{38BA1EEB-9A4B-D0BF-F941-F65954EB5107}"/>
                </a:ext>
              </a:extLst>
            </p:cNvPr>
            <p:cNvSpPr txBox="1"/>
            <p:nvPr/>
          </p:nvSpPr>
          <p:spPr>
            <a:xfrm>
              <a:off x="3215274" y="5840000"/>
              <a:ext cx="2880725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SzPts val="1000"/>
                <a:buAutoNum type="arabicPeriod"/>
              </a:pPr>
              <a:r>
                <a:rPr lang="ko-KR" sz="1000" dirty="0"/>
                <a:t>암호화폐를 주고 받은 주소 기록</a:t>
              </a:r>
              <a:endParaRPr sz="1000" dirty="0"/>
            </a:p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/>
                <a:t>(32-byte)</a:t>
              </a:r>
              <a:endParaRPr sz="1000" dirty="0"/>
            </a:p>
          </p:txBody>
        </p:sp>
        <p:sp>
          <p:nvSpPr>
            <p:cNvPr id="28" name="Google Shape;205;g123e04c0a1a_0_18">
              <a:extLst>
                <a:ext uri="{FF2B5EF4-FFF2-40B4-BE49-F238E27FC236}">
                  <a16:creationId xmlns:a16="http://schemas.microsoft.com/office/drawing/2014/main" id="{77ADF5E5-86EA-2C79-6467-6D8420FA3566}"/>
                </a:ext>
              </a:extLst>
            </p:cNvPr>
            <p:cNvSpPr/>
            <p:nvPr/>
          </p:nvSpPr>
          <p:spPr>
            <a:xfrm>
              <a:off x="7225475" y="33450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6;g123e04c0a1a_0_18">
              <a:extLst>
                <a:ext uri="{FF2B5EF4-FFF2-40B4-BE49-F238E27FC236}">
                  <a16:creationId xmlns:a16="http://schemas.microsoft.com/office/drawing/2014/main" id="{5A9163DB-0D3F-6B2C-FB48-1B6827156E82}"/>
                </a:ext>
              </a:extLst>
            </p:cNvPr>
            <p:cNvSpPr/>
            <p:nvPr/>
          </p:nvSpPr>
          <p:spPr>
            <a:xfrm>
              <a:off x="6297275" y="428625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7;g123e04c0a1a_0_18">
              <a:extLst>
                <a:ext uri="{FF2B5EF4-FFF2-40B4-BE49-F238E27FC236}">
                  <a16:creationId xmlns:a16="http://schemas.microsoft.com/office/drawing/2014/main" id="{0A2CE6CE-D9E1-304B-8511-67D143803212}"/>
                </a:ext>
              </a:extLst>
            </p:cNvPr>
            <p:cNvSpPr/>
            <p:nvPr/>
          </p:nvSpPr>
          <p:spPr>
            <a:xfrm>
              <a:off x="8095075" y="428625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;g123e04c0a1a_0_18">
              <a:extLst>
                <a:ext uri="{FF2B5EF4-FFF2-40B4-BE49-F238E27FC236}">
                  <a16:creationId xmlns:a16="http://schemas.microsoft.com/office/drawing/2014/main" id="{6443989E-7025-C3A2-1844-A5DE2FA8C82F}"/>
                </a:ext>
              </a:extLst>
            </p:cNvPr>
            <p:cNvSpPr/>
            <p:nvPr/>
          </p:nvSpPr>
          <p:spPr>
            <a:xfrm>
              <a:off x="5862650" y="51741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9;g123e04c0a1a_0_18">
              <a:extLst>
                <a:ext uri="{FF2B5EF4-FFF2-40B4-BE49-F238E27FC236}">
                  <a16:creationId xmlns:a16="http://schemas.microsoft.com/office/drawing/2014/main" id="{0EEE7ED7-ABCA-95BA-CAB5-A9A953DD5DD3}"/>
                </a:ext>
              </a:extLst>
            </p:cNvPr>
            <p:cNvSpPr/>
            <p:nvPr/>
          </p:nvSpPr>
          <p:spPr>
            <a:xfrm>
              <a:off x="6744800" y="51741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0;g123e04c0a1a_0_18">
              <a:extLst>
                <a:ext uri="{FF2B5EF4-FFF2-40B4-BE49-F238E27FC236}">
                  <a16:creationId xmlns:a16="http://schemas.microsoft.com/office/drawing/2014/main" id="{9D72C41F-7EEA-D368-814B-6154F8FDCE90}"/>
                </a:ext>
              </a:extLst>
            </p:cNvPr>
            <p:cNvSpPr/>
            <p:nvPr/>
          </p:nvSpPr>
          <p:spPr>
            <a:xfrm>
              <a:off x="7615250" y="51741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1;g123e04c0a1a_0_18">
              <a:extLst>
                <a:ext uri="{FF2B5EF4-FFF2-40B4-BE49-F238E27FC236}">
                  <a16:creationId xmlns:a16="http://schemas.microsoft.com/office/drawing/2014/main" id="{5D951E90-957A-69A5-A5E6-E8ACB23066F1}"/>
                </a:ext>
              </a:extLst>
            </p:cNvPr>
            <p:cNvSpPr/>
            <p:nvPr/>
          </p:nvSpPr>
          <p:spPr>
            <a:xfrm>
              <a:off x="8497400" y="5174100"/>
              <a:ext cx="594600" cy="5913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212;g123e04c0a1a_0_18">
              <a:extLst>
                <a:ext uri="{FF2B5EF4-FFF2-40B4-BE49-F238E27FC236}">
                  <a16:creationId xmlns:a16="http://schemas.microsoft.com/office/drawing/2014/main" id="{513780FE-AB02-E0D5-17F3-6A03F3AE048E}"/>
                </a:ext>
              </a:extLst>
            </p:cNvPr>
            <p:cNvCxnSpPr>
              <a:stCxn id="28" idx="4"/>
              <a:endCxn id="29" idx="0"/>
            </p:cNvCxnSpPr>
            <p:nvPr/>
          </p:nvCxnSpPr>
          <p:spPr>
            <a:xfrm rot="5400000">
              <a:off x="6883625" y="3647250"/>
              <a:ext cx="350100" cy="928200"/>
            </a:xfrm>
            <a:prstGeom prst="bentConnector3">
              <a:avLst>
                <a:gd name="adj1" fmla="val 4997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213;g123e04c0a1a_0_18">
              <a:extLst>
                <a:ext uri="{FF2B5EF4-FFF2-40B4-BE49-F238E27FC236}">
                  <a16:creationId xmlns:a16="http://schemas.microsoft.com/office/drawing/2014/main" id="{7CFEE8DC-99D5-59BF-2B98-3E0E6E542EAF}"/>
                </a:ext>
              </a:extLst>
            </p:cNvPr>
            <p:cNvCxnSpPr>
              <a:stCxn id="28" idx="4"/>
              <a:endCxn id="30" idx="0"/>
            </p:cNvCxnSpPr>
            <p:nvPr/>
          </p:nvCxnSpPr>
          <p:spPr>
            <a:xfrm rot="-5400000" flipH="1">
              <a:off x="7782575" y="3676500"/>
              <a:ext cx="350100" cy="869700"/>
            </a:xfrm>
            <a:prstGeom prst="bentConnector3">
              <a:avLst>
                <a:gd name="adj1" fmla="val 4997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214;g123e04c0a1a_0_18">
              <a:extLst>
                <a:ext uri="{FF2B5EF4-FFF2-40B4-BE49-F238E27FC236}">
                  <a16:creationId xmlns:a16="http://schemas.microsoft.com/office/drawing/2014/main" id="{E33FCC63-D603-9A53-71EE-0D55C499D539}"/>
                </a:ext>
              </a:extLst>
            </p:cNvPr>
            <p:cNvCxnSpPr>
              <a:stCxn id="29" idx="4"/>
              <a:endCxn id="31" idx="0"/>
            </p:cNvCxnSpPr>
            <p:nvPr/>
          </p:nvCxnSpPr>
          <p:spPr>
            <a:xfrm rot="5400000">
              <a:off x="6228875" y="4808550"/>
              <a:ext cx="296700" cy="4347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215;g123e04c0a1a_0_18">
              <a:extLst>
                <a:ext uri="{FF2B5EF4-FFF2-40B4-BE49-F238E27FC236}">
                  <a16:creationId xmlns:a16="http://schemas.microsoft.com/office/drawing/2014/main" id="{57F45CCE-8A70-46BC-A687-18EAD485A5A4}"/>
                </a:ext>
              </a:extLst>
            </p:cNvPr>
            <p:cNvCxnSpPr>
              <a:stCxn id="29" idx="4"/>
              <a:endCxn id="32" idx="0"/>
            </p:cNvCxnSpPr>
            <p:nvPr/>
          </p:nvCxnSpPr>
          <p:spPr>
            <a:xfrm rot="-5400000" flipH="1">
              <a:off x="6670025" y="4802100"/>
              <a:ext cx="296700" cy="4476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216;g123e04c0a1a_0_18">
              <a:extLst>
                <a:ext uri="{FF2B5EF4-FFF2-40B4-BE49-F238E27FC236}">
                  <a16:creationId xmlns:a16="http://schemas.microsoft.com/office/drawing/2014/main" id="{A16CFB10-EDDF-42CA-E05D-8C2D8534F848}"/>
                </a:ext>
              </a:extLst>
            </p:cNvPr>
            <p:cNvCxnSpPr>
              <a:stCxn id="30" idx="4"/>
              <a:endCxn id="33" idx="0"/>
            </p:cNvCxnSpPr>
            <p:nvPr/>
          </p:nvCxnSpPr>
          <p:spPr>
            <a:xfrm rot="5400000">
              <a:off x="8004175" y="4786050"/>
              <a:ext cx="296700" cy="4797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217;g123e04c0a1a_0_18">
              <a:extLst>
                <a:ext uri="{FF2B5EF4-FFF2-40B4-BE49-F238E27FC236}">
                  <a16:creationId xmlns:a16="http://schemas.microsoft.com/office/drawing/2014/main" id="{4ADADBD0-6A58-17DF-1B92-9578C496268E}"/>
                </a:ext>
              </a:extLst>
            </p:cNvPr>
            <p:cNvCxnSpPr>
              <a:stCxn id="30" idx="4"/>
              <a:endCxn id="34" idx="0"/>
            </p:cNvCxnSpPr>
            <p:nvPr/>
          </p:nvCxnSpPr>
          <p:spPr>
            <a:xfrm rot="-5400000" flipH="1">
              <a:off x="8445175" y="4824750"/>
              <a:ext cx="296700" cy="402300"/>
            </a:xfrm>
            <a:prstGeom prst="bentConnector3">
              <a:avLst>
                <a:gd name="adj1" fmla="val 4997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218;g123e04c0a1a_0_18">
              <a:extLst>
                <a:ext uri="{FF2B5EF4-FFF2-40B4-BE49-F238E27FC236}">
                  <a16:creationId xmlns:a16="http://schemas.microsoft.com/office/drawing/2014/main" id="{D66DF108-77D2-3DC0-2649-B23D10905C53}"/>
                </a:ext>
              </a:extLst>
            </p:cNvPr>
            <p:cNvSpPr txBox="1"/>
            <p:nvPr/>
          </p:nvSpPr>
          <p:spPr>
            <a:xfrm>
              <a:off x="5868775" y="5223450"/>
              <a:ext cx="59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Hash 0-0</a:t>
              </a:r>
              <a:endParaRPr sz="1000"/>
            </a:p>
          </p:txBody>
        </p:sp>
        <p:sp>
          <p:nvSpPr>
            <p:cNvPr id="42" name="Google Shape;219;g123e04c0a1a_0_18">
              <a:extLst>
                <a:ext uri="{FF2B5EF4-FFF2-40B4-BE49-F238E27FC236}">
                  <a16:creationId xmlns:a16="http://schemas.microsoft.com/office/drawing/2014/main" id="{241A4EC1-805A-39AC-28F5-74FF5CF00422}"/>
                </a:ext>
              </a:extLst>
            </p:cNvPr>
            <p:cNvSpPr txBox="1"/>
            <p:nvPr/>
          </p:nvSpPr>
          <p:spPr>
            <a:xfrm>
              <a:off x="7659613" y="5223450"/>
              <a:ext cx="51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Hash 1-0</a:t>
              </a:r>
              <a:endParaRPr sz="1000"/>
            </a:p>
          </p:txBody>
        </p:sp>
        <p:sp>
          <p:nvSpPr>
            <p:cNvPr id="43" name="Google Shape;220;g123e04c0a1a_0_18">
              <a:extLst>
                <a:ext uri="{FF2B5EF4-FFF2-40B4-BE49-F238E27FC236}">
                  <a16:creationId xmlns:a16="http://schemas.microsoft.com/office/drawing/2014/main" id="{06D3BFA0-D8D2-5B07-46AC-F1F744568448}"/>
                </a:ext>
              </a:extLst>
            </p:cNvPr>
            <p:cNvSpPr txBox="1"/>
            <p:nvPr/>
          </p:nvSpPr>
          <p:spPr>
            <a:xfrm>
              <a:off x="8554850" y="5223450"/>
              <a:ext cx="479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Hash 1-1</a:t>
              </a:r>
              <a:endParaRPr sz="1000"/>
            </a:p>
          </p:txBody>
        </p:sp>
        <p:sp>
          <p:nvSpPr>
            <p:cNvPr id="44" name="Google Shape;221;g123e04c0a1a_0_18">
              <a:extLst>
                <a:ext uri="{FF2B5EF4-FFF2-40B4-BE49-F238E27FC236}">
                  <a16:creationId xmlns:a16="http://schemas.microsoft.com/office/drawing/2014/main" id="{E4E493FC-91B9-2A0D-869D-17BBD94C2150}"/>
                </a:ext>
              </a:extLst>
            </p:cNvPr>
            <p:cNvSpPr txBox="1"/>
            <p:nvPr/>
          </p:nvSpPr>
          <p:spPr>
            <a:xfrm>
              <a:off x="6337175" y="4335675"/>
              <a:ext cx="51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Hash 0</a:t>
              </a:r>
              <a:endParaRPr sz="1000"/>
            </a:p>
          </p:txBody>
        </p:sp>
        <p:sp>
          <p:nvSpPr>
            <p:cNvPr id="45" name="Google Shape;222;g123e04c0a1a_0_18">
              <a:extLst>
                <a:ext uri="{FF2B5EF4-FFF2-40B4-BE49-F238E27FC236}">
                  <a16:creationId xmlns:a16="http://schemas.microsoft.com/office/drawing/2014/main" id="{632D775D-E8E6-9558-FDFF-31D88F1BE5F6}"/>
                </a:ext>
              </a:extLst>
            </p:cNvPr>
            <p:cNvSpPr txBox="1"/>
            <p:nvPr/>
          </p:nvSpPr>
          <p:spPr>
            <a:xfrm>
              <a:off x="8134975" y="4335675"/>
              <a:ext cx="51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Hash</a:t>
              </a:r>
              <a:endParaRPr sz="10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 1</a:t>
              </a:r>
              <a:endParaRPr sz="1000"/>
            </a:p>
          </p:txBody>
        </p:sp>
        <p:sp>
          <p:nvSpPr>
            <p:cNvPr id="46" name="Google Shape;223;g123e04c0a1a_0_18">
              <a:extLst>
                <a:ext uri="{FF2B5EF4-FFF2-40B4-BE49-F238E27FC236}">
                  <a16:creationId xmlns:a16="http://schemas.microsoft.com/office/drawing/2014/main" id="{C96DC0A4-17C2-B4F8-1DAA-2415E6E7C052}"/>
                </a:ext>
              </a:extLst>
            </p:cNvPr>
            <p:cNvSpPr txBox="1"/>
            <p:nvPr/>
          </p:nvSpPr>
          <p:spPr>
            <a:xfrm>
              <a:off x="7265375" y="3394350"/>
              <a:ext cx="51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Top Hash</a:t>
              </a:r>
              <a:endParaRPr sz="1000"/>
            </a:p>
          </p:txBody>
        </p:sp>
        <p:sp>
          <p:nvSpPr>
            <p:cNvPr id="47" name="Google Shape;224;g123e04c0a1a_0_18">
              <a:extLst>
                <a:ext uri="{FF2B5EF4-FFF2-40B4-BE49-F238E27FC236}">
                  <a16:creationId xmlns:a16="http://schemas.microsoft.com/office/drawing/2014/main" id="{6A55DC9E-DC01-1362-2A09-2E912EC6F4A9}"/>
                </a:ext>
              </a:extLst>
            </p:cNvPr>
            <p:cNvSpPr txBox="1"/>
            <p:nvPr/>
          </p:nvSpPr>
          <p:spPr>
            <a:xfrm>
              <a:off x="7676175" y="5966300"/>
              <a:ext cx="2310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48" name="Google Shape;225;g123e04c0a1a_0_18">
              <a:extLst>
                <a:ext uri="{FF2B5EF4-FFF2-40B4-BE49-F238E27FC236}">
                  <a16:creationId xmlns:a16="http://schemas.microsoft.com/office/drawing/2014/main" id="{4922B201-ECD6-6CD5-CDA6-AF57D7F5AD01}"/>
                </a:ext>
              </a:extLst>
            </p:cNvPr>
            <p:cNvSpPr txBox="1"/>
            <p:nvPr/>
          </p:nvSpPr>
          <p:spPr>
            <a:xfrm>
              <a:off x="6742013" y="5223450"/>
              <a:ext cx="594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Hash 0-1</a:t>
              </a:r>
              <a:endParaRPr sz="1000"/>
            </a:p>
          </p:txBody>
        </p:sp>
        <p:sp>
          <p:nvSpPr>
            <p:cNvPr id="49" name="Google Shape;226;g123e04c0a1a_0_18">
              <a:extLst>
                <a:ext uri="{FF2B5EF4-FFF2-40B4-BE49-F238E27FC236}">
                  <a16:creationId xmlns:a16="http://schemas.microsoft.com/office/drawing/2014/main" id="{7302310B-CB8A-E3E7-1D99-29AF424B4F99}"/>
                </a:ext>
              </a:extLst>
            </p:cNvPr>
            <p:cNvSpPr txBox="1"/>
            <p:nvPr/>
          </p:nvSpPr>
          <p:spPr>
            <a:xfrm>
              <a:off x="7676175" y="5966300"/>
              <a:ext cx="3632956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/>
                <a:t>2. 주소 대신 위치 인덱스 네트워크로 전송</a:t>
              </a:r>
              <a:endParaRPr sz="10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dirty="0"/>
                <a:t>		(4-byte)</a:t>
              </a:r>
              <a:endParaRPr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214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ZK-</a:t>
            </a:r>
            <a:r>
              <a:rPr lang="ko-KR" altLang="ko-Kore-KR" dirty="0" err="1"/>
              <a:t>Rollup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355600">
              <a:lnSpc>
                <a:spcPct val="100000"/>
              </a:lnSpc>
              <a:buClr>
                <a:schemeClr val="dk1"/>
              </a:buClr>
              <a:buSzPts val="2000"/>
            </a:pPr>
            <a:r>
              <a:rPr lang="en" altLang="ko-KR" sz="2000" dirty="0">
                <a:solidFill>
                  <a:schemeClr val="dk1"/>
                </a:solidFill>
              </a:rPr>
              <a:t>ZK-Rollup </a:t>
            </a:r>
            <a:r>
              <a:rPr lang="ko-KR" altLang="en-US" sz="2000" dirty="0">
                <a:solidFill>
                  <a:schemeClr val="dk1"/>
                </a:solidFill>
              </a:rPr>
              <a:t>참여자 </a:t>
            </a:r>
            <a:r>
              <a:rPr lang="en-US" altLang="ko-KR" sz="2000" dirty="0">
                <a:solidFill>
                  <a:schemeClr val="dk1"/>
                </a:solidFill>
              </a:rPr>
              <a:t>: </a:t>
            </a:r>
            <a:r>
              <a:rPr lang="en" altLang="ko-KR" sz="2000" dirty="0">
                <a:solidFill>
                  <a:schemeClr val="dk1"/>
                </a:solidFill>
              </a:rPr>
              <a:t>Transactors </a:t>
            </a:r>
            <a:r>
              <a:rPr lang="en" altLang="ko-KR" sz="2000" dirty="0" err="1">
                <a:solidFill>
                  <a:schemeClr val="dk1"/>
                </a:solidFill>
              </a:rPr>
              <a:t>Relayers</a:t>
            </a:r>
            <a:endParaRPr lang="en" altLang="ko-Kore-KR" sz="2000" dirty="0">
              <a:solidFill>
                <a:schemeClr val="dk1"/>
              </a:solidFill>
            </a:endParaRPr>
          </a:p>
          <a:p>
            <a:pPr marL="457200" lvl="0" indent="0">
              <a:lnSpc>
                <a:spcPct val="100000"/>
              </a:lnSpc>
              <a:buNone/>
            </a:pPr>
            <a:endParaRPr lang="en" altLang="ko-Kore-KR" sz="2000" dirty="0"/>
          </a:p>
          <a:p>
            <a:pPr marL="457200" lvl="0" indent="-355600">
              <a:lnSpc>
                <a:spcPct val="100000"/>
              </a:lnSpc>
              <a:buSzPts val="2000"/>
            </a:pPr>
            <a:r>
              <a:rPr lang="en" altLang="ko-KR" sz="2000" dirty="0"/>
              <a:t>Transactor(</a:t>
            </a:r>
            <a:r>
              <a:rPr lang="ko-KR" altLang="en-US" sz="2000" dirty="0"/>
              <a:t>일반 사용자</a:t>
            </a:r>
            <a:r>
              <a:rPr lang="en-US" altLang="ko-KR" sz="2000" dirty="0"/>
              <a:t>)</a:t>
            </a:r>
            <a:endParaRPr lang="ko-KR" altLang="en-US" sz="20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/>
              <a:t>전송 데이터 생성 및 생성된 전송 데이터를 보냄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en-US" altLang="ko-KR" sz="1400" dirty="0"/>
              <a:t>-</a:t>
            </a:r>
            <a:r>
              <a:rPr lang="ko-KR" altLang="en-US" sz="1400" dirty="0"/>
              <a:t>전송 데이터에 포함된 정보</a:t>
            </a:r>
            <a:r>
              <a:rPr lang="en-US" altLang="ko-KR" sz="1400" dirty="0"/>
              <a:t>? </a:t>
            </a:r>
            <a:r>
              <a:rPr lang="ko-KR" altLang="en-US" sz="1400" dirty="0"/>
              <a:t>수신인</a:t>
            </a:r>
            <a:r>
              <a:rPr lang="en-US" altLang="ko-KR" sz="1400" dirty="0"/>
              <a:t>&amp;</a:t>
            </a:r>
            <a:r>
              <a:rPr lang="ko-KR" altLang="en-US" sz="1400" dirty="0"/>
              <a:t>발신인의 주소</a:t>
            </a:r>
            <a:r>
              <a:rPr lang="en-US" altLang="ko-KR" sz="1400" dirty="0"/>
              <a:t>, </a:t>
            </a:r>
            <a:r>
              <a:rPr lang="ko-KR" altLang="en-US" sz="1400" dirty="0"/>
              <a:t>보내는 금액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 수수료</a:t>
            </a:r>
            <a:r>
              <a:rPr lang="en-US" altLang="ko-KR" sz="1400" dirty="0"/>
              <a:t>, </a:t>
            </a:r>
            <a:r>
              <a:rPr lang="en" altLang="ko-KR" sz="1400" dirty="0"/>
              <a:t>Nonce(</a:t>
            </a:r>
            <a:r>
              <a:rPr lang="ko-KR" altLang="en-US" sz="1400" dirty="0" err="1"/>
              <a:t>논스</a:t>
            </a:r>
            <a:r>
              <a:rPr lang="en-US" altLang="ko-KR" sz="1400" dirty="0"/>
              <a:t>)</a:t>
            </a:r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endParaRPr lang="ko-KR" altLang="en-US" sz="10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/>
              <a:t>발생되는 거래에 따라 변화되는 상태에 대해 새로 기록</a:t>
            </a:r>
            <a:endParaRPr lang="en-US" altLang="ko-KR" sz="1600" dirty="0"/>
          </a:p>
          <a:p>
            <a:pPr marL="584200" lvl="1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ko-KR" altLang="en-US" sz="16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/>
              <a:t>주소와 주소의 잔고에 대해서 </a:t>
            </a:r>
            <a:r>
              <a:rPr lang="ko-KR" altLang="en-US" sz="1600" dirty="0" err="1"/>
              <a:t>머클</a:t>
            </a:r>
            <a:r>
              <a:rPr lang="ko-KR" altLang="en-US" sz="1600" dirty="0"/>
              <a:t> 트리 형태로 기록 및 관리 </a:t>
            </a:r>
          </a:p>
          <a:p>
            <a:pPr marL="0" lvl="0" indent="0">
              <a:lnSpc>
                <a:spcPct val="100000"/>
              </a:lnSpc>
              <a:buNone/>
            </a:pPr>
            <a:endParaRPr lang="ko-KR" altLang="en-US" sz="1600" dirty="0"/>
          </a:p>
          <a:p>
            <a:pPr marL="457200" lvl="0" indent="-355600">
              <a:lnSpc>
                <a:spcPct val="100000"/>
              </a:lnSpc>
              <a:buSzPts val="2000"/>
            </a:pPr>
            <a:r>
              <a:rPr lang="en" altLang="ko-KR" sz="2000" dirty="0" err="1"/>
              <a:t>Relayers</a:t>
            </a:r>
            <a:endParaRPr lang="en" altLang="ko-Kore-KR" sz="20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en" altLang="ko-KR" sz="1600" dirty="0"/>
              <a:t>Transactor</a:t>
            </a:r>
            <a:r>
              <a:rPr lang="ko-KR" altLang="en-US" sz="1600" dirty="0"/>
              <a:t>로부터 받은 전송 데이터를 모아 하나의 트랜잭션을 합침</a:t>
            </a:r>
          </a:p>
          <a:p>
            <a:pPr marL="1371600" lvl="2" indent="-31750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en" altLang="ko-KR" sz="1400" dirty="0"/>
              <a:t>ZK-SNARK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이용한 </a:t>
            </a:r>
            <a:r>
              <a:rPr lang="ko-KR" altLang="en-US" sz="1400" dirty="0" err="1"/>
              <a:t>영지식</a:t>
            </a:r>
            <a:r>
              <a:rPr lang="ko-KR" altLang="en-US" sz="1400" dirty="0"/>
              <a:t> 증명이 트랜잭션에 포함</a:t>
            </a:r>
            <a:endParaRPr lang="en-US" altLang="ko-KR" sz="1400" dirty="0"/>
          </a:p>
          <a:p>
            <a:pPr marL="1054100" lvl="2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endParaRPr lang="ko-KR" altLang="en-US" sz="14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/>
              <a:t>합쳐진 트랜잭션은 </a:t>
            </a:r>
            <a:r>
              <a:rPr lang="ko-KR" altLang="en-US" sz="1600" dirty="0" err="1"/>
              <a:t>이더리움</a:t>
            </a:r>
            <a:r>
              <a:rPr lang="ko-KR" altLang="en-US" sz="1600" dirty="0"/>
              <a:t> 위의 스마트 </a:t>
            </a:r>
            <a:r>
              <a:rPr lang="ko-KR" altLang="en-US" sz="1600" dirty="0" err="1"/>
              <a:t>컨트랙트에서</a:t>
            </a:r>
            <a:r>
              <a:rPr lang="ko-KR" altLang="en-US" sz="1600" dirty="0"/>
              <a:t> 검증</a:t>
            </a:r>
            <a:endParaRPr lang="en-US" altLang="ko-KR" sz="16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endParaRPr lang="ko-KR" altLang="en-US" sz="16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 err="1"/>
              <a:t>영지식</a:t>
            </a:r>
            <a:r>
              <a:rPr lang="ko-KR" altLang="en-US" sz="1600" dirty="0"/>
              <a:t> 증명에서 </a:t>
            </a:r>
            <a:r>
              <a:rPr lang="en" altLang="ko-KR" sz="1600" dirty="0"/>
              <a:t>Prover </a:t>
            </a:r>
            <a:r>
              <a:rPr lang="ko-KR" altLang="en-US" sz="1600" dirty="0"/>
              <a:t>역할</a:t>
            </a:r>
            <a:r>
              <a:rPr lang="en-US" altLang="ko-KR" sz="1600" dirty="0"/>
              <a:t>, </a:t>
            </a:r>
            <a:r>
              <a:rPr lang="ko-KR" altLang="en-US" sz="1600" dirty="0"/>
              <a:t>스마트 </a:t>
            </a:r>
            <a:r>
              <a:rPr lang="ko-KR" altLang="en-US" sz="1600" dirty="0" err="1"/>
              <a:t>컨트랙트에서</a:t>
            </a:r>
            <a:r>
              <a:rPr lang="ko-KR" altLang="en-US" sz="1600" dirty="0"/>
              <a:t> </a:t>
            </a:r>
            <a:r>
              <a:rPr lang="en" altLang="ko-KR" sz="1600" dirty="0"/>
              <a:t>Verifier </a:t>
            </a:r>
            <a:r>
              <a:rPr lang="ko-KR" altLang="en-US" sz="1600" dirty="0"/>
              <a:t>역할</a:t>
            </a:r>
          </a:p>
          <a:p>
            <a:pPr>
              <a:lnSpc>
                <a:spcPct val="10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92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증명</a:t>
            </a:r>
            <a:r>
              <a:rPr kumimoji="1" lang="en-US" altLang="ko-KR" dirty="0"/>
              <a:t>(Proof of Work, PoW)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PoW</a:t>
            </a:r>
            <a:r>
              <a:rPr kumimoji="1" lang="ko-KR" altLang="en-US" sz="2000" b="1" dirty="0"/>
              <a:t>란</a:t>
            </a:r>
            <a:r>
              <a:rPr kumimoji="1" lang="en-US" altLang="ko-KR" sz="2000" b="1" dirty="0"/>
              <a:t>?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블록체인의 보안성 확보를 위해 블록의 </a:t>
            </a:r>
            <a:r>
              <a:rPr kumimoji="1" lang="ko-KR" altLang="en-US" sz="1600" b="1" dirty="0"/>
              <a:t>특정 </a:t>
            </a:r>
            <a:r>
              <a:rPr kumimoji="1" lang="ko-KR" altLang="en-US" sz="1600" b="1" dirty="0" err="1"/>
              <a:t>해시값</a:t>
            </a:r>
            <a:r>
              <a:rPr kumimoji="1" lang="ko-KR" altLang="en-US" sz="1600" dirty="0" err="1"/>
              <a:t>을</a:t>
            </a:r>
            <a:r>
              <a:rPr kumimoji="1" lang="ko-KR" altLang="en-US" sz="1600" dirty="0"/>
              <a:t> 찾는 합의 알고리즘</a:t>
            </a:r>
            <a:endParaRPr kumimoji="1" lang="en-US" altLang="ko-KR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ko-KR" sz="1600" dirty="0"/>
              <a:t>블록 헤더에 속하는 </a:t>
            </a:r>
            <a:r>
              <a:rPr kumimoji="1" lang="en-US" altLang="ko-KR" sz="1600" dirty="0"/>
              <a:t>6</a:t>
            </a:r>
            <a:r>
              <a:rPr kumimoji="1" lang="ko-KR" altLang="ko-KR" sz="1600" dirty="0"/>
              <a:t>개의 정보 중</a:t>
            </a:r>
            <a:r>
              <a:rPr kumimoji="1" lang="en-US" altLang="ko-KR" sz="1600" dirty="0"/>
              <a:t>, </a:t>
            </a:r>
            <a:r>
              <a:rPr kumimoji="1" lang="ko-KR" altLang="ko-KR" sz="1600" dirty="0"/>
              <a:t>특정 조건을 만족하는 유효한 </a:t>
            </a:r>
            <a:r>
              <a:rPr kumimoji="1" lang="en-US" altLang="ko-KR" sz="1600" b="1" dirty="0"/>
              <a:t>Nonce</a:t>
            </a:r>
            <a:r>
              <a:rPr kumimoji="1" lang="en-US" altLang="ko-KR" sz="1600" dirty="0"/>
              <a:t> </a:t>
            </a:r>
            <a:r>
              <a:rPr kumimoji="1" lang="ko-KR" altLang="ko-KR" sz="1600" dirty="0"/>
              <a:t>값을 찾는 문제</a:t>
            </a:r>
            <a:r>
              <a:rPr kumimoji="1" lang="ko-KR" altLang="en-US" sz="1600" dirty="0">
                <a:sym typeface="Wingdings" panose="05000000000000000000" pitchFamily="2" charset="2"/>
              </a:rPr>
              <a:t> </a:t>
            </a:r>
            <a:r>
              <a:rPr kumimoji="1" lang="en-US" altLang="ko-KR" sz="1600" dirty="0">
                <a:sym typeface="Wingdings" panose="05000000000000000000" pitchFamily="2" charset="2"/>
              </a:rPr>
              <a:t> </a:t>
            </a:r>
            <a:r>
              <a:rPr kumimoji="1" lang="ko-KR" altLang="en-US" sz="1600" dirty="0">
                <a:sym typeface="Wingdings" panose="05000000000000000000" pitchFamily="2" charset="2"/>
              </a:rPr>
              <a:t>채굴</a:t>
            </a:r>
            <a:endParaRPr kumimoji="1" lang="ko-KR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ko-KR" sz="1600" dirty="0"/>
              <a:t>블록 헤더의 </a:t>
            </a:r>
            <a:r>
              <a:rPr kumimoji="1" lang="en-US" altLang="ko-KR" sz="1600" dirty="0"/>
              <a:t>Bits</a:t>
            </a:r>
            <a:r>
              <a:rPr kumimoji="1" lang="ko-KR" altLang="ko-KR" sz="1600" dirty="0"/>
              <a:t>라는 요소로 </a:t>
            </a:r>
            <a:r>
              <a:rPr kumimoji="1" lang="ko-KR" altLang="ko-KR" sz="1600" b="1" dirty="0"/>
              <a:t>난이도 조절</a:t>
            </a:r>
            <a:r>
              <a:rPr kumimoji="1" lang="ko-KR" altLang="ko-KR" sz="1600" dirty="0"/>
              <a:t> 가능 </a:t>
            </a:r>
            <a:r>
              <a:rPr kumimoji="1" lang="en-US" altLang="ko-KR" sz="1600" dirty="0">
                <a:sym typeface="Wingdings" panose="05000000000000000000" pitchFamily="2" charset="2"/>
              </a:rPr>
              <a:t></a:t>
            </a:r>
            <a:r>
              <a:rPr kumimoji="1" lang="en-US" altLang="ko-KR" sz="1600" dirty="0"/>
              <a:t> </a:t>
            </a:r>
            <a:r>
              <a:rPr kumimoji="1" lang="ko-KR" altLang="ko-KR" sz="1600" dirty="0"/>
              <a:t>블록 해시가 </a:t>
            </a:r>
            <a:r>
              <a:rPr kumimoji="1" lang="en-US" altLang="ko-KR" sz="1600" b="1" dirty="0"/>
              <a:t>Bits</a:t>
            </a:r>
            <a:r>
              <a:rPr kumimoji="1" lang="en-US" altLang="ko-KR" sz="1600" dirty="0"/>
              <a:t> </a:t>
            </a:r>
            <a:r>
              <a:rPr kumimoji="1" lang="ko-KR" altLang="ko-KR" sz="1600" dirty="0"/>
              <a:t>보다 작아야 함</a:t>
            </a:r>
            <a:endParaRPr kumimoji="1"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채굴자가 유효한 </a:t>
            </a:r>
            <a:r>
              <a:rPr kumimoji="1" lang="en-US" altLang="ko-KR" sz="1600" dirty="0">
                <a:sym typeface="Wingdings" pitchFamily="2" charset="2"/>
              </a:rPr>
              <a:t>Nonce </a:t>
            </a:r>
            <a:r>
              <a:rPr kumimoji="1" lang="ko-KR" altLang="en-US" sz="1600" dirty="0">
                <a:sym typeface="Wingdings" pitchFamily="2" charset="2"/>
              </a:rPr>
              <a:t>값을 찾은 후에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다른 채굴자들이 해당 </a:t>
            </a:r>
            <a:r>
              <a:rPr kumimoji="1" lang="en-US" altLang="ko-KR" sz="1600" dirty="0">
                <a:sym typeface="Wingdings" pitchFamily="2" charset="2"/>
              </a:rPr>
              <a:t>Nonce </a:t>
            </a:r>
            <a:r>
              <a:rPr kumimoji="1" lang="ko-KR" altLang="en-US" sz="1600" dirty="0">
                <a:sym typeface="Wingdings" pitchFamily="2" charset="2"/>
              </a:rPr>
              <a:t>값이 유효한지 </a:t>
            </a:r>
            <a:r>
              <a:rPr kumimoji="1" lang="ko-KR" altLang="en-US" sz="1600" b="1" dirty="0">
                <a:sym typeface="Wingdings" pitchFamily="2" charset="2"/>
              </a:rPr>
              <a:t>검증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>
                <a:sym typeface="Wingdings" pitchFamily="2" charset="2"/>
              </a:rPr>
              <a:t>이러한 검증 과정을 거친 후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블록이 메인 체인에 추가되고 채굴자는 보상을 받음</a:t>
            </a:r>
            <a:endParaRPr kumimoji="1" lang="en-US" altLang="ko-KR" sz="1050" dirty="0">
              <a:sym typeface="Wingdings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35DBC1-F037-426E-92FC-4C34D6DE5FD1}"/>
              </a:ext>
            </a:extLst>
          </p:cNvPr>
          <p:cNvGrpSpPr/>
          <p:nvPr/>
        </p:nvGrpSpPr>
        <p:grpSpPr>
          <a:xfrm>
            <a:off x="1537906" y="4153042"/>
            <a:ext cx="9116187" cy="1813691"/>
            <a:chOff x="1537906" y="4674804"/>
            <a:chExt cx="9116187" cy="18136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72AD29-F806-431E-B23A-5ACBA62F1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906" y="4674804"/>
              <a:ext cx="9116187" cy="181369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76D480-8072-423B-A17A-4B0F4A3EA9B4}"/>
                </a:ext>
              </a:extLst>
            </p:cNvPr>
            <p:cNvSpPr/>
            <p:nvPr/>
          </p:nvSpPr>
          <p:spPr>
            <a:xfrm>
              <a:off x="7005638" y="6036470"/>
              <a:ext cx="3421062" cy="24283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>
                <a:solidFill>
                  <a:schemeClr val="dk1"/>
                </a:solidFill>
              </a:rPr>
              <a:t>ZK-</a:t>
            </a:r>
            <a:r>
              <a:rPr lang="ko-KR" altLang="ko-Kore-KR" dirty="0" err="1">
                <a:solidFill>
                  <a:schemeClr val="dk1"/>
                </a:solidFill>
              </a:rPr>
              <a:t>Rollup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355600">
              <a:lnSpc>
                <a:spcPct val="100000"/>
              </a:lnSpc>
              <a:buSzPts val="2000"/>
            </a:pPr>
            <a:r>
              <a:rPr lang="ko-KR" altLang="en-US" sz="2000" dirty="0"/>
              <a:t>거래에 대해 사기가 아니라는 증명을 트랜잭션과 함께 전송</a:t>
            </a:r>
            <a:endParaRPr lang="en-US" altLang="ko-KR" sz="2000" dirty="0"/>
          </a:p>
          <a:p>
            <a:pPr marL="101600" lvl="0" indent="0">
              <a:lnSpc>
                <a:spcPct val="100000"/>
              </a:lnSpc>
              <a:buSzPts val="2000"/>
              <a:buNone/>
            </a:pPr>
            <a:endParaRPr lang="ko-KR" altLang="en-US" sz="2000" dirty="0"/>
          </a:p>
          <a:p>
            <a:pPr marL="914400" lvl="1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" altLang="ko-KR" sz="1600" dirty="0"/>
              <a:t>Rollup </a:t>
            </a:r>
            <a:r>
              <a:rPr lang="ko-KR" altLang="en-US" sz="1600" dirty="0"/>
              <a:t>내부 계좌가 옳다</a:t>
            </a:r>
            <a:r>
              <a:rPr lang="en-US" altLang="ko-KR" sz="1600" dirty="0"/>
              <a:t>(</a:t>
            </a:r>
            <a:r>
              <a:rPr lang="ko-KR" altLang="en-US" sz="1600" dirty="0"/>
              <a:t>사기가 아니다</a:t>
            </a:r>
            <a:r>
              <a:rPr lang="en-US" altLang="ko-KR" sz="1600" dirty="0"/>
              <a:t>)</a:t>
            </a:r>
            <a:r>
              <a:rPr lang="ko-KR" altLang="en-US" sz="1600" dirty="0"/>
              <a:t>에 대한 별도 검증기간 필요 </a:t>
            </a:r>
            <a:r>
              <a:rPr lang="en" altLang="ko-KR" sz="1600" dirty="0"/>
              <a:t>x</a:t>
            </a:r>
            <a:endParaRPr lang="en" altLang="ko-Kore-KR" sz="1600" dirty="0"/>
          </a:p>
          <a:p>
            <a:pPr marL="914400" lvl="1" indent="-355600">
              <a:lnSpc>
                <a:spcPct val="100000"/>
              </a:lnSpc>
              <a:spcBef>
                <a:spcPts val="0"/>
              </a:spcBef>
              <a:buSzPts val="2000"/>
            </a:pPr>
            <a:endParaRPr lang="en-US" altLang="ko-KR" sz="1600" dirty="0"/>
          </a:p>
          <a:p>
            <a:pPr marL="914400" lvl="1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ko-KR" altLang="en-US" sz="1600" dirty="0"/>
              <a:t>빠르게 결과값 확정 가능</a:t>
            </a:r>
          </a:p>
          <a:p>
            <a:pPr marL="914400" lvl="1" indent="-355600">
              <a:lnSpc>
                <a:spcPct val="100000"/>
              </a:lnSpc>
              <a:spcBef>
                <a:spcPts val="0"/>
              </a:spcBef>
              <a:buSzPts val="2000"/>
            </a:pPr>
            <a:endParaRPr lang="en-US" altLang="ko-KR" sz="1600" dirty="0"/>
          </a:p>
          <a:p>
            <a:pPr marL="914400" lvl="1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ko-KR" altLang="en-US" sz="1600" dirty="0"/>
              <a:t>체인 내부에서 보안성이 보장되는 자금이 일정 금액으로 제한 </a:t>
            </a:r>
            <a:r>
              <a:rPr lang="en" altLang="ko-KR" sz="1600" dirty="0"/>
              <a:t>x</a:t>
            </a:r>
            <a:endParaRPr lang="en" altLang="ko-Kore-KR" sz="1600" dirty="0"/>
          </a:p>
          <a:p>
            <a:pPr>
              <a:lnSpc>
                <a:spcPct val="10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6162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/>
              <a:t>Optimistic-Rollup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355600">
              <a:lnSpc>
                <a:spcPct val="100000"/>
              </a:lnSpc>
              <a:buSzPts val="2000"/>
            </a:pPr>
            <a:r>
              <a:rPr lang="ko-KR" altLang="en-US" sz="2000" dirty="0"/>
              <a:t>모든 트랜잭션을 </a:t>
            </a:r>
            <a:r>
              <a:rPr lang="ko-KR" altLang="en-US" sz="2000" dirty="0" err="1"/>
              <a:t>이더리움에</a:t>
            </a:r>
            <a:r>
              <a:rPr lang="ko-KR" altLang="en-US" sz="2000" dirty="0"/>
              <a:t> 전송하는 방법</a:t>
            </a:r>
            <a:endParaRPr lang="en-US" altLang="ko-KR" sz="2000" dirty="0"/>
          </a:p>
          <a:p>
            <a:pPr marL="101600" lvl="0" indent="0">
              <a:lnSpc>
                <a:spcPct val="100000"/>
              </a:lnSpc>
              <a:buSzPts val="2000"/>
              <a:buNone/>
            </a:pPr>
            <a:endParaRPr lang="ko-KR" altLang="en-US" sz="20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/>
              <a:t>트랜잭션을 제대로 처리했는지에 대한 진위 확인 </a:t>
            </a:r>
            <a:endParaRPr lang="en-US" altLang="ko-KR" sz="16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endParaRPr lang="ko-KR" altLang="en-US" sz="16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/>
              <a:t>모든 트랜잭션이 사실이라고 가정하고 처리</a:t>
            </a:r>
          </a:p>
          <a:p>
            <a:pPr marL="1041400" lvl="2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트랜잭션은 </a:t>
            </a:r>
            <a:r>
              <a:rPr lang="ko-KR" altLang="en-US" sz="1600" dirty="0" err="1"/>
              <a:t>롤업</a:t>
            </a:r>
            <a:r>
              <a:rPr lang="ko-KR" altLang="en-US" sz="1600" dirty="0"/>
              <a:t> 내부 블록에 올라감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1828800" lvl="3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400" dirty="0"/>
              <a:t>블록을 생성하는 주체가 거래 내용을 감추거나 조작할 수 있기 때문에 사기 증명</a:t>
            </a:r>
            <a:r>
              <a:rPr lang="en-US" altLang="ko-KR" sz="1400" dirty="0"/>
              <a:t>(</a:t>
            </a:r>
            <a:r>
              <a:rPr lang="en" altLang="ko-KR" sz="1400" dirty="0"/>
              <a:t>Fraud Proof) </a:t>
            </a:r>
            <a:r>
              <a:rPr lang="ko-KR" altLang="en-US" sz="1400" dirty="0"/>
              <a:t>필수</a:t>
            </a:r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ko-KR" sz="1600" dirty="0"/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600" dirty="0"/>
              <a:t>사기증명</a:t>
            </a:r>
            <a:r>
              <a:rPr lang="en-US" altLang="ko-KR" sz="1600" dirty="0"/>
              <a:t>?</a:t>
            </a:r>
          </a:p>
          <a:p>
            <a:pPr marL="914400" lvl="1" indent="-33020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ko-KR" sz="1600" dirty="0"/>
          </a:p>
          <a:p>
            <a:pPr marL="1371600" lvl="2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400" dirty="0" err="1"/>
              <a:t>롤업에</a:t>
            </a:r>
            <a:r>
              <a:rPr lang="ko-KR" altLang="en-US" sz="1400" dirty="0"/>
              <a:t> 존재하는 검증자가 </a:t>
            </a:r>
            <a:r>
              <a:rPr lang="ko-KR" altLang="en-US" sz="1400" dirty="0" err="1"/>
              <a:t>이더리움에</a:t>
            </a:r>
            <a:r>
              <a:rPr lang="ko-KR" altLang="en-US" sz="1400" dirty="0"/>
              <a:t> 있는 모든 트랜잭션을 재실행하여 하나하나 값을 대조하는 과정</a:t>
            </a:r>
          </a:p>
          <a:p>
            <a:pPr marL="1371600" lvl="2" indent="-33020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ko-KR" sz="1400" dirty="0"/>
          </a:p>
          <a:p>
            <a:pPr marL="1371600" lvl="2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400" dirty="0"/>
              <a:t>사기를 밝혀낸 검증자에게는 보상</a:t>
            </a:r>
          </a:p>
          <a:p>
            <a:pPr marL="1371600" lvl="2" indent="-330200">
              <a:lnSpc>
                <a:spcPct val="100000"/>
              </a:lnSpc>
              <a:spcBef>
                <a:spcPts val="0"/>
              </a:spcBef>
              <a:buSzPts val="1600"/>
            </a:pPr>
            <a:endParaRPr lang="en-US" altLang="ko-KR" sz="1400" dirty="0"/>
          </a:p>
          <a:p>
            <a:pPr marL="1371600" lvl="2" indent="-330200">
              <a:lnSpc>
                <a:spcPct val="100000"/>
              </a:lnSpc>
              <a:spcBef>
                <a:spcPts val="0"/>
              </a:spcBef>
              <a:buSzPts val="1600"/>
            </a:pPr>
            <a:r>
              <a:rPr lang="ko-KR" altLang="en-US" sz="1400" dirty="0"/>
              <a:t>사기라고 밝혀진 트랜잭션을 문제없다고 처리한 참여자는 처벌</a:t>
            </a:r>
          </a:p>
          <a:p>
            <a:pPr marL="0" lvl="0" indent="0">
              <a:lnSpc>
                <a:spcPct val="100000"/>
              </a:lnSpc>
              <a:buNone/>
            </a:pPr>
            <a:endParaRPr lang="ko-KR" altLang="en-US" sz="1600" dirty="0"/>
          </a:p>
          <a:p>
            <a:pPr>
              <a:lnSpc>
                <a:spcPct val="100000"/>
              </a:lnSpc>
            </a:pPr>
            <a:r>
              <a:rPr lang="en-US" altLang="ko-KR" sz="1800" b="1" dirty="0"/>
              <a:t>Optimistic-Rollup</a:t>
            </a:r>
            <a:r>
              <a:rPr lang="ko-KR" altLang="en-US" sz="1800" b="1" dirty="0"/>
              <a:t>에는 반드시 한 명이상의 사기 증명을 하려는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사기를 적발하려는</a:t>
            </a:r>
            <a:r>
              <a:rPr lang="en-US" altLang="ko-KR" sz="1800" b="1" dirty="0"/>
              <a:t>) </a:t>
            </a:r>
            <a:r>
              <a:rPr lang="ko-KR" altLang="en-US" sz="1800" b="1" dirty="0"/>
              <a:t>참여자가 있어야 함</a:t>
            </a:r>
            <a:r>
              <a:rPr lang="en-US" altLang="ko-KR" sz="1800" b="1" dirty="0"/>
              <a:t>. </a:t>
            </a:r>
            <a:endParaRPr lang="ko-KR" altLang="en-US" sz="1800" b="1" dirty="0"/>
          </a:p>
          <a:p>
            <a:pPr>
              <a:lnSpc>
                <a:spcPct val="10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018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>
                <a:solidFill>
                  <a:schemeClr val="dk1"/>
                </a:solidFill>
              </a:rPr>
              <a:t>Optimistic-Rollup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355600">
              <a:lnSpc>
                <a:spcPct val="100000"/>
              </a:lnSpc>
              <a:buSzPts val="2000"/>
            </a:pPr>
            <a:r>
              <a:rPr lang="ko-KR" altLang="en-US" sz="2000" dirty="0" err="1"/>
              <a:t>이더리움에서</a:t>
            </a:r>
            <a:r>
              <a:rPr lang="ko-KR" altLang="en-US" sz="2000" dirty="0"/>
              <a:t> 처리되는 트랜잭션을 대신 처리하고 결과만 </a:t>
            </a:r>
            <a:r>
              <a:rPr lang="ko-KR" altLang="en-US" sz="2000" dirty="0" err="1"/>
              <a:t>이더리움에</a:t>
            </a:r>
            <a:r>
              <a:rPr lang="ko-KR" altLang="en-US" sz="2000" dirty="0"/>
              <a:t> 전송하여 속도 향상</a:t>
            </a:r>
            <a:endParaRPr lang="en-US" altLang="ko-KR" sz="2000" dirty="0"/>
          </a:p>
          <a:p>
            <a:pPr marL="457200" lvl="0" indent="-355600">
              <a:lnSpc>
                <a:spcPct val="100000"/>
              </a:lnSpc>
              <a:buSzPts val="2000"/>
            </a:pPr>
            <a:endParaRPr lang="ko-KR" altLang="en-US" sz="2000" dirty="0"/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ko-KR" altLang="en-US" sz="2000" dirty="0"/>
              <a:t>특정 데이터에 대한 사기 증명을 하기 위한 시간도 증명 가능한 기간이 정해져 있음</a:t>
            </a:r>
          </a:p>
          <a:p>
            <a:pPr marL="914400" lvl="1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ko-KR" altLang="en-US" sz="1600" dirty="0"/>
              <a:t>트랜잭션 확정까지의 많은 시간 소요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</a:pPr>
            <a:endParaRPr lang="en" altLang="ko-KR" sz="2000" dirty="0"/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" altLang="ko-KR" sz="2000" dirty="0" err="1"/>
              <a:t>zk</a:t>
            </a:r>
            <a:r>
              <a:rPr lang="en" altLang="ko-KR" sz="2000" dirty="0"/>
              <a:t>-rollup </a:t>
            </a:r>
            <a:r>
              <a:rPr lang="ko-KR" altLang="en-US" sz="2000" dirty="0"/>
              <a:t>과 다르게 내부에서 스마트 </a:t>
            </a:r>
            <a:r>
              <a:rPr lang="ko-KR" altLang="en-US" sz="2000" dirty="0" err="1"/>
              <a:t>컨트랙트</a:t>
            </a:r>
            <a:r>
              <a:rPr lang="ko-KR" altLang="en-US" sz="2000" dirty="0"/>
              <a:t> 구동 가능</a:t>
            </a:r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</a:pPr>
            <a:endParaRPr lang="en" altLang="ko-KR" sz="2000" dirty="0"/>
          </a:p>
          <a:p>
            <a:pPr marL="457200" lvl="0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en" altLang="ko-KR" sz="2000" dirty="0" err="1"/>
              <a:t>zk</a:t>
            </a:r>
            <a:r>
              <a:rPr lang="en" altLang="ko-KR" sz="2000" dirty="0"/>
              <a:t>-rollup</a:t>
            </a:r>
            <a:r>
              <a:rPr lang="ko-KR" altLang="en-US" sz="2000" dirty="0"/>
              <a:t>은 단순한 기능만 사용이 가능</a:t>
            </a:r>
            <a:endParaRPr lang="en-US" altLang="ko-KR" sz="2000" dirty="0"/>
          </a:p>
          <a:p>
            <a:pPr marL="914400" lvl="1" indent="-355600">
              <a:lnSpc>
                <a:spcPct val="100000"/>
              </a:lnSpc>
              <a:spcBef>
                <a:spcPts val="0"/>
              </a:spcBef>
              <a:buSzPts val="2000"/>
            </a:pPr>
            <a:r>
              <a:rPr lang="ko-KR" altLang="en-US" sz="1600" dirty="0"/>
              <a:t> </a:t>
            </a:r>
            <a:r>
              <a:rPr lang="en" altLang="ko-KR" sz="1600" dirty="0" err="1"/>
              <a:t>zk</a:t>
            </a:r>
            <a:r>
              <a:rPr lang="en" altLang="ko-KR" sz="1600" dirty="0"/>
              <a:t>-rollup</a:t>
            </a:r>
            <a:r>
              <a:rPr lang="ko-KR" altLang="en-US" sz="1600" dirty="0"/>
              <a:t>이 스마트 </a:t>
            </a:r>
            <a:r>
              <a:rPr lang="ko-KR" altLang="en-US" sz="1600" dirty="0" err="1"/>
              <a:t>컨트랙트를</a:t>
            </a:r>
            <a:r>
              <a:rPr lang="ko-KR" altLang="en-US" sz="1600" dirty="0"/>
              <a:t> 지원할 수 있을 때까지 확장성 솔루션으로 각광받을 가능성이 높음</a:t>
            </a:r>
          </a:p>
          <a:p>
            <a:pPr>
              <a:lnSpc>
                <a:spcPct val="10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2197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/>
              <a:t>Commit</a:t>
            </a:r>
            <a:r>
              <a:rPr lang="ko-KR" altLang="ko-Kore-KR" dirty="0"/>
              <a:t> </a:t>
            </a:r>
            <a:r>
              <a:rPr lang="ko-KR" altLang="ko-Kore-KR" dirty="0" err="1"/>
              <a:t>Chain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0397"/>
          </a:xfrm>
        </p:spPr>
        <p:txBody>
          <a:bodyPr>
            <a:normAutofit/>
          </a:bodyPr>
          <a:lstStyle/>
          <a:p>
            <a:r>
              <a:rPr kumimoji="1" lang="ko-Kore-KR" altLang="en-US" sz="2000" dirty="0"/>
              <a:t>트랜잭션들을 중계하는 하나의 운영자로부터 유지</a:t>
            </a:r>
            <a:endParaRPr kumimoji="1" lang="en-US" altLang="ko-Kore-KR" sz="2000" dirty="0"/>
          </a:p>
          <a:p>
            <a:pPr lvl="1"/>
            <a:r>
              <a:rPr kumimoji="1" lang="en-US" altLang="ko-Kore-KR" sz="1600" dirty="0"/>
              <a:t>2</a:t>
            </a:r>
            <a:r>
              <a:rPr kumimoji="1" lang="ko-Kore-KR" altLang="en-US" sz="1600" dirty="0"/>
              <a:t>명이상의 참가자들이 똑같은</a:t>
            </a:r>
            <a:r>
              <a:rPr kumimoji="1" lang="ko-KR" altLang="en-US" sz="1600" dirty="0"/>
              <a:t> </a:t>
            </a:r>
            <a:r>
              <a:rPr kumimoji="1" lang="ko-Kore-KR" altLang="en-US" sz="1600" dirty="0"/>
              <a:t>상태를 갖고 있는 </a:t>
            </a:r>
            <a:r>
              <a:rPr kumimoji="1" lang="ko-Kore-KR" altLang="en-US" sz="1600" b="1" dirty="0"/>
              <a:t>채널과는 대조적</a:t>
            </a:r>
            <a:endParaRPr kumimoji="1" lang="en-US" altLang="ko-Kore-KR" sz="1600" b="1" dirty="0"/>
          </a:p>
          <a:p>
            <a:pPr marL="457200" lvl="1" indent="0">
              <a:buNone/>
            </a:pPr>
            <a:endParaRPr kumimoji="1" lang="en-US" altLang="ko-Kore-KR" sz="1600" b="1" dirty="0"/>
          </a:p>
          <a:p>
            <a:r>
              <a:rPr kumimoji="1" lang="ko-Kore-KR" altLang="en-US" sz="2000" dirty="0"/>
              <a:t>운영자 채널에 중앙화</a:t>
            </a:r>
            <a:endParaRPr kumimoji="1" lang="en-US" altLang="ko-Kore-KR" sz="2000" dirty="0"/>
          </a:p>
          <a:p>
            <a:pPr lvl="1"/>
            <a:r>
              <a:rPr kumimoji="1" lang="ko-Kore-KR" altLang="en-US" sz="1600" dirty="0"/>
              <a:t>하나의 운영자를 가진 구조에 최적화된 프로토콜</a:t>
            </a:r>
            <a:endParaRPr kumimoji="1" lang="en-US" altLang="ko-Kore-KR" sz="1600" dirty="0"/>
          </a:p>
          <a:p>
            <a:pPr lvl="1"/>
            <a:endParaRPr kumimoji="1" lang="en-US" altLang="ko-Kore-KR" sz="1600" dirty="0"/>
          </a:p>
          <a:p>
            <a:r>
              <a:rPr kumimoji="1" lang="ko-Kore-KR" altLang="en-US" sz="2000" dirty="0"/>
              <a:t>한번 실행하면 항상 실행중인</a:t>
            </a:r>
            <a:r>
              <a:rPr kumimoji="1" lang="en-US" altLang="ko-Kore-KR" sz="2000" dirty="0"/>
              <a:t>(ongoing) </a:t>
            </a:r>
            <a:r>
              <a:rPr kumimoji="1" lang="ko-Kore-KR" altLang="en-US" sz="2000" dirty="0"/>
              <a:t>상태</a:t>
            </a:r>
            <a:endParaRPr kumimoji="1" lang="en-US" altLang="ko-Kore-KR" sz="2000" dirty="0"/>
          </a:p>
          <a:p>
            <a:pPr lvl="1"/>
            <a:r>
              <a:rPr kumimoji="1" lang="ko-Kore-KR" altLang="en-US" sz="1600" dirty="0"/>
              <a:t>운영자가 </a:t>
            </a:r>
            <a:r>
              <a:rPr kumimoji="1" lang="en-US" altLang="ko-Kore-KR" sz="1600" dirty="0"/>
              <a:t>Commit-chain</a:t>
            </a:r>
            <a:r>
              <a:rPr kumimoji="1" lang="ko-Kore-KR" altLang="en-US" sz="1600" dirty="0"/>
              <a:t>을 시작한 후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사용자는 운영자와의 계약을 통해 참여</a:t>
            </a:r>
            <a:endParaRPr kumimoji="1" lang="en-US" altLang="ko-Kore-KR" sz="16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운영자와 사용자들은 </a:t>
            </a:r>
            <a:r>
              <a:rPr kumimoji="1" lang="en-US" altLang="ko-Kore-KR" sz="2000" dirty="0"/>
              <a:t>Commit-chain</a:t>
            </a:r>
            <a:r>
              <a:rPr kumimoji="1" lang="ko-Kore-KR" altLang="en-US" sz="2000" dirty="0"/>
              <a:t>에서 트랜잭션 발생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사용자는 언제든지 자산을 가지고 부모 체인으로 출금하거나 탈출 가능</a:t>
            </a:r>
            <a:endParaRPr kumimoji="1" lang="en-US" altLang="ko-Kore-KR" sz="2000" dirty="0"/>
          </a:p>
          <a:p>
            <a:pPr lvl="1"/>
            <a:r>
              <a:rPr kumimoji="1" lang="ko-Kore-KR" altLang="en-US" sz="1600" dirty="0"/>
              <a:t>신뢰할 수</a:t>
            </a:r>
            <a:r>
              <a:rPr kumimoji="1" lang="ko-KR" altLang="en-US" sz="1600" dirty="0"/>
              <a:t> 없는</a:t>
            </a:r>
            <a:r>
              <a:rPr kumimoji="1" lang="ko-Kore-KR" altLang="en-US" sz="1600" dirty="0"/>
              <a:t> 운영자이지만 커밋 체인을 사용하는 이유</a:t>
            </a:r>
            <a:endParaRPr kumimoji="1" lang="en-US" altLang="ko-Kore-KR" sz="1600" dirty="0"/>
          </a:p>
          <a:p>
            <a:pPr lvl="1"/>
            <a:endParaRPr kumimoji="1" lang="en-US" altLang="ko-Kore-KR" sz="1600" dirty="0"/>
          </a:p>
          <a:p>
            <a:endParaRPr kumimoji="1" lang="en-US" altLang="ko-Kore-KR" sz="2000" dirty="0"/>
          </a:p>
          <a:p>
            <a:endParaRPr kumimoji="1" lang="ko-Kore-KR" altLang="en-US" sz="2000" dirty="0"/>
          </a:p>
        </p:txBody>
      </p:sp>
      <p:grpSp>
        <p:nvGrpSpPr>
          <p:cNvPr id="4" name="Google Shape;263;g121b117e21a_4_2">
            <a:extLst>
              <a:ext uri="{FF2B5EF4-FFF2-40B4-BE49-F238E27FC236}">
                <a16:creationId xmlns:a16="http://schemas.microsoft.com/office/drawing/2014/main" id="{CE3D85BF-0D7D-28B1-A162-4E0DEAE4769E}"/>
              </a:ext>
            </a:extLst>
          </p:cNvPr>
          <p:cNvGrpSpPr/>
          <p:nvPr/>
        </p:nvGrpSpPr>
        <p:grpSpPr>
          <a:xfrm>
            <a:off x="9590274" y="4277675"/>
            <a:ext cx="2105100" cy="1763650"/>
            <a:chOff x="5139100" y="1416275"/>
            <a:chExt cx="2105100" cy="1763650"/>
          </a:xfrm>
        </p:grpSpPr>
        <p:grpSp>
          <p:nvGrpSpPr>
            <p:cNvPr id="5" name="Google Shape;264;g121b117e21a_4_2">
              <a:extLst>
                <a:ext uri="{FF2B5EF4-FFF2-40B4-BE49-F238E27FC236}">
                  <a16:creationId xmlns:a16="http://schemas.microsoft.com/office/drawing/2014/main" id="{05DD8FF9-14BD-7111-6D01-EE1BF76A2391}"/>
                </a:ext>
              </a:extLst>
            </p:cNvPr>
            <p:cNvGrpSpPr/>
            <p:nvPr/>
          </p:nvGrpSpPr>
          <p:grpSpPr>
            <a:xfrm>
              <a:off x="5226620" y="1499031"/>
              <a:ext cx="1925628" cy="1626558"/>
              <a:chOff x="961005" y="2350815"/>
              <a:chExt cx="2602200" cy="2046500"/>
            </a:xfrm>
          </p:grpSpPr>
          <p:sp>
            <p:nvSpPr>
              <p:cNvPr id="11" name="Google Shape;265;g121b117e21a_4_2">
                <a:extLst>
                  <a:ext uri="{FF2B5EF4-FFF2-40B4-BE49-F238E27FC236}">
                    <a16:creationId xmlns:a16="http://schemas.microsoft.com/office/drawing/2014/main" id="{9DE2C1A9-9A7C-A556-7945-7203861EAF77}"/>
                  </a:ext>
                </a:extLst>
              </p:cNvPr>
              <p:cNvSpPr/>
              <p:nvPr/>
            </p:nvSpPr>
            <p:spPr>
              <a:xfrm>
                <a:off x="1627030" y="2600440"/>
                <a:ext cx="780300" cy="768900"/>
              </a:xfrm>
              <a:prstGeom prst="ellipse">
                <a:avLst/>
              </a:prstGeom>
              <a:solidFill>
                <a:srgbClr val="487CA9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66;g121b117e21a_4_2">
                <a:extLst>
                  <a:ext uri="{FF2B5EF4-FFF2-40B4-BE49-F238E27FC236}">
                    <a16:creationId xmlns:a16="http://schemas.microsoft.com/office/drawing/2014/main" id="{F6526483-B1D5-4EC4-D7F7-29F5E8C2C74A}"/>
                  </a:ext>
                </a:extLst>
              </p:cNvPr>
              <p:cNvSpPr/>
              <p:nvPr/>
            </p:nvSpPr>
            <p:spPr>
              <a:xfrm>
                <a:off x="961005" y="3549540"/>
                <a:ext cx="780300" cy="768900"/>
              </a:xfrm>
              <a:prstGeom prst="ellipse">
                <a:avLst/>
              </a:prstGeom>
              <a:solidFill>
                <a:srgbClr val="487CA9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67;g121b117e21a_4_2">
                <a:extLst>
                  <a:ext uri="{FF2B5EF4-FFF2-40B4-BE49-F238E27FC236}">
                    <a16:creationId xmlns:a16="http://schemas.microsoft.com/office/drawing/2014/main" id="{13F31023-37D4-5DF9-9DCC-7F7D86BD00E3}"/>
                  </a:ext>
                </a:extLst>
              </p:cNvPr>
              <p:cNvSpPr/>
              <p:nvPr/>
            </p:nvSpPr>
            <p:spPr>
              <a:xfrm>
                <a:off x="2532455" y="3628415"/>
                <a:ext cx="780300" cy="768900"/>
              </a:xfrm>
              <a:prstGeom prst="ellipse">
                <a:avLst/>
              </a:prstGeom>
              <a:solidFill>
                <a:srgbClr val="487CA9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268;g121b117e21a_4_2">
                <a:extLst>
                  <a:ext uri="{FF2B5EF4-FFF2-40B4-BE49-F238E27FC236}">
                    <a16:creationId xmlns:a16="http://schemas.microsoft.com/office/drawing/2014/main" id="{D1A2BE01-4316-4C16-8D39-27A3DD44A27B}"/>
                  </a:ext>
                </a:extLst>
              </p:cNvPr>
              <p:cNvSpPr/>
              <p:nvPr/>
            </p:nvSpPr>
            <p:spPr>
              <a:xfrm>
                <a:off x="2782905" y="2350815"/>
                <a:ext cx="780300" cy="768900"/>
              </a:xfrm>
              <a:prstGeom prst="ellipse">
                <a:avLst/>
              </a:prstGeom>
              <a:solidFill>
                <a:srgbClr val="487CA9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5700" tIns="45700" rIns="4570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269;g121b117e21a_4_2">
                <a:extLst>
                  <a:ext uri="{FF2B5EF4-FFF2-40B4-BE49-F238E27FC236}">
                    <a16:creationId xmlns:a16="http://schemas.microsoft.com/office/drawing/2014/main" id="{825295F2-FFA3-5AEA-C7CD-032AD8000A0B}"/>
                  </a:ext>
                </a:extLst>
              </p:cNvPr>
              <p:cNvCxnSpPr>
                <a:stCxn id="11" idx="3"/>
                <a:endCxn id="12" idx="0"/>
              </p:cNvCxnSpPr>
              <p:nvPr/>
            </p:nvCxnSpPr>
            <p:spPr>
              <a:xfrm flipH="1">
                <a:off x="1351302" y="3256737"/>
                <a:ext cx="390000" cy="292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270;g121b117e21a_4_2">
                <a:extLst>
                  <a:ext uri="{FF2B5EF4-FFF2-40B4-BE49-F238E27FC236}">
                    <a16:creationId xmlns:a16="http://schemas.microsoft.com/office/drawing/2014/main" id="{1CF11C73-B1E7-6662-B01A-8620347240AD}"/>
                  </a:ext>
                </a:extLst>
              </p:cNvPr>
              <p:cNvCxnSpPr>
                <a:stCxn id="11" idx="5"/>
                <a:endCxn id="13" idx="1"/>
              </p:cNvCxnSpPr>
              <p:nvPr/>
            </p:nvCxnSpPr>
            <p:spPr>
              <a:xfrm>
                <a:off x="2293058" y="3256737"/>
                <a:ext cx="353700" cy="484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271;g121b117e21a_4_2">
                <a:extLst>
                  <a:ext uri="{FF2B5EF4-FFF2-40B4-BE49-F238E27FC236}">
                    <a16:creationId xmlns:a16="http://schemas.microsoft.com/office/drawing/2014/main" id="{7F172060-BB65-1ED6-EB81-DDF8084AB874}"/>
                  </a:ext>
                </a:extLst>
              </p:cNvPr>
              <p:cNvCxnSpPr>
                <a:stCxn id="11" idx="6"/>
                <a:endCxn id="14" idx="2"/>
              </p:cNvCxnSpPr>
              <p:nvPr/>
            </p:nvCxnSpPr>
            <p:spPr>
              <a:xfrm rot="10800000" flipH="1">
                <a:off x="2407330" y="2735290"/>
                <a:ext cx="375600" cy="249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272;g121b117e21a_4_2">
              <a:extLst>
                <a:ext uri="{FF2B5EF4-FFF2-40B4-BE49-F238E27FC236}">
                  <a16:creationId xmlns:a16="http://schemas.microsoft.com/office/drawing/2014/main" id="{2BD0D8DB-7815-C929-9385-BD06D02EF372}"/>
                </a:ext>
              </a:extLst>
            </p:cNvPr>
            <p:cNvGrpSpPr/>
            <p:nvPr/>
          </p:nvGrpSpPr>
          <p:grpSpPr>
            <a:xfrm>
              <a:off x="5139100" y="1416275"/>
              <a:ext cx="2105100" cy="1763650"/>
              <a:chOff x="5139100" y="1416275"/>
              <a:chExt cx="2105100" cy="1763650"/>
            </a:xfrm>
          </p:grpSpPr>
          <p:pic>
            <p:nvPicPr>
              <p:cNvPr id="7" name="Google Shape;273;g121b117e21a_4_2">
                <a:extLst>
                  <a:ext uri="{FF2B5EF4-FFF2-40B4-BE49-F238E27FC236}">
                    <a16:creationId xmlns:a16="http://schemas.microsoft.com/office/drawing/2014/main" id="{D6E6D46C-116A-F28C-9D71-59ACDF29C2BB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139100" y="2398525"/>
                <a:ext cx="727075" cy="72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Google Shape;274;g121b117e21a_4_2">
                <a:extLst>
                  <a:ext uri="{FF2B5EF4-FFF2-40B4-BE49-F238E27FC236}">
                    <a16:creationId xmlns:a16="http://schemas.microsoft.com/office/drawing/2014/main" id="{9EC16A1C-9B60-53F1-A1CE-FEBBAA930CF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315000" y="2452850"/>
                <a:ext cx="727075" cy="72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Google Shape;275;g121b117e21a_4_2">
                <a:extLst>
                  <a:ext uri="{FF2B5EF4-FFF2-40B4-BE49-F238E27FC236}">
                    <a16:creationId xmlns:a16="http://schemas.microsoft.com/office/drawing/2014/main" id="{FE63C038-6EA3-9097-4007-DE167DFE8F35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517125" y="1416275"/>
                <a:ext cx="727075" cy="72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Google Shape;276;g121b117e21a_4_2">
                <a:extLst>
                  <a:ext uri="{FF2B5EF4-FFF2-40B4-BE49-F238E27FC236}">
                    <a16:creationId xmlns:a16="http://schemas.microsoft.com/office/drawing/2014/main" id="{BE78071B-4DBB-9952-C4F0-D8065D687602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652150" y="1617700"/>
                <a:ext cx="727075" cy="727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13357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 err="1"/>
              <a:t>Cross</a:t>
            </a:r>
            <a:r>
              <a:rPr lang="ko-KR" altLang="ko-Kore-KR" dirty="0"/>
              <a:t> </a:t>
            </a:r>
            <a:r>
              <a:rPr lang="ko-KR" altLang="ko-Kore-KR" dirty="0" err="1"/>
              <a:t>Chain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0" indent="-355600">
              <a:buSzPts val="2000"/>
            </a:pPr>
            <a:r>
              <a:rPr lang="ko-KR" altLang="en-US" sz="2000" dirty="0"/>
              <a:t>블록체인 확장성을 높이기 위한 방법으로 서로 다른 블록체인을 연결시켜 주는 역할</a:t>
            </a:r>
          </a:p>
          <a:p>
            <a:pPr marL="0" lvl="0" indent="457200">
              <a:buNone/>
            </a:pPr>
            <a:r>
              <a:rPr lang="ko-KR" altLang="en-US" sz="1600" dirty="0">
                <a:solidFill>
                  <a:schemeClr val="dk1"/>
                </a:solidFill>
              </a:rPr>
              <a:t>→ 크로스체인 </a:t>
            </a:r>
            <a:r>
              <a:rPr lang="ko-KR" altLang="en-US" sz="1600" dirty="0" err="1">
                <a:solidFill>
                  <a:schemeClr val="dk1"/>
                </a:solidFill>
              </a:rPr>
              <a:t>브릿지</a:t>
            </a:r>
            <a:r>
              <a:rPr lang="ko-KR" altLang="en-US" sz="1600" dirty="0">
                <a:solidFill>
                  <a:schemeClr val="dk1"/>
                </a:solidFill>
              </a:rPr>
              <a:t> </a:t>
            </a:r>
            <a:r>
              <a:rPr lang="en-US" altLang="ko-KR" sz="1600" dirty="0">
                <a:solidFill>
                  <a:schemeClr val="dk1"/>
                </a:solidFill>
              </a:rPr>
              <a:t>= </a:t>
            </a:r>
            <a:r>
              <a:rPr lang="ko-KR" altLang="en-US" sz="1600" dirty="0">
                <a:solidFill>
                  <a:schemeClr val="dk1"/>
                </a:solidFill>
              </a:rPr>
              <a:t>환전소를 포함한 서로 다른 암호화폐를 연결하고 있는 </a:t>
            </a:r>
            <a:r>
              <a:rPr lang="ko-KR" altLang="en-US" sz="1600" dirty="0" err="1">
                <a:solidFill>
                  <a:schemeClr val="dk1"/>
                </a:solidFill>
              </a:rPr>
              <a:t>브릿지</a:t>
            </a:r>
            <a:endParaRPr lang="ko-KR" altLang="en-US" sz="1600" dirty="0">
              <a:solidFill>
                <a:schemeClr val="dk1"/>
              </a:solidFill>
            </a:endParaRPr>
          </a:p>
          <a:p>
            <a:pPr marL="0" lvl="0" indent="457200">
              <a:buNone/>
            </a:pPr>
            <a:endParaRPr lang="ko-KR" altLang="en-US" sz="1600" dirty="0">
              <a:solidFill>
                <a:schemeClr val="dk1"/>
              </a:solidFill>
            </a:endParaRPr>
          </a:p>
          <a:p>
            <a:pPr marL="457200" lvl="0" indent="-355600">
              <a:buSzPts val="2000"/>
            </a:pPr>
            <a:r>
              <a:rPr lang="ko-KR" altLang="en-US" sz="2000" dirty="0"/>
              <a:t>서로 다른 두 개의 암호화폐 간의 거래 및 교환을 가능</a:t>
            </a:r>
          </a:p>
          <a:p>
            <a:pPr marL="0" lvl="0" indent="0">
              <a:buNone/>
            </a:pPr>
            <a:endParaRPr lang="ko-KR" altLang="en-US" sz="2000" dirty="0"/>
          </a:p>
          <a:p>
            <a:pPr marL="457200" lvl="0" indent="-355600">
              <a:buSzPts val="2000"/>
            </a:pPr>
            <a:r>
              <a:rPr lang="ko-KR" altLang="en-US" sz="2000" dirty="0"/>
              <a:t>특징</a:t>
            </a:r>
          </a:p>
          <a:p>
            <a:pPr marL="914400" lvl="1" indent="-330200">
              <a:spcBef>
                <a:spcPts val="0"/>
              </a:spcBef>
              <a:buSzPts val="1600"/>
            </a:pPr>
            <a:r>
              <a:rPr lang="ko-KR" altLang="en-US" sz="1600" dirty="0"/>
              <a:t>서로 다른 암호화폐의 교환 발생 → 복잡한 단계나 절차 없이 연결 가능</a:t>
            </a:r>
          </a:p>
          <a:p>
            <a:pPr marL="914400" lvl="1" indent="-330200">
              <a:spcBef>
                <a:spcPts val="0"/>
              </a:spcBef>
              <a:buSzPts val="1600"/>
            </a:pPr>
            <a:endParaRPr lang="en-US" altLang="ko-KR" sz="1600" dirty="0"/>
          </a:p>
          <a:p>
            <a:pPr marL="914400" lvl="1" indent="-330200">
              <a:spcBef>
                <a:spcPts val="0"/>
              </a:spcBef>
              <a:buSzPts val="1600"/>
            </a:pPr>
            <a:r>
              <a:rPr lang="ko-KR" altLang="en-US" sz="1600" dirty="0"/>
              <a:t>암호화폐 간의 트랜잭션 발생 → 토큰 간의 교환 </a:t>
            </a:r>
            <a:r>
              <a:rPr lang="en" altLang="ko-KR" sz="1600" dirty="0"/>
              <a:t>x, </a:t>
            </a:r>
            <a:r>
              <a:rPr lang="ko-KR" altLang="en-US" sz="1600" dirty="0"/>
              <a:t>데이터만 전송</a:t>
            </a:r>
          </a:p>
          <a:p>
            <a:pPr marL="914400" lvl="1" indent="-330200">
              <a:spcBef>
                <a:spcPts val="0"/>
              </a:spcBef>
              <a:buSzPts val="1600"/>
            </a:pPr>
            <a:endParaRPr lang="en-US" altLang="ko-KR" sz="1600" dirty="0"/>
          </a:p>
          <a:p>
            <a:pPr marL="914400" lvl="1" indent="-330200">
              <a:spcBef>
                <a:spcPts val="0"/>
              </a:spcBef>
              <a:buSzPts val="1600"/>
            </a:pPr>
            <a:r>
              <a:rPr lang="ko-KR" altLang="en-US" sz="1600" dirty="0"/>
              <a:t>블록체인의 확장성을 높여 다른 블록체인 연결</a:t>
            </a:r>
          </a:p>
          <a:p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3B60962-B843-4FCE-50E9-75712B2292D9}"/>
              </a:ext>
            </a:extLst>
          </p:cNvPr>
          <p:cNvCxnSpPr/>
          <p:nvPr/>
        </p:nvCxnSpPr>
        <p:spPr>
          <a:xfrm>
            <a:off x="1570382" y="9621078"/>
            <a:ext cx="11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2E78AE-FCF5-E39B-7EB9-E8E137EE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632" y="2033122"/>
            <a:ext cx="767522" cy="76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4A81B2-3470-E1BA-6321-EF0D1B2B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23" y="2013244"/>
            <a:ext cx="807278" cy="8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60F0D8E-5419-3F5C-741B-FCD6F1F275AD}"/>
              </a:ext>
            </a:extLst>
          </p:cNvPr>
          <p:cNvCxnSpPr>
            <a:cxnSpLocks/>
          </p:cNvCxnSpPr>
          <p:nvPr/>
        </p:nvCxnSpPr>
        <p:spPr>
          <a:xfrm>
            <a:off x="8174727" y="2406944"/>
            <a:ext cx="1603169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4C4AE6-F0C8-1CF8-13D2-EB600DA6DBA2}"/>
              </a:ext>
            </a:extLst>
          </p:cNvPr>
          <p:cNvSpPr txBox="1"/>
          <p:nvPr/>
        </p:nvSpPr>
        <p:spPr>
          <a:xfrm>
            <a:off x="7398227" y="27985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BTC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50037-C4E7-D469-2782-51E406009624}"/>
              </a:ext>
            </a:extLst>
          </p:cNvPr>
          <p:cNvSpPr txBox="1"/>
          <p:nvPr/>
        </p:nvSpPr>
        <p:spPr>
          <a:xfrm>
            <a:off x="9788796" y="2818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ETH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1590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ZK-SNARK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Zero-knowledge Succinct Non-interactive </a:t>
            </a:r>
            <a:r>
              <a:rPr kumimoji="1" lang="en-US" altLang="ko-Kore-KR" sz="2000" dirty="0" err="1"/>
              <a:t>ARgument</a:t>
            </a:r>
            <a:r>
              <a:rPr kumimoji="1" lang="en-US" altLang="ko-Kore-KR" sz="2000" dirty="0"/>
              <a:t> of Knowledge</a:t>
            </a:r>
            <a:r>
              <a:rPr kumimoji="1" lang="ko-KR" altLang="en-US" sz="2000" dirty="0"/>
              <a:t>의 약자</a:t>
            </a:r>
            <a:endParaRPr kumimoji="1" lang="en-US" altLang="ko-KR" sz="2000" dirty="0"/>
          </a:p>
          <a:p>
            <a:r>
              <a:rPr kumimoji="1" lang="en-US" altLang="ko-Kore-KR" sz="2000" dirty="0"/>
              <a:t>Statement</a:t>
            </a:r>
            <a:r>
              <a:rPr kumimoji="1" lang="ko-KR" altLang="en-US" sz="2000" dirty="0"/>
              <a:t>의 올바름에 대하여 어떠한 비밀 정보도 드러내지 않고 증명할 수 있는 기술</a:t>
            </a:r>
            <a:endParaRPr kumimoji="1" lang="en-US" altLang="ko-Kore-KR" sz="2000" dirty="0"/>
          </a:p>
          <a:p>
            <a:r>
              <a:rPr kumimoji="1" lang="en-US" altLang="ko-Kore-KR" sz="2000" dirty="0" err="1"/>
              <a:t>Zcash</a:t>
            </a:r>
            <a:r>
              <a:rPr kumimoji="1" lang="ko-KR" altLang="en-US" sz="2000" dirty="0"/>
              <a:t>에 의해 개발</a:t>
            </a:r>
            <a:endParaRPr kumimoji="1" lang="en-US" altLang="ko-KR" sz="2000" dirty="0"/>
          </a:p>
          <a:p>
            <a:pPr lvl="1"/>
            <a:r>
              <a:rPr kumimoji="1" lang="en-US" altLang="ko-Kore-KR" sz="1600" dirty="0" err="1"/>
              <a:t>Zcash</a:t>
            </a:r>
            <a:r>
              <a:rPr kumimoji="1" lang="en-US" altLang="ko-Kore-KR" sz="1600" dirty="0"/>
              <a:t>? ZK-SNARK</a:t>
            </a:r>
            <a:r>
              <a:rPr kumimoji="1" lang="ko-KR" altLang="en-US" sz="1600" dirty="0"/>
              <a:t> 기반으로 동작하고 있는 가장 큰 규모의 앱으로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ZK-SNARK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적용한 최초의 암호화폐</a:t>
            </a:r>
            <a:endParaRPr kumimoji="1" lang="en-US" altLang="ko-KR" sz="1600" dirty="0"/>
          </a:p>
          <a:p>
            <a:pPr lvl="1"/>
            <a:endParaRPr kumimoji="1" lang="en-US" altLang="ko-Kore-KR" sz="16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C75CE9-FB9B-5B42-9E67-30DA6308791E}"/>
              </a:ext>
            </a:extLst>
          </p:cNvPr>
          <p:cNvGrpSpPr/>
          <p:nvPr/>
        </p:nvGrpSpPr>
        <p:grpSpPr>
          <a:xfrm>
            <a:off x="1498412" y="3103442"/>
            <a:ext cx="9195175" cy="2841132"/>
            <a:chOff x="411162" y="1784626"/>
            <a:chExt cx="10941780" cy="3461426"/>
          </a:xfrm>
        </p:grpSpPr>
        <p:sp>
          <p:nvSpPr>
            <p:cNvPr id="5" name="도넛[D] 4">
              <a:extLst>
                <a:ext uri="{FF2B5EF4-FFF2-40B4-BE49-F238E27FC236}">
                  <a16:creationId xmlns:a16="http://schemas.microsoft.com/office/drawing/2014/main" id="{02ED9161-35B8-DB4B-897A-3373CCE799D0}"/>
                </a:ext>
              </a:extLst>
            </p:cNvPr>
            <p:cNvSpPr/>
            <p:nvPr/>
          </p:nvSpPr>
          <p:spPr>
            <a:xfrm>
              <a:off x="839057" y="1791783"/>
              <a:ext cx="3167865" cy="3274433"/>
            </a:xfrm>
            <a:prstGeom prst="donut">
              <a:avLst>
                <a:gd name="adj" fmla="val 1286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도넛[D] 5">
              <a:extLst>
                <a:ext uri="{FF2B5EF4-FFF2-40B4-BE49-F238E27FC236}">
                  <a16:creationId xmlns:a16="http://schemas.microsoft.com/office/drawing/2014/main" id="{D848D883-F4E8-9B4D-8015-33118A39091F}"/>
                </a:ext>
              </a:extLst>
            </p:cNvPr>
            <p:cNvSpPr/>
            <p:nvPr/>
          </p:nvSpPr>
          <p:spPr>
            <a:xfrm>
              <a:off x="4512067" y="1791783"/>
              <a:ext cx="3167865" cy="3274433"/>
            </a:xfrm>
            <a:prstGeom prst="donut">
              <a:avLst>
                <a:gd name="adj" fmla="val 1286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도넛[D] 6">
              <a:extLst>
                <a:ext uri="{FF2B5EF4-FFF2-40B4-BE49-F238E27FC236}">
                  <a16:creationId xmlns:a16="http://schemas.microsoft.com/office/drawing/2014/main" id="{55D55AC1-34E0-644E-88FD-C9D6C9C87A25}"/>
                </a:ext>
              </a:extLst>
            </p:cNvPr>
            <p:cNvSpPr/>
            <p:nvPr/>
          </p:nvSpPr>
          <p:spPr>
            <a:xfrm>
              <a:off x="8185077" y="1800794"/>
              <a:ext cx="3167865" cy="3274433"/>
            </a:xfrm>
            <a:prstGeom prst="donut">
              <a:avLst>
                <a:gd name="adj" fmla="val 1286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1029AA50-2614-884E-A126-B2A983278510}"/>
                </a:ext>
              </a:extLst>
            </p:cNvPr>
            <p:cNvCxnSpPr/>
            <p:nvPr/>
          </p:nvCxnSpPr>
          <p:spPr>
            <a:xfrm>
              <a:off x="3595955" y="3427346"/>
              <a:ext cx="4109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351149CD-B12E-204C-AF3A-6079B488E0E8}"/>
                </a:ext>
              </a:extLst>
            </p:cNvPr>
            <p:cNvCxnSpPr/>
            <p:nvPr/>
          </p:nvCxnSpPr>
          <p:spPr>
            <a:xfrm>
              <a:off x="7268965" y="3438010"/>
              <a:ext cx="4109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58EEEFC0-83FD-6248-83FF-8A970C10F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8831" y="3438010"/>
              <a:ext cx="154111" cy="4250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88ABA-1C37-754B-84B4-1C9B54E45264}"/>
                </a:ext>
              </a:extLst>
            </p:cNvPr>
            <p:cNvSpPr txBox="1"/>
            <p:nvPr/>
          </p:nvSpPr>
          <p:spPr>
            <a:xfrm>
              <a:off x="2266536" y="4696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2</a:t>
              </a:r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B831C4-C541-2446-A8C7-85AB0DDE4AC4}"/>
                </a:ext>
              </a:extLst>
            </p:cNvPr>
            <p:cNvSpPr txBox="1"/>
            <p:nvPr/>
          </p:nvSpPr>
          <p:spPr>
            <a:xfrm>
              <a:off x="2266536" y="17917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1CAD508-9745-CD49-8BD6-CBAEDBD71F94}"/>
                </a:ext>
              </a:extLst>
            </p:cNvPr>
            <p:cNvGrpSpPr/>
            <p:nvPr/>
          </p:nvGrpSpPr>
          <p:grpSpPr>
            <a:xfrm>
              <a:off x="411162" y="1850021"/>
              <a:ext cx="607091" cy="612000"/>
              <a:chOff x="411162" y="1850021"/>
              <a:chExt cx="607091" cy="612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4807D05-E9DB-244F-89A3-4959EBDEE49E}"/>
                  </a:ext>
                </a:extLst>
              </p:cNvPr>
              <p:cNvSpPr/>
              <p:nvPr/>
            </p:nvSpPr>
            <p:spPr>
              <a:xfrm>
                <a:off x="422547" y="1875570"/>
                <a:ext cx="595706" cy="564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44" name="Google Shape;273;g121b117e21a_4_2">
                <a:extLst>
                  <a:ext uri="{FF2B5EF4-FFF2-40B4-BE49-F238E27FC236}">
                    <a16:creationId xmlns:a16="http://schemas.microsoft.com/office/drawing/2014/main" id="{FF7F93E9-1BAF-F74E-9680-EBB22FBBDCBE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162" y="1850021"/>
                <a:ext cx="595706" cy="612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78F087D-E6A7-414B-B0AC-6E81289C37E0}"/>
                </a:ext>
              </a:extLst>
            </p:cNvPr>
            <p:cNvGrpSpPr/>
            <p:nvPr/>
          </p:nvGrpSpPr>
          <p:grpSpPr>
            <a:xfrm>
              <a:off x="735781" y="3075595"/>
              <a:ext cx="564943" cy="564677"/>
              <a:chOff x="735782" y="3116735"/>
              <a:chExt cx="564943" cy="564677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F75998A-5D47-4C43-AC50-DC4790EDC574}"/>
                  </a:ext>
                </a:extLst>
              </p:cNvPr>
              <p:cNvSpPr/>
              <p:nvPr/>
            </p:nvSpPr>
            <p:spPr>
              <a:xfrm>
                <a:off x="772731" y="3131049"/>
                <a:ext cx="505485" cy="5503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42" name="Google Shape;273;g121b117e21a_4_2">
                <a:extLst>
                  <a:ext uri="{FF2B5EF4-FFF2-40B4-BE49-F238E27FC236}">
                    <a16:creationId xmlns:a16="http://schemas.microsoft.com/office/drawing/2014/main" id="{BDB4E8C9-CBB8-684C-B01C-DA2F8D8EF268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35782" y="3116735"/>
                <a:ext cx="564943" cy="5646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" name="구부러진 연결선[U] 14">
              <a:extLst>
                <a:ext uri="{FF2B5EF4-FFF2-40B4-BE49-F238E27FC236}">
                  <a16:creationId xmlns:a16="http://schemas.microsoft.com/office/drawing/2014/main" id="{9F2F3FF0-9883-2548-BDC4-D7786ACE41CF}"/>
                </a:ext>
              </a:extLst>
            </p:cNvPr>
            <p:cNvCxnSpPr>
              <a:stCxn id="42" idx="0"/>
              <a:endCxn id="12" idx="1"/>
            </p:cNvCxnSpPr>
            <p:nvPr/>
          </p:nvCxnSpPr>
          <p:spPr>
            <a:xfrm rot="5400000" flipH="1" flipV="1">
              <a:off x="1092821" y="1901881"/>
              <a:ext cx="1099146" cy="124828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구부러진 연결선[U] 15">
              <a:extLst>
                <a:ext uri="{FF2B5EF4-FFF2-40B4-BE49-F238E27FC236}">
                  <a16:creationId xmlns:a16="http://schemas.microsoft.com/office/drawing/2014/main" id="{AB255499-3DE7-C143-A366-5BD54B53F65B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2579442" y="1976449"/>
              <a:ext cx="1221996" cy="1388641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구부러진 연결선[U] 16">
              <a:extLst>
                <a:ext uri="{FF2B5EF4-FFF2-40B4-BE49-F238E27FC236}">
                  <a16:creationId xmlns:a16="http://schemas.microsoft.com/office/drawing/2014/main" id="{6332CE15-E2CD-4F49-881C-7D68693C2E34}"/>
                </a:ext>
              </a:extLst>
            </p:cNvPr>
            <p:cNvCxnSpPr>
              <a:stCxn id="42" idx="2"/>
            </p:cNvCxnSpPr>
            <p:nvPr/>
          </p:nvCxnSpPr>
          <p:spPr>
            <a:xfrm rot="16200000" flipH="1">
              <a:off x="1021755" y="3636769"/>
              <a:ext cx="1241278" cy="124828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구부러진 연결선[U] 17">
              <a:extLst>
                <a:ext uri="{FF2B5EF4-FFF2-40B4-BE49-F238E27FC236}">
                  <a16:creationId xmlns:a16="http://schemas.microsoft.com/office/drawing/2014/main" id="{05FD4E3B-BDDD-3948-B276-56CB75530AF4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2579442" y="3438010"/>
              <a:ext cx="1221996" cy="1443540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4D1AFCA-FCBE-D143-AA85-D96E8B6B3C3D}"/>
                </a:ext>
              </a:extLst>
            </p:cNvPr>
            <p:cNvGrpSpPr/>
            <p:nvPr/>
          </p:nvGrpSpPr>
          <p:grpSpPr>
            <a:xfrm>
              <a:off x="4435925" y="3132010"/>
              <a:ext cx="607091" cy="612000"/>
              <a:chOff x="411162" y="1850021"/>
              <a:chExt cx="607091" cy="6120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D5588B73-0316-A34F-8F23-592762A98903}"/>
                  </a:ext>
                </a:extLst>
              </p:cNvPr>
              <p:cNvSpPr/>
              <p:nvPr/>
            </p:nvSpPr>
            <p:spPr>
              <a:xfrm>
                <a:off x="422547" y="1875570"/>
                <a:ext cx="595706" cy="564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40" name="Google Shape;273;g121b117e21a_4_2">
                <a:extLst>
                  <a:ext uri="{FF2B5EF4-FFF2-40B4-BE49-F238E27FC236}">
                    <a16:creationId xmlns:a16="http://schemas.microsoft.com/office/drawing/2014/main" id="{35AE57FC-BA5D-E246-ABBC-06D7DEC13669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162" y="1850021"/>
                <a:ext cx="595706" cy="612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3AD874-E408-5D41-BF87-C78D14C7E133}"/>
                </a:ext>
              </a:extLst>
            </p:cNvPr>
            <p:cNvSpPr txBox="1"/>
            <p:nvPr/>
          </p:nvSpPr>
          <p:spPr>
            <a:xfrm>
              <a:off x="5914066" y="18282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cxnSp>
          <p:nvCxnSpPr>
            <p:cNvPr id="21" name="구부러진 연결선[U] 20">
              <a:extLst>
                <a:ext uri="{FF2B5EF4-FFF2-40B4-BE49-F238E27FC236}">
                  <a16:creationId xmlns:a16="http://schemas.microsoft.com/office/drawing/2014/main" id="{AB04C902-F81B-134B-B210-EF6D4B376E18}"/>
                </a:ext>
              </a:extLst>
            </p:cNvPr>
            <p:cNvCxnSpPr>
              <a:endCxn id="20" idx="1"/>
            </p:cNvCxnSpPr>
            <p:nvPr/>
          </p:nvCxnSpPr>
          <p:spPr>
            <a:xfrm rot="5400000" flipH="1" flipV="1">
              <a:off x="4740351" y="1938341"/>
              <a:ext cx="1099146" cy="1248283"/>
            </a:xfrm>
            <a:prstGeom prst="curvedConnector2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id="{93BB249D-12B6-6246-93AF-4E4C6A2074AD}"/>
                </a:ext>
              </a:extLst>
            </p:cNvPr>
            <p:cNvCxnSpPr>
              <a:cxnSpLocks/>
              <a:stCxn id="20" idx="3"/>
              <a:endCxn id="38" idx="0"/>
            </p:cNvCxnSpPr>
            <p:nvPr/>
          </p:nvCxnSpPr>
          <p:spPr>
            <a:xfrm>
              <a:off x="6226972" y="2012909"/>
              <a:ext cx="1140590" cy="780347"/>
            </a:xfrm>
            <a:prstGeom prst="curvedConnector2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CEEC17A-69C7-DA4F-8082-D631F19912ED}"/>
                </a:ext>
              </a:extLst>
            </p:cNvPr>
            <p:cNvGrpSpPr/>
            <p:nvPr/>
          </p:nvGrpSpPr>
          <p:grpSpPr>
            <a:xfrm>
              <a:off x="7085090" y="2793256"/>
              <a:ext cx="564943" cy="564677"/>
              <a:chOff x="735782" y="3116735"/>
              <a:chExt cx="564943" cy="56467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446898F-E68E-9B43-99A6-DA7C3C22CF66}"/>
                  </a:ext>
                </a:extLst>
              </p:cNvPr>
              <p:cNvSpPr/>
              <p:nvPr/>
            </p:nvSpPr>
            <p:spPr>
              <a:xfrm>
                <a:off x="772731" y="3131049"/>
                <a:ext cx="505485" cy="5503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38" name="Google Shape;273;g121b117e21a_4_2">
                <a:extLst>
                  <a:ext uri="{FF2B5EF4-FFF2-40B4-BE49-F238E27FC236}">
                    <a16:creationId xmlns:a16="http://schemas.microsoft.com/office/drawing/2014/main" id="{241748C1-4040-2B46-B4F4-4FEE4B1CA7F8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35782" y="3116735"/>
                <a:ext cx="564943" cy="5646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4" name="타원형 설명선[O] 23">
              <a:extLst>
                <a:ext uri="{FF2B5EF4-FFF2-40B4-BE49-F238E27FC236}">
                  <a16:creationId xmlns:a16="http://schemas.microsoft.com/office/drawing/2014/main" id="{F3A02598-AB1E-EC4A-B352-E9864B4AC9E4}"/>
                </a:ext>
              </a:extLst>
            </p:cNvPr>
            <p:cNvSpPr/>
            <p:nvPr/>
          </p:nvSpPr>
          <p:spPr>
            <a:xfrm>
              <a:off x="3452918" y="4404502"/>
              <a:ext cx="2132345" cy="841550"/>
            </a:xfrm>
            <a:prstGeom prst="wedgeEllipseCallout">
              <a:avLst>
                <a:gd name="adj1" fmla="val 10589"/>
                <a:gd name="adj2" fmla="val -9492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>
                  <a:solidFill>
                    <a:schemeClr val="tx1"/>
                  </a:solidFill>
                </a:rPr>
                <a:t>2</a:t>
              </a:r>
              <a:r>
                <a:rPr kumimoji="1" lang="ko-KR" altLang="en-US" sz="1400" dirty="0">
                  <a:solidFill>
                    <a:schemeClr val="tx1"/>
                  </a:solidFill>
                </a:rPr>
                <a:t>번 경로에서 나타나</a:t>
              </a:r>
              <a:r>
                <a:rPr kumimoji="1" lang="en-US" altLang="ko-KR" sz="1400" dirty="0">
                  <a:solidFill>
                    <a:schemeClr val="tx1"/>
                  </a:solidFill>
                </a:rPr>
                <a:t>!</a:t>
              </a:r>
              <a:endParaRPr kumimoji="1" lang="ko-Kore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8AE340-DEB4-5440-840C-37BFF4B22AB3}"/>
                </a:ext>
              </a:extLst>
            </p:cNvPr>
            <p:cNvSpPr txBox="1"/>
            <p:nvPr/>
          </p:nvSpPr>
          <p:spPr>
            <a:xfrm>
              <a:off x="9655995" y="46897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2</a:t>
              </a:r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17ADD8-0E5D-8F43-9968-80F8A7641C30}"/>
                </a:ext>
              </a:extLst>
            </p:cNvPr>
            <p:cNvSpPr txBox="1"/>
            <p:nvPr/>
          </p:nvSpPr>
          <p:spPr>
            <a:xfrm>
              <a:off x="9655995" y="178462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cxnSp>
          <p:nvCxnSpPr>
            <p:cNvPr id="27" name="구부러진 연결선[U] 26">
              <a:extLst>
                <a:ext uri="{FF2B5EF4-FFF2-40B4-BE49-F238E27FC236}">
                  <a16:creationId xmlns:a16="http://schemas.microsoft.com/office/drawing/2014/main" id="{1D8D2F15-BA17-9447-A3F8-6A1111EECB68}"/>
                </a:ext>
              </a:extLst>
            </p:cNvPr>
            <p:cNvCxnSpPr>
              <a:endCxn id="26" idx="1"/>
            </p:cNvCxnSpPr>
            <p:nvPr/>
          </p:nvCxnSpPr>
          <p:spPr>
            <a:xfrm rot="5400000" flipH="1" flipV="1">
              <a:off x="8482280" y="1894724"/>
              <a:ext cx="1099146" cy="1248283"/>
            </a:xfrm>
            <a:prstGeom prst="curvedConnector2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구부러진 연결선[U] 27">
              <a:extLst>
                <a:ext uri="{FF2B5EF4-FFF2-40B4-BE49-F238E27FC236}">
                  <a16:creationId xmlns:a16="http://schemas.microsoft.com/office/drawing/2014/main" id="{E2B04C2D-F916-2148-A6C8-AE7D3F36CC08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9968901" y="1969292"/>
              <a:ext cx="1221996" cy="1388641"/>
            </a:xfrm>
            <a:prstGeom prst="curvedConnector2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1B24D7DE-F51E-0A47-8965-CD6E9F6BA9F9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rot="16200000" flipH="1">
              <a:off x="8911483" y="4036050"/>
              <a:ext cx="587480" cy="1166560"/>
            </a:xfrm>
            <a:prstGeom prst="curvedConnector2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구부러진 연결선[U] 29">
              <a:extLst>
                <a:ext uri="{FF2B5EF4-FFF2-40B4-BE49-F238E27FC236}">
                  <a16:creationId xmlns:a16="http://schemas.microsoft.com/office/drawing/2014/main" id="{F42A28EF-A7E8-6D4E-A160-12C364510A9D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9968901" y="3430853"/>
              <a:ext cx="1221996" cy="1443540"/>
            </a:xfrm>
            <a:prstGeom prst="curvedConnector2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3309A16-3FF0-CA4C-9077-138714A3AA04}"/>
                </a:ext>
              </a:extLst>
            </p:cNvPr>
            <p:cNvGrpSpPr/>
            <p:nvPr/>
          </p:nvGrpSpPr>
          <p:grpSpPr>
            <a:xfrm>
              <a:off x="8339471" y="3760913"/>
              <a:ext cx="564943" cy="564677"/>
              <a:chOff x="735782" y="3116735"/>
              <a:chExt cx="564943" cy="56467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A4D78BD-27FC-3C4C-8F9A-3CF24D55694C}"/>
                  </a:ext>
                </a:extLst>
              </p:cNvPr>
              <p:cNvSpPr/>
              <p:nvPr/>
            </p:nvSpPr>
            <p:spPr>
              <a:xfrm>
                <a:off x="772731" y="3131049"/>
                <a:ext cx="505485" cy="5503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36" name="Google Shape;273;g121b117e21a_4_2">
                <a:extLst>
                  <a:ext uri="{FF2B5EF4-FFF2-40B4-BE49-F238E27FC236}">
                    <a16:creationId xmlns:a16="http://schemas.microsoft.com/office/drawing/2014/main" id="{A9D32A9A-C223-904E-9A56-C5EFAA182D20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35782" y="3116735"/>
                <a:ext cx="564943" cy="5646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9C26161-C436-4749-9498-9363B0730BAB}"/>
                </a:ext>
              </a:extLst>
            </p:cNvPr>
            <p:cNvGrpSpPr/>
            <p:nvPr/>
          </p:nvGrpSpPr>
          <p:grpSpPr>
            <a:xfrm>
              <a:off x="8132669" y="3069412"/>
              <a:ext cx="607091" cy="612000"/>
              <a:chOff x="411162" y="1850021"/>
              <a:chExt cx="607091" cy="612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4567EAAC-30D3-6244-AD91-9CD0F532B516}"/>
                  </a:ext>
                </a:extLst>
              </p:cNvPr>
              <p:cNvSpPr/>
              <p:nvPr/>
            </p:nvSpPr>
            <p:spPr>
              <a:xfrm>
                <a:off x="422547" y="1875570"/>
                <a:ext cx="595706" cy="564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34" name="Google Shape;273;g121b117e21a_4_2">
                <a:extLst>
                  <a:ext uri="{FF2B5EF4-FFF2-40B4-BE49-F238E27FC236}">
                    <a16:creationId xmlns:a16="http://schemas.microsoft.com/office/drawing/2014/main" id="{31C25EEC-A579-CC41-95BE-071B05481C1E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162" y="1850021"/>
                <a:ext cx="595706" cy="612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EFDF22-4078-66A5-8DD8-BC1F3F744432}"/>
              </a:ext>
            </a:extLst>
          </p:cNvPr>
          <p:cNvSpPr/>
          <p:nvPr/>
        </p:nvSpPr>
        <p:spPr>
          <a:xfrm>
            <a:off x="1252330" y="2892286"/>
            <a:ext cx="9799983" cy="315070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BC5864-A94A-234F-9548-76188F9BD577}"/>
              </a:ext>
            </a:extLst>
          </p:cNvPr>
          <p:cNvSpPr txBox="1"/>
          <p:nvPr/>
        </p:nvSpPr>
        <p:spPr>
          <a:xfrm>
            <a:off x="50746" y="4230343"/>
            <a:ext cx="156966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ore-KR" altLang="en-US" sz="1100" b="1" dirty="0"/>
              <a:t>이 과정을 여러번 반복</a:t>
            </a:r>
          </a:p>
        </p:txBody>
      </p:sp>
    </p:spTree>
    <p:extLst>
      <p:ext uri="{BB962C8B-B14F-4D97-AF65-F5344CB8AC3E}">
        <p14:creationId xmlns:p14="http://schemas.microsoft.com/office/powerpoint/2010/main" val="1230239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ZK-SNARK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34336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기존 </a:t>
            </a:r>
            <a:r>
              <a:rPr kumimoji="1" lang="en-US" altLang="ko-KR" sz="2000" dirty="0"/>
              <a:t>ZK</a:t>
            </a:r>
            <a:r>
              <a:rPr kumimoji="1" lang="ko-KR" altLang="en-US" sz="2000" dirty="0"/>
              <a:t> 간결하게</a:t>
            </a:r>
            <a:r>
              <a:rPr kumimoji="1" lang="en-US" altLang="ko-KR" sz="2000" dirty="0"/>
              <a:t>(Succinct),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비상호적인</a:t>
            </a:r>
            <a:r>
              <a:rPr kumimoji="1" lang="ko-KR" altLang="en-US" sz="2000" dirty="0"/>
              <a:t> 환경</a:t>
            </a:r>
            <a:r>
              <a:rPr kumimoji="1" lang="en-US" altLang="ko-KR" sz="2000" dirty="0"/>
              <a:t>(non-interactive)</a:t>
            </a:r>
            <a:r>
              <a:rPr kumimoji="1" lang="ko-KR" altLang="en-US" sz="2000" dirty="0"/>
              <a:t>에서 적용 가능하도록 변경</a:t>
            </a:r>
            <a:endParaRPr kumimoji="1" lang="en-US" altLang="ko-KR" sz="2000" dirty="0"/>
          </a:p>
          <a:p>
            <a:pPr lvl="1"/>
            <a:r>
              <a:rPr kumimoji="1" lang="en-US" altLang="ko-Kore-KR" sz="1600" dirty="0"/>
              <a:t>Succinct ? </a:t>
            </a:r>
            <a:r>
              <a:rPr kumimoji="1" lang="ko-KR" altLang="en-US" sz="1600" dirty="0"/>
              <a:t>증명의 크기가 작고 신속하게 확인 가능</a:t>
            </a:r>
            <a:endParaRPr kumimoji="1" lang="en-US" altLang="ko-KR" sz="1600" dirty="0"/>
          </a:p>
          <a:p>
            <a:pPr lvl="1"/>
            <a:r>
              <a:rPr kumimoji="1" lang="en-US" altLang="ko-Kore-KR" sz="1600" dirty="0"/>
              <a:t>non-</a:t>
            </a:r>
            <a:r>
              <a:rPr kumimoji="1" lang="en-US" altLang="ko-Kore-KR" sz="1600" dirty="0" err="1"/>
              <a:t>interacitve</a:t>
            </a:r>
            <a:r>
              <a:rPr kumimoji="1" lang="en-US" altLang="ko-Kore-KR" sz="1600" dirty="0"/>
              <a:t> ? </a:t>
            </a:r>
            <a:r>
              <a:rPr kumimoji="1" lang="ko-KR" altLang="en-US" sz="1600" dirty="0"/>
              <a:t>증명자와 </a:t>
            </a:r>
            <a:r>
              <a:rPr kumimoji="1" lang="ko-KR" altLang="en-US" sz="1600" dirty="0" err="1"/>
              <a:t>검증자</a:t>
            </a:r>
            <a:r>
              <a:rPr kumimoji="1" lang="ko-KR" altLang="en-US" sz="1600" dirty="0"/>
              <a:t> 사이의 상호작용이 거의 없거나 상호작용이 없음</a:t>
            </a:r>
            <a:endParaRPr kumimoji="1" lang="en-US" altLang="ko-Kore-KR" sz="1600" dirty="0"/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en-US" altLang="ko-KR" sz="2000" dirty="0"/>
              <a:t>ZK-SNARK</a:t>
            </a:r>
          </a:p>
          <a:p>
            <a:pPr lvl="1"/>
            <a:r>
              <a:rPr kumimoji="1" lang="ko-KR" altLang="en-US" sz="1600" dirty="0" err="1"/>
              <a:t>증명자와</a:t>
            </a:r>
            <a:r>
              <a:rPr kumimoji="1" lang="ko-KR" altLang="en-US" sz="1600" dirty="0"/>
              <a:t> 검증자가 무작위 하나의 증거만 주고 받아오면 됨</a:t>
            </a:r>
            <a:endParaRPr kumimoji="1" lang="en-US" altLang="ko-KR" sz="1600" dirty="0"/>
          </a:p>
          <a:p>
            <a:pPr lvl="1"/>
            <a:r>
              <a:rPr kumimoji="1" lang="ko-KR" altLang="en-US" sz="1600" dirty="0" err="1"/>
              <a:t>증명자와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검증자</a:t>
            </a:r>
            <a:r>
              <a:rPr kumimoji="1" lang="ko-KR" altLang="en-US" sz="1600" dirty="0"/>
              <a:t> 사이의 신뢰할 수 있는 초기 설정에 의존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ZK-SNARK</a:t>
            </a:r>
            <a:r>
              <a:rPr kumimoji="1" lang="ko-KR" altLang="en-US" sz="1600" dirty="0"/>
              <a:t> 활용한 트랜잭션의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수신자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송신자 등의 정보 노출없이 트랜잭션 유효성을  다른 노드들에게 전달 가능 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ko-KR" altLang="en-US" sz="2000" dirty="0"/>
              <a:t>양자 컴퓨터는 </a:t>
            </a:r>
            <a:r>
              <a:rPr kumimoji="1" lang="en-US" altLang="ko-KR" sz="2000" dirty="0"/>
              <a:t>ZK-SNARK</a:t>
            </a:r>
            <a:r>
              <a:rPr kumimoji="1" lang="ko-KR" altLang="en-US" sz="2000" dirty="0"/>
              <a:t>의 위협으로 간주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ZK-SNARK</a:t>
            </a:r>
            <a:r>
              <a:rPr kumimoji="1" lang="ko-KR" altLang="en-US" sz="1600" dirty="0"/>
              <a:t>는 정확한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컴퓨팅에 기반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증명자의 컴퓨팅 능력이 제한적이라고 할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정직하지 않은 </a:t>
            </a:r>
            <a:r>
              <a:rPr kumimoji="1" lang="ko-KR" altLang="en-US" sz="1600" dirty="0" err="1"/>
              <a:t>증명자가</a:t>
            </a:r>
            <a:r>
              <a:rPr kumimoji="1" lang="ko-KR" altLang="en-US" sz="1600" dirty="0"/>
              <a:t> 시스템 속일 확률 낮음</a:t>
            </a:r>
            <a:endParaRPr kumimoji="1" lang="en-US" altLang="ko-KR" sz="1600" dirty="0"/>
          </a:p>
          <a:p>
            <a:pPr lvl="1"/>
            <a:r>
              <a:rPr kumimoji="1" lang="en-US" altLang="ko-KR" sz="1600" b="1" dirty="0"/>
              <a:t>But! </a:t>
            </a:r>
            <a:r>
              <a:rPr kumimoji="1" lang="ko-KR" altLang="en-US" sz="1600" b="1" dirty="0"/>
              <a:t> 충분한 컴퓨팅을 갖고 있는 </a:t>
            </a:r>
            <a:r>
              <a:rPr kumimoji="1" lang="ko-KR" altLang="en-US" sz="1600" b="1" dirty="0" err="1"/>
              <a:t>증명자는</a:t>
            </a:r>
            <a:r>
              <a:rPr kumimoji="1" lang="ko-KR" altLang="en-US" sz="1600" b="1" dirty="0"/>
              <a:t> 가짜 증명 생성 가능</a:t>
            </a:r>
            <a:endParaRPr kumimoji="1" lang="en-US" altLang="ko-KR" sz="1600" b="1" dirty="0"/>
          </a:p>
          <a:p>
            <a:pPr lvl="1"/>
            <a:endParaRPr kumimoji="1" lang="en-US" altLang="ko-KR" sz="1600" dirty="0"/>
          </a:p>
          <a:p>
            <a:pPr lvl="1"/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1601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ZK-SNARK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실제 </a:t>
            </a:r>
            <a:r>
              <a:rPr kumimoji="1" lang="ko-KR" altLang="en-US" sz="2000" dirty="0" err="1"/>
              <a:t>블록체인</a:t>
            </a:r>
            <a:r>
              <a:rPr kumimoji="1" lang="ko-KR" altLang="en-US" sz="2000" dirty="0"/>
              <a:t> 참여자가 블록의 내용을 알지못하더라도 전체 노드 중 증명 역할을 수행하는 노드가 블록의 </a:t>
            </a:r>
            <a:r>
              <a:rPr kumimoji="1" lang="ko-KR" altLang="en-US" sz="2000" dirty="0" err="1"/>
              <a:t>위변조를</a:t>
            </a:r>
            <a:r>
              <a:rPr kumimoji="1" lang="ko-KR" altLang="en-US" sz="2000" dirty="0"/>
              <a:t> 빠르게 검증 가능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 err="1"/>
              <a:t>타원곡선</a:t>
            </a:r>
            <a:r>
              <a:rPr kumimoji="1" lang="ko-KR" altLang="en-US" sz="2000" dirty="0"/>
              <a:t> 알고리즘을 사용</a:t>
            </a:r>
            <a:endParaRPr kumimoji="1" lang="en-US" altLang="ko-KR" sz="2000" dirty="0"/>
          </a:p>
          <a:p>
            <a:pPr lvl="1"/>
            <a:r>
              <a:rPr kumimoji="1" lang="ko-KR" altLang="en-US" sz="1600" dirty="0" err="1"/>
              <a:t>타원곡선</a:t>
            </a:r>
            <a:r>
              <a:rPr kumimoji="1" lang="ko-KR" altLang="en-US" sz="1600" dirty="0"/>
              <a:t> 위에서는 정보는 숨기고 등식만 증명하는 것이 가능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ko-KR" altLang="en-US" sz="1600" dirty="0"/>
              <a:t>정보를 수정하는 부분인 </a:t>
            </a:r>
            <a:r>
              <a:rPr kumimoji="1" lang="en-US" altLang="ko-KR" sz="1600" dirty="0"/>
              <a:t>Zero-Knowledge</a:t>
            </a:r>
            <a:r>
              <a:rPr kumimoji="1" lang="ko-KR" altLang="en-US" sz="1600" dirty="0"/>
              <a:t>에  대해 구현하지 못하여 타원 곡선 알고리즘을 채택하여 사용  </a:t>
            </a:r>
            <a:endParaRPr kumimoji="1" lang="en-US" altLang="ko-KR" sz="1600" dirty="0"/>
          </a:p>
          <a:p>
            <a:pPr lvl="1"/>
            <a:endParaRPr kumimoji="1" lang="en-US" altLang="ko-KR" sz="1600" b="1" dirty="0"/>
          </a:p>
          <a:p>
            <a:pPr lvl="1"/>
            <a:r>
              <a:rPr kumimoji="1" lang="ko-KR" altLang="en-US" sz="1600" b="1" dirty="0"/>
              <a:t>빠른 속도로 연산을 할 수 있는 양자컴퓨터에 안전하지 않음</a:t>
            </a:r>
            <a:endParaRPr kumimoji="1" lang="en-US" altLang="ko-KR" sz="1600" b="1" dirty="0"/>
          </a:p>
          <a:p>
            <a:pPr lvl="1"/>
            <a:endParaRPr kumimoji="1" lang="en-US" altLang="ko-Kore-KR" sz="1600" dirty="0"/>
          </a:p>
          <a:p>
            <a:pPr lvl="2"/>
            <a:endParaRPr kumimoji="1" lang="en-US" altLang="ko-Kore-KR" sz="1200" dirty="0"/>
          </a:p>
          <a:p>
            <a:pPr lvl="1"/>
            <a:endParaRPr kumimoji="1"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1177609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ZK-STARK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 </a:t>
            </a:r>
            <a:r>
              <a:rPr kumimoji="1" lang="en-US" altLang="ko-Kore-KR" sz="2000" dirty="0"/>
              <a:t>ZK-SNARK</a:t>
            </a:r>
            <a:r>
              <a:rPr kumimoji="1" lang="ko-Kore-KR" altLang="en-US" sz="2000" dirty="0"/>
              <a:t>의 단점을 보완한 새로운 영지식 증명 기술</a:t>
            </a:r>
            <a:endParaRPr kumimoji="1" lang="en-US" altLang="ko-Kore-KR" sz="2000" dirty="0"/>
          </a:p>
          <a:p>
            <a:pPr lvl="1"/>
            <a:r>
              <a:rPr kumimoji="1" lang="ko-Kore-KR" altLang="en-US" sz="1600" dirty="0"/>
              <a:t>더 신속하고</a:t>
            </a:r>
            <a:r>
              <a:rPr kumimoji="1" lang="en-US" altLang="ko-Kore-KR" sz="1600" dirty="0"/>
              <a:t>, </a:t>
            </a:r>
            <a:r>
              <a:rPr kumimoji="1" lang="ko-Kore-KR" altLang="en-US" sz="1600" dirty="0"/>
              <a:t>저렴하게 기술 구현 가능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/>
              <a:t>ZK-SNARK</a:t>
            </a:r>
            <a:r>
              <a:rPr kumimoji="1" lang="ko-KR" altLang="en-US" sz="1600" dirty="0"/>
              <a:t>에 비해 증명의 크고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수수료가 약간 비쌈</a:t>
            </a:r>
            <a:endParaRPr kumimoji="1" lang="en-US" altLang="ko-Kore-KR" sz="1600" dirty="0"/>
          </a:p>
          <a:p>
            <a:pPr lvl="1"/>
            <a:endParaRPr kumimoji="1" lang="en-US" altLang="ko-Kore-KR" sz="1600" dirty="0"/>
          </a:p>
          <a:p>
            <a:r>
              <a:rPr kumimoji="1" lang="en-US" altLang="ko-Kore-KR" sz="2000" dirty="0"/>
              <a:t>Zero-knowledge</a:t>
            </a:r>
            <a:r>
              <a:rPr kumimoji="1" lang="ko-Kore-KR" altLang="en-US" sz="2000" dirty="0"/>
              <a:t> </a:t>
            </a:r>
            <a:r>
              <a:rPr kumimoji="1" lang="en-US" altLang="ko-Kore-KR" sz="2000" dirty="0"/>
              <a:t>S</a:t>
            </a:r>
            <a:r>
              <a:rPr kumimoji="1" lang="en-US" altLang="ko-KR" sz="2000" dirty="0"/>
              <a:t>calable Transparent Arguments of Knowledge</a:t>
            </a:r>
            <a:r>
              <a:rPr kumimoji="1" lang="ko-KR" altLang="en-US" sz="2000" dirty="0"/>
              <a:t>의 약자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Scalable(</a:t>
            </a:r>
            <a:r>
              <a:rPr kumimoji="1" lang="ko-KR" altLang="en-US" sz="1600" dirty="0"/>
              <a:t>확장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가능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검증에 소요되는 시간이 매우 </a:t>
            </a:r>
            <a:r>
              <a:rPr kumimoji="1" lang="ko-KR" altLang="en-US" sz="1600" dirty="0" err="1"/>
              <a:t>짦음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대규모 테스트를 진행하여도 즉각적으로 반응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en-US" altLang="ko-KR" sz="1600" dirty="0"/>
              <a:t>Transparent(</a:t>
            </a:r>
            <a:r>
              <a:rPr kumimoji="1" lang="ko-KR" altLang="en-US" sz="1600" dirty="0"/>
              <a:t>투명</a:t>
            </a:r>
            <a:r>
              <a:rPr kumimoji="1" lang="en-US" altLang="ko-KR" sz="1600" dirty="0"/>
              <a:t>) : ZK-SNARK</a:t>
            </a:r>
            <a:r>
              <a:rPr kumimoji="1" lang="ko-KR" altLang="en-US" sz="1600" dirty="0"/>
              <a:t>와 </a:t>
            </a:r>
            <a:r>
              <a:rPr kumimoji="1" lang="ko-KR" altLang="en-US" sz="1600" dirty="0" err="1"/>
              <a:t>다른게</a:t>
            </a:r>
            <a:r>
              <a:rPr kumimoji="1" lang="ko-KR" altLang="en-US" sz="1600" dirty="0"/>
              <a:t> 초기 신뢰성 설정</a:t>
            </a:r>
            <a:r>
              <a:rPr kumimoji="1" lang="en-US" altLang="ko-KR" sz="1600" dirty="0"/>
              <a:t>x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충돌 저항성 </a:t>
            </a:r>
            <a:r>
              <a:rPr kumimoji="1" lang="ko-KR" altLang="en-US" sz="2000" dirty="0" err="1"/>
              <a:t>해시함수를</a:t>
            </a:r>
            <a:r>
              <a:rPr kumimoji="1" lang="ko-KR" altLang="en-US" sz="2000" dirty="0"/>
              <a:t> 통해 더 희박한 대칭 암호화 의존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초기 신뢰 설정 필요 </a:t>
            </a:r>
            <a:r>
              <a:rPr kumimoji="1" lang="en-US" altLang="ko-KR" sz="1600" dirty="0"/>
              <a:t>x</a:t>
            </a:r>
          </a:p>
          <a:p>
            <a:pPr lvl="1"/>
            <a:r>
              <a:rPr kumimoji="1" lang="ko-KR" altLang="en-US" sz="1600" dirty="0"/>
              <a:t>이론적으로 양자 컴퓨터에 의해 공격 받기 쉬운 </a:t>
            </a:r>
            <a:r>
              <a:rPr kumimoji="1" lang="en-US" altLang="ko-KR" sz="1600" dirty="0"/>
              <a:t>ZK-SNARK</a:t>
            </a:r>
            <a:r>
              <a:rPr kumimoji="1" lang="ko-KR" altLang="en-US" sz="1600" dirty="0"/>
              <a:t>의 정수론 가정 제거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r>
              <a:rPr kumimoji="1" lang="ko-KR" altLang="en-US" sz="2000" dirty="0"/>
              <a:t>비교적 낮은 연산 능력을 요구하기 때문에 높은 확장성을 갖음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25561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D6A1F-FCA6-D143-822F-71D0BF1E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ore-KR" dirty="0"/>
              <a:t>ZK-STARK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02EF18-D450-A348-B37A-33D16143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확장성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ZK-SNARK</a:t>
            </a:r>
            <a:r>
              <a:rPr kumimoji="1" lang="ko-KR" altLang="en-US" sz="1600" dirty="0"/>
              <a:t>보다 높은 확장성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sz="1600" dirty="0"/>
              <a:t>ZK-SNARK</a:t>
            </a:r>
          </a:p>
          <a:p>
            <a:pPr lvl="2"/>
            <a:r>
              <a:rPr kumimoji="1" lang="ko-KR" altLang="en-US" sz="1200" dirty="0"/>
              <a:t>복잡성이 증가할수록 더 높은 연산처리 능력 필요</a:t>
            </a:r>
            <a:endParaRPr kumimoji="1" lang="en-US" altLang="ko-KR" sz="1200" dirty="0"/>
          </a:p>
          <a:p>
            <a:pPr lvl="2"/>
            <a:r>
              <a:rPr kumimoji="1" lang="ko-KR" altLang="en-US" sz="1200" dirty="0"/>
              <a:t>증명 데이터와 검증 과정이 간결</a:t>
            </a:r>
            <a:endParaRPr kumimoji="1" lang="en-US" altLang="ko-KR" sz="1200" dirty="0"/>
          </a:p>
          <a:p>
            <a:pPr lvl="2"/>
            <a:r>
              <a:rPr kumimoji="1" lang="en-US" altLang="ko-KR" sz="1200" b="1" dirty="0"/>
              <a:t> </a:t>
            </a:r>
            <a:r>
              <a:rPr kumimoji="1" lang="ko-KR" altLang="en-US" sz="1200" b="1" dirty="0" err="1"/>
              <a:t>증명자와</a:t>
            </a:r>
            <a:r>
              <a:rPr kumimoji="1" lang="ko-KR" altLang="en-US" sz="1200" b="1" dirty="0"/>
              <a:t> 증명을 생성하는데 시간이 오래 걸림</a:t>
            </a:r>
            <a:endParaRPr kumimoji="1" lang="en-US" altLang="ko-KR" sz="1200" b="1" dirty="0"/>
          </a:p>
          <a:p>
            <a:pPr lvl="2"/>
            <a:endParaRPr kumimoji="1" lang="en-US" altLang="ko-KR" sz="1200" b="1" dirty="0"/>
          </a:p>
          <a:p>
            <a:pPr lvl="1"/>
            <a:r>
              <a:rPr kumimoji="1" lang="ko-KR" altLang="en-US" sz="1600" dirty="0"/>
              <a:t>암호화 방식의 차이로 </a:t>
            </a:r>
            <a:r>
              <a:rPr kumimoji="1" lang="en-US" altLang="ko-KR" sz="1600" dirty="0"/>
              <a:t>ZK-SNARK</a:t>
            </a:r>
            <a:r>
              <a:rPr kumimoji="1" lang="ko-KR" altLang="en-US" sz="1600" dirty="0"/>
              <a:t>와 달리 </a:t>
            </a:r>
            <a:r>
              <a:rPr kumimoji="1" lang="ko-KR" altLang="en-US" sz="1600" dirty="0" err="1"/>
              <a:t>영지식</a:t>
            </a:r>
            <a:r>
              <a:rPr kumimoji="1" lang="ko-KR" altLang="en-US" sz="1600" dirty="0"/>
              <a:t> 증명의 복잡성 증명에도 연산 능력에 크게 영향이 없음</a:t>
            </a:r>
            <a:endParaRPr kumimoji="1" lang="en-US" altLang="ko-KR" sz="1600" dirty="0"/>
          </a:p>
          <a:p>
            <a:pPr lvl="2"/>
            <a:r>
              <a:rPr kumimoji="1" lang="ko-KR" altLang="en-US" sz="1200" dirty="0" err="1"/>
              <a:t>증명자와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검증자</a:t>
            </a:r>
            <a:r>
              <a:rPr kumimoji="1" lang="ko-KR" altLang="en-US" sz="1200" dirty="0"/>
              <a:t> 간의 </a:t>
            </a:r>
            <a:r>
              <a:rPr kumimoji="1" lang="en-US" altLang="ko-KR" sz="1200" dirty="0"/>
              <a:t>communication</a:t>
            </a:r>
            <a:r>
              <a:rPr kumimoji="1" lang="ko-KR" altLang="en-US" sz="1200" dirty="0"/>
              <a:t> 횟수와  계산 시간 일정</a:t>
            </a:r>
            <a:endParaRPr kumimoji="1"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E13455-A8B9-B544-A5F6-51FAD603365B}"/>
              </a:ext>
            </a:extLst>
          </p:cNvPr>
          <p:cNvGrpSpPr/>
          <p:nvPr/>
        </p:nvGrpSpPr>
        <p:grpSpPr>
          <a:xfrm>
            <a:off x="8385809" y="4161489"/>
            <a:ext cx="3294880" cy="2359555"/>
            <a:chOff x="8433829" y="4089115"/>
            <a:chExt cx="3175969" cy="27192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2CCCAFC-97A5-5342-974E-9D970A1BDB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06"/>
            <a:stretch/>
          </p:blipFill>
          <p:spPr bwMode="auto">
            <a:xfrm>
              <a:off x="8433829" y="4089115"/>
              <a:ext cx="3175969" cy="240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552552-8201-5047-A454-390482AF9CDA}"/>
                </a:ext>
              </a:extLst>
            </p:cNvPr>
            <p:cNvSpPr txBox="1"/>
            <p:nvPr/>
          </p:nvSpPr>
          <p:spPr>
            <a:xfrm>
              <a:off x="8969339" y="6392915"/>
              <a:ext cx="264045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50" dirty="0"/>
                <a:t>x</a:t>
              </a:r>
              <a:r>
                <a:rPr kumimoji="1" lang="ko-Kore-KR" altLang="en-US" sz="1050" dirty="0"/>
                <a:t>축 </a:t>
              </a:r>
              <a:r>
                <a:rPr kumimoji="1" lang="en-US" altLang="ko-Kore-KR" sz="1050" dirty="0"/>
                <a:t>: </a:t>
              </a:r>
              <a:r>
                <a:rPr kumimoji="1" lang="ko-Kore-KR" altLang="en-US" sz="1050" dirty="0"/>
                <a:t>문제의 복잡성</a:t>
              </a:r>
              <a:endParaRPr kumimoji="1" lang="en-US" altLang="ko-Kore-KR" sz="1050" dirty="0"/>
            </a:p>
            <a:p>
              <a:r>
                <a:rPr kumimoji="1" lang="en-US" altLang="ko-Kore-KR" sz="1050" dirty="0"/>
                <a:t>y</a:t>
              </a:r>
              <a:r>
                <a:rPr kumimoji="1" lang="ko-Kore-KR" altLang="en-US" sz="1050" dirty="0"/>
                <a:t>축 </a:t>
              </a:r>
              <a:r>
                <a:rPr kumimoji="1" lang="en-US" altLang="ko-Kore-KR" sz="1050" dirty="0"/>
                <a:t>: </a:t>
              </a:r>
              <a:r>
                <a:rPr kumimoji="1" lang="ko-Kore-KR" altLang="en-US" sz="1050" dirty="0"/>
                <a:t>증명 생성 시간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B94457-64A1-1D41-B181-436337AE08CE}"/>
                </a:ext>
              </a:extLst>
            </p:cNvPr>
            <p:cNvSpPr/>
            <p:nvPr/>
          </p:nvSpPr>
          <p:spPr>
            <a:xfrm>
              <a:off x="10499894" y="5272423"/>
              <a:ext cx="924675" cy="3698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488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증명</a:t>
            </a:r>
            <a:r>
              <a:rPr kumimoji="1" lang="en-US" altLang="ko-KR" dirty="0"/>
              <a:t>(Proof of Work, PoW)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7099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kumimoji="1" lang="ko-KR" altLang="en-US" sz="2000" b="1" dirty="0"/>
              <a:t>동작 방식</a:t>
            </a:r>
            <a:endParaRPr kumimoji="1" lang="en-US" altLang="ko-KR" sz="2000" b="1" dirty="0"/>
          </a:p>
          <a:p>
            <a:pPr marL="457200" lvl="1" indent="0">
              <a:lnSpc>
                <a:spcPct val="140000"/>
              </a:lnSpc>
              <a:buNone/>
            </a:pPr>
            <a:r>
              <a:rPr kumimoji="1" lang="en-US" altLang="ko-KR" sz="1400" dirty="0"/>
              <a:t>1</a:t>
            </a:r>
            <a:r>
              <a:rPr kumimoji="1" lang="en-US" altLang="ko-KR" sz="1600" dirty="0"/>
              <a:t>.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nonce </a:t>
            </a:r>
            <a:r>
              <a:rPr kumimoji="1" lang="ko-KR" altLang="en-US" sz="1600" b="1" dirty="0"/>
              <a:t>값</a:t>
            </a:r>
            <a:r>
              <a:rPr kumimoji="1" lang="ko-KR" altLang="en-US" sz="1600" dirty="0"/>
              <a:t>을 변화시키며 해시 함수에 대입</a:t>
            </a:r>
            <a:endParaRPr kumimoji="1" lang="en-US" altLang="ko-KR" sz="1600" dirty="0"/>
          </a:p>
          <a:p>
            <a:pPr marL="457200" lvl="1" indent="0">
              <a:lnSpc>
                <a:spcPct val="140000"/>
              </a:lnSpc>
              <a:buNone/>
            </a:pPr>
            <a:r>
              <a:rPr kumimoji="1" lang="en-US" altLang="ko-KR" sz="1600" dirty="0"/>
              <a:t>2.</a:t>
            </a:r>
            <a:r>
              <a:rPr kumimoji="1" lang="ko-KR" altLang="en-US" sz="1600" dirty="0"/>
              <a:t> 목표 값보다 </a:t>
            </a:r>
            <a:r>
              <a:rPr kumimoji="1" lang="ko-KR" altLang="en-US" sz="1600" b="1" dirty="0"/>
              <a:t>큰 값</a:t>
            </a:r>
            <a:r>
              <a:rPr kumimoji="1" lang="ko-KR" altLang="en-US" sz="1600" dirty="0"/>
              <a:t>이 나오면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번의 과정을 다시 수행</a:t>
            </a:r>
            <a:br>
              <a:rPr kumimoji="1" lang="en-US" altLang="ko-KR" sz="1600" dirty="0"/>
            </a:br>
            <a:r>
              <a:rPr kumimoji="1" lang="en-US" altLang="ko-KR" sz="1600" dirty="0"/>
              <a:t>    </a:t>
            </a:r>
            <a:r>
              <a:rPr kumimoji="1" lang="ko-KR" altLang="en-US" sz="1600" dirty="0"/>
              <a:t>목표 값보다 </a:t>
            </a:r>
            <a:r>
              <a:rPr kumimoji="1" lang="ko-KR" altLang="en-US" sz="1600" b="1" dirty="0"/>
              <a:t>작은 값</a:t>
            </a:r>
            <a:r>
              <a:rPr kumimoji="1" lang="ko-KR" altLang="en-US" sz="1600" dirty="0"/>
              <a:t>이 나오면 해당 </a:t>
            </a:r>
            <a:r>
              <a:rPr kumimoji="1" lang="en-US" altLang="ko-KR" sz="1600" dirty="0"/>
              <a:t>nonce</a:t>
            </a:r>
            <a:r>
              <a:rPr kumimoji="1" lang="ko-KR" altLang="en-US" sz="1600" dirty="0"/>
              <a:t>를 적용했을 때의 해시 값이 해당 블록의 해시 값이 됨</a:t>
            </a:r>
            <a:endParaRPr kumimoji="1" lang="en-US" altLang="ko-KR" sz="1600" dirty="0"/>
          </a:p>
          <a:p>
            <a:pPr marL="457200" lvl="1" indent="0">
              <a:lnSpc>
                <a:spcPct val="140000"/>
              </a:lnSpc>
              <a:buNone/>
            </a:pPr>
            <a:r>
              <a:rPr kumimoji="1" lang="en-US" altLang="ko-KR" sz="1600" dirty="0"/>
              <a:t>3.</a:t>
            </a:r>
            <a:r>
              <a:rPr kumimoji="1" lang="ko-KR" altLang="en-US" sz="1600" dirty="0"/>
              <a:t> 다른 노드들은 해당 </a:t>
            </a:r>
            <a:r>
              <a:rPr kumimoji="1" lang="en-US" altLang="ko-KR" sz="1600" dirty="0"/>
              <a:t>nonce</a:t>
            </a:r>
            <a:r>
              <a:rPr kumimoji="1" lang="ko-KR" altLang="en-US" sz="1600" dirty="0"/>
              <a:t>를 </a:t>
            </a:r>
            <a:r>
              <a:rPr kumimoji="1" lang="ko-KR" altLang="en-US" sz="1600" b="1" dirty="0"/>
              <a:t>검증</a:t>
            </a:r>
            <a:br>
              <a:rPr kumimoji="1" lang="en-US" altLang="ko-KR" sz="1600" dirty="0"/>
            </a:br>
            <a:r>
              <a:rPr kumimoji="1" lang="en-US" altLang="ko-KR" sz="1600" dirty="0"/>
              <a:t>    </a:t>
            </a: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>
                <a:sym typeface="Wingdings" pitchFamily="2" charset="2"/>
              </a:rPr>
              <a:t>블록 헤더에 해당 </a:t>
            </a:r>
            <a:r>
              <a:rPr kumimoji="1" lang="en-US" altLang="ko-KR" sz="1600" dirty="0">
                <a:sym typeface="Wingdings" pitchFamily="2" charset="2"/>
              </a:rPr>
              <a:t>nonce </a:t>
            </a:r>
            <a:r>
              <a:rPr kumimoji="1" lang="ko-KR" altLang="en-US" sz="1600" dirty="0">
                <a:sym typeface="Wingdings" pitchFamily="2" charset="2"/>
              </a:rPr>
              <a:t>값을 입력하여 해시하고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목표 값보다 작은 해시 값이 나오면 검증 성공</a:t>
            </a:r>
            <a:endParaRPr kumimoji="1" lang="en-US" altLang="ko-KR" sz="1600" dirty="0">
              <a:sym typeface="Wingdings" pitchFamily="2" charset="2"/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kumimoji="1" lang="en-US" altLang="ko-KR" sz="1600" dirty="0">
                <a:sym typeface="Wingdings" pitchFamily="2" charset="2"/>
              </a:rPr>
              <a:t>4.</a:t>
            </a:r>
            <a:r>
              <a:rPr kumimoji="1" lang="ko-KR" altLang="en-US" sz="1600" dirty="0">
                <a:sym typeface="Wingdings" pitchFamily="2" charset="2"/>
              </a:rPr>
              <a:t> 검증된 블록은 </a:t>
            </a:r>
            <a:r>
              <a:rPr kumimoji="1" lang="ko-KR" altLang="en-US" sz="1600" b="1" dirty="0">
                <a:sym typeface="Wingdings" pitchFamily="2" charset="2"/>
              </a:rPr>
              <a:t>메인 체인에 추가</a:t>
            </a:r>
            <a:r>
              <a:rPr kumimoji="1" lang="ko-KR" altLang="en-US" sz="1600" dirty="0">
                <a:sym typeface="Wingdings" pitchFamily="2" charset="2"/>
              </a:rPr>
              <a:t>되고 </a:t>
            </a:r>
            <a:r>
              <a:rPr kumimoji="1" lang="ko-KR" altLang="en-US" sz="1600" dirty="0" err="1">
                <a:sym typeface="Wingdings" pitchFamily="2" charset="2"/>
              </a:rPr>
              <a:t>채굴자는</a:t>
            </a:r>
            <a:r>
              <a:rPr kumimoji="1" lang="ko-KR" altLang="en-US" sz="1600" dirty="0">
                <a:sym typeface="Wingdings" pitchFamily="2" charset="2"/>
              </a:rPr>
              <a:t> 보상을 받음</a:t>
            </a:r>
            <a:endParaRPr kumimoji="1" lang="en-US" altLang="ko-KR" sz="16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B04D9F0-3008-4AD1-A841-E3488B384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048" y="4000328"/>
            <a:ext cx="5551903" cy="27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9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9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증명</a:t>
            </a:r>
            <a:r>
              <a:rPr kumimoji="1" lang="en-US" altLang="ko-KR" dirty="0"/>
              <a:t>(Proof of Work, PoW)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9776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/>
              <a:t>작업 증명의 장점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모든 노드에게 검증을 받아야하므로 거래 내역을 속이기가 어려움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ko-KR" altLang="en-US" sz="2000" b="1" dirty="0"/>
              <a:t>작업 증명의 단점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채굴 난이도가 높아지면서 작업 증명을 위한 연산에 </a:t>
            </a:r>
            <a:r>
              <a:rPr kumimoji="1" lang="ko-KR" altLang="en-US" sz="1600" b="1" dirty="0"/>
              <a:t>높은 컴퓨팅 파워</a:t>
            </a:r>
            <a:r>
              <a:rPr kumimoji="1" lang="ko-KR" altLang="en-US" sz="1600" dirty="0"/>
              <a:t>를 필요로 함</a:t>
            </a:r>
            <a:br>
              <a:rPr kumimoji="1" lang="en-US" altLang="ko-KR" sz="1600" dirty="0"/>
            </a:br>
            <a:r>
              <a:rPr kumimoji="1" lang="en-US" altLang="ko-KR" sz="1400" dirty="0"/>
              <a:t>    </a:t>
            </a:r>
            <a:r>
              <a:rPr kumimoji="1" lang="en-US" altLang="ko-KR" sz="1400" dirty="0">
                <a:sym typeface="Wingdings" pitchFamily="2" charset="2"/>
              </a:rPr>
              <a:t> </a:t>
            </a:r>
            <a:r>
              <a:rPr kumimoji="1" lang="ko-KR" altLang="en-US" sz="1400" dirty="0" err="1">
                <a:sym typeface="Wingdings" pitchFamily="2" charset="2"/>
              </a:rPr>
              <a:t>고사양</a:t>
            </a:r>
            <a:r>
              <a:rPr kumimoji="1" lang="ko-KR" altLang="en-US" sz="1400" dirty="0">
                <a:sym typeface="Wingdings" pitchFamily="2" charset="2"/>
              </a:rPr>
              <a:t> 장비가 필요하며</a:t>
            </a:r>
            <a:r>
              <a:rPr kumimoji="1" lang="en-US" altLang="ko-KR" sz="1400" dirty="0">
                <a:sym typeface="Wingdings" pitchFamily="2" charset="2"/>
              </a:rPr>
              <a:t>, </a:t>
            </a:r>
            <a:r>
              <a:rPr kumimoji="1" lang="ko-KR" altLang="en-US" sz="1400" dirty="0">
                <a:sym typeface="Wingdings" pitchFamily="2" charset="2"/>
              </a:rPr>
              <a:t>과도한 전력 소모로 에너지 낭비 발생</a:t>
            </a:r>
            <a:endParaRPr kumimoji="1"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작은 블록체인 네트워크일 경우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ko-KR" altLang="en-US" sz="1600" dirty="0">
                <a:sym typeface="Wingdings" pitchFamily="2" charset="2"/>
              </a:rPr>
              <a:t>높은 컴퓨팅 파워를 가진 </a:t>
            </a:r>
            <a:r>
              <a:rPr kumimoji="1" lang="ko-KR" altLang="en-US" sz="1600" dirty="0" err="1">
                <a:sym typeface="Wingdings" pitchFamily="2" charset="2"/>
              </a:rPr>
              <a:t>채굴자들이</a:t>
            </a:r>
            <a:r>
              <a:rPr kumimoji="1" lang="ko-KR" altLang="en-US" sz="1600" dirty="0">
                <a:sym typeface="Wingdings" pitchFamily="2" charset="2"/>
              </a:rPr>
              <a:t> 담합</a:t>
            </a:r>
            <a:r>
              <a:rPr kumimoji="1" lang="en-US" altLang="ko-KR" sz="1600" dirty="0">
                <a:sym typeface="Wingdings" pitchFamily="2" charset="2"/>
              </a:rPr>
              <a:t>(Mining pool)</a:t>
            </a:r>
            <a:r>
              <a:rPr kumimoji="1" lang="ko-KR" altLang="en-US" sz="1600" dirty="0">
                <a:sym typeface="Wingdings" pitchFamily="2" charset="2"/>
              </a:rPr>
              <a:t>할 경우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     </a:t>
            </a:r>
            <a:r>
              <a:rPr kumimoji="1" lang="en-US" altLang="ko-KR" sz="1400" b="1" dirty="0">
                <a:sym typeface="Wingdings" pitchFamily="2" charset="2"/>
              </a:rPr>
              <a:t>51% </a:t>
            </a:r>
            <a:r>
              <a:rPr kumimoji="1" lang="ko-KR" altLang="en-US" sz="1400" b="1" dirty="0">
                <a:sym typeface="Wingdings" pitchFamily="2" charset="2"/>
              </a:rPr>
              <a:t>이상의 지분을 차지</a:t>
            </a:r>
            <a:r>
              <a:rPr kumimoji="1" lang="ko-KR" altLang="en-US" sz="1400" dirty="0">
                <a:sym typeface="Wingdings" pitchFamily="2" charset="2"/>
              </a:rPr>
              <a:t>하여 </a:t>
            </a:r>
            <a:r>
              <a:rPr lang="ko-KR" altLang="en-US" sz="1400" dirty="0"/>
              <a:t>탈중앙화 기반의 검증시스템이 무력화</a:t>
            </a:r>
            <a:r>
              <a:rPr lang="en-US" altLang="ko-KR" sz="1400" dirty="0"/>
              <a:t> </a:t>
            </a:r>
            <a:r>
              <a:rPr lang="ko-KR" altLang="en-US" sz="1400" dirty="0"/>
              <a:t>되어</a:t>
            </a:r>
            <a:r>
              <a:rPr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기존 거래 내역에 대한 </a:t>
            </a:r>
            <a:r>
              <a:rPr kumimoji="1" lang="ko-KR" altLang="en-US" sz="1400" b="1" dirty="0" err="1">
                <a:sym typeface="Wingdings" pitchFamily="2" charset="2"/>
              </a:rPr>
              <a:t>위변조</a:t>
            </a:r>
            <a:r>
              <a:rPr kumimoji="1" lang="ko-KR" altLang="en-US" sz="1400" b="1" dirty="0">
                <a:sym typeface="Wingdings" pitchFamily="2" charset="2"/>
              </a:rPr>
              <a:t> 발생 가능</a:t>
            </a:r>
            <a:endParaRPr kumimoji="1" lang="en-US" altLang="ko-KR" sz="14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>
                <a:sym typeface="Wingdings" pitchFamily="2" charset="2"/>
              </a:rPr>
              <a:t>속도가 느림</a:t>
            </a:r>
            <a:br>
              <a:rPr kumimoji="1" lang="en-US" altLang="ko-KR" sz="1400" b="1" dirty="0">
                <a:sym typeface="Wingdings" pitchFamily="2" charset="2"/>
              </a:rPr>
            </a:br>
            <a:r>
              <a:rPr kumimoji="1" lang="en-US" altLang="ko-KR" sz="1400" b="1" dirty="0">
                <a:sym typeface="Wingdings" pitchFamily="2" charset="2"/>
              </a:rPr>
              <a:t>  </a:t>
            </a:r>
            <a:r>
              <a:rPr kumimoji="1" lang="en-US" altLang="ko-KR" sz="1400" dirty="0">
                <a:sym typeface="Wingdings" pitchFamily="2" charset="2"/>
              </a:rPr>
              <a:t> </a:t>
            </a:r>
            <a:r>
              <a:rPr kumimoji="1" lang="ko-KR" altLang="en-US" sz="1400" dirty="0">
                <a:sym typeface="Wingdings" pitchFamily="2" charset="2"/>
              </a:rPr>
              <a:t>노드 수가 늘어나면서 트랜잭션 처리 속도가 느려짐</a:t>
            </a:r>
            <a:r>
              <a:rPr kumimoji="1" lang="en-US" altLang="ko-KR" sz="1400" dirty="0">
                <a:sym typeface="Wingdings" pitchFamily="2" charset="2"/>
              </a:rPr>
              <a:t> (</a:t>
            </a:r>
            <a:r>
              <a:rPr kumimoji="1" lang="ko-KR" altLang="en-US" sz="1400" b="1" dirty="0">
                <a:sym typeface="Wingdings" pitchFamily="2" charset="2"/>
              </a:rPr>
              <a:t>확장성 저하</a:t>
            </a:r>
            <a:r>
              <a:rPr kumimoji="1" lang="en-US" altLang="ko-KR" sz="1400" b="1" dirty="0">
                <a:sym typeface="Wingdings" pitchFamily="2" charset="2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79566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작업 증명</a:t>
            </a:r>
            <a:r>
              <a:rPr kumimoji="1" lang="en-US" altLang="ko-KR" dirty="0"/>
              <a:t>(Proof of Work, PoW)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977687"/>
          </a:xfrm>
        </p:spPr>
        <p:txBody>
          <a:bodyPr>
            <a:normAutofit/>
          </a:bodyPr>
          <a:lstStyle/>
          <a:p>
            <a:pPr marL="228600" indent="-228600" algn="l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kumimoji="1" lang="en-US" altLang="ko-KR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PoW</a:t>
            </a:r>
            <a:r>
              <a:rPr kumimoji="1" lang="ko-KR" altLang="ko-KR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를 기반으로 하는 알고리즘</a:t>
            </a:r>
            <a:endParaRPr lang="ko-KR" altLang="ko-KR" sz="2000" dirty="0">
              <a:effectLst/>
            </a:endParaRPr>
          </a:p>
          <a:p>
            <a:pPr marL="685800" indent="-228600" algn="l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이중</a:t>
            </a:r>
            <a:r>
              <a:rPr kumimoji="1" lang="en-US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작업증명</a:t>
            </a:r>
            <a:endParaRPr lang="ko-KR" altLang="ko-KR" sz="1600" dirty="0">
              <a:effectLst/>
            </a:endParaRPr>
          </a:p>
          <a:p>
            <a:pPr marL="685800" indent="-228600" algn="l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경과</a:t>
            </a:r>
            <a:r>
              <a:rPr kumimoji="1" lang="en-US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시간증명</a:t>
            </a:r>
            <a:endParaRPr lang="ko-KR" altLang="ko-KR" sz="1600" dirty="0">
              <a:effectLst/>
            </a:endParaRPr>
          </a:p>
          <a:p>
            <a:pPr marL="685800" indent="-228600" algn="l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kumimoji="1" lang="ko-KR" altLang="ko-KR" sz="16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스펙터</a:t>
            </a:r>
            <a:endParaRPr lang="ko-KR" altLang="ko-KR" sz="1600" dirty="0">
              <a:effectLst/>
            </a:endParaRPr>
          </a:p>
          <a:p>
            <a:pPr marL="685800" indent="-228600" algn="l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지연</a:t>
            </a:r>
            <a:r>
              <a:rPr kumimoji="1" lang="en-US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작업증명</a:t>
            </a:r>
            <a:endParaRPr lang="ko-KR" altLang="ko-KR" sz="1600" dirty="0">
              <a:effectLst/>
            </a:endParaRPr>
          </a:p>
          <a:p>
            <a:pPr marL="685800" indent="-228600" algn="l" rtl="0" eaLnBrk="1" latinLnBrk="1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</a:pP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균형</a:t>
            </a:r>
            <a:r>
              <a:rPr kumimoji="1" lang="en-US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ko-KR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작업</a:t>
            </a:r>
            <a:r>
              <a:rPr kumimoji="1" lang="ko-KR" altLang="en-US" sz="160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증명</a:t>
            </a:r>
            <a:endParaRPr lang="ko-KR" altLang="ko-KR" sz="16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4453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지분 증명</a:t>
            </a:r>
            <a:r>
              <a:rPr kumimoji="1" lang="en-US" altLang="ko-KR" dirty="0"/>
              <a:t>(Proof of Stake, PoS)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1" cy="50577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sz="2000" dirty="0">
                <a:sym typeface="Wingdings" pitchFamily="2" charset="2"/>
              </a:rPr>
              <a:t>PoW</a:t>
            </a:r>
            <a:r>
              <a:rPr kumimoji="1" lang="ko-KR" altLang="en-US" sz="2000" dirty="0">
                <a:sym typeface="Wingdings" pitchFamily="2" charset="2"/>
              </a:rPr>
              <a:t>의 문제점을 해결하기 위해 도입된 알고리즘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>
                <a:sym typeface="Wingdings" pitchFamily="2" charset="2"/>
              </a:rPr>
              <a:t>컴퓨팅 파워가 아닌 네트워크 참여자가 가진 지분</a:t>
            </a:r>
            <a:r>
              <a:rPr kumimoji="1" lang="en-US" altLang="ko-KR" sz="1600" dirty="0">
                <a:sym typeface="Wingdings" pitchFamily="2" charset="2"/>
              </a:rPr>
              <a:t>(Stake)</a:t>
            </a:r>
            <a:r>
              <a:rPr kumimoji="1" lang="ko-KR" altLang="en-US" sz="1600" dirty="0">
                <a:sym typeface="Wingdings" pitchFamily="2" charset="2"/>
              </a:rPr>
              <a:t>에 비례하여 블록 생성 권한을 위임하는 방식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/>
              <a:t>Staking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  <a:br>
              <a:rPr lang="en-US" altLang="ko-KR" sz="1400" dirty="0"/>
            </a:b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사용자가 가진 암호화폐의 일정량을 블록체인 네트워크 운영을 위해 활용될 수 있도록 보증금으로 맡기고 그에 대한 대가로 보상을 받음</a:t>
            </a:r>
            <a:endParaRPr kumimoji="1" lang="en-US" altLang="ko-KR" sz="1400" dirty="0"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sym typeface="Wingdings" pitchFamily="2" charset="2"/>
              </a:rPr>
              <a:t>가장 많은 암호화폐 소유자가 블록 생성 권한을 독점하는 것을 막기 위해 </a:t>
            </a:r>
            <a:r>
              <a:rPr kumimoji="1" lang="ko-KR" altLang="en-US" sz="2000" b="1" dirty="0">
                <a:sym typeface="Wingdings" pitchFamily="2" charset="2"/>
              </a:rPr>
              <a:t>무작위 시스템</a:t>
            </a:r>
            <a:r>
              <a:rPr kumimoji="1" lang="ko-KR" altLang="en-US" sz="2000" dirty="0">
                <a:sym typeface="Wingdings" pitchFamily="2" charset="2"/>
              </a:rPr>
              <a:t>을 통해 다음 블록 생성자를 결정</a:t>
            </a:r>
            <a:endParaRPr kumimoji="1" lang="en-US" altLang="ko-KR" sz="2000" dirty="0">
              <a:sym typeface="Wingdings" pitchFamily="2" charset="2"/>
            </a:endParaRPr>
          </a:p>
          <a:p>
            <a:pPr>
              <a:lnSpc>
                <a:spcPct val="130000"/>
              </a:lnSpc>
            </a:pPr>
            <a:endParaRPr kumimoji="1" lang="en-US" altLang="ko-KR" sz="1400" dirty="0">
              <a:sym typeface="Wingdings" pitchFamily="2" charset="2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03E9ED-29D8-9F12-5EB1-AD164B0517ED}"/>
              </a:ext>
            </a:extLst>
          </p:cNvPr>
          <p:cNvGrpSpPr/>
          <p:nvPr/>
        </p:nvGrpSpPr>
        <p:grpSpPr>
          <a:xfrm>
            <a:off x="3697129" y="4244349"/>
            <a:ext cx="4404027" cy="1965951"/>
            <a:chOff x="3697129" y="4244349"/>
            <a:chExt cx="4404027" cy="19659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0AEE66-2C44-4430-B9D0-0D9920B0D0DF}"/>
                </a:ext>
              </a:extLst>
            </p:cNvPr>
            <p:cNvSpPr txBox="1"/>
            <p:nvPr/>
          </p:nvSpPr>
          <p:spPr>
            <a:xfrm>
              <a:off x="3730751" y="5933301"/>
              <a:ext cx="1240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PoW (</a:t>
              </a:r>
              <a:r>
                <a:rPr lang="ko-KR" altLang="en-US" sz="1200" b="1" dirty="0"/>
                <a:t>작업증명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966DAD-B1C5-48C7-9644-610CFAD0770D}"/>
                </a:ext>
              </a:extLst>
            </p:cNvPr>
            <p:cNvSpPr txBox="1"/>
            <p:nvPr/>
          </p:nvSpPr>
          <p:spPr>
            <a:xfrm>
              <a:off x="6681982" y="5933301"/>
              <a:ext cx="1240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PoS (</a:t>
              </a:r>
              <a:r>
                <a:rPr lang="ko-KR" altLang="en-US" sz="1200" b="1" dirty="0"/>
                <a:t>지분증명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19718F-D6B6-452F-9BEE-86D1418AB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777" y="4359576"/>
              <a:ext cx="1597379" cy="139111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B081AA-7537-46F1-9BF8-C7EE366F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7129" y="4244349"/>
              <a:ext cx="1274593" cy="1506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62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지분 증명</a:t>
            </a:r>
            <a:r>
              <a:rPr kumimoji="1" lang="en-US" altLang="ko-KR" dirty="0"/>
              <a:t>(Proof of Stake, PoS)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b="1" dirty="0">
                <a:sym typeface="Wingdings" pitchFamily="2" charset="2"/>
              </a:rPr>
              <a:t>무작위 시스템의 종류</a:t>
            </a:r>
            <a:endParaRPr kumimoji="1" lang="en-US" altLang="ko-KR" sz="2000" b="1" dirty="0">
              <a:sym typeface="Wingdings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1600" b="1" dirty="0">
                <a:sym typeface="Wingdings" pitchFamily="2" charset="2"/>
              </a:rPr>
              <a:t>1.</a:t>
            </a:r>
            <a:r>
              <a:rPr kumimoji="1" lang="ko-KR" altLang="en-US" sz="1600" b="1" dirty="0">
                <a:sym typeface="Wingdings" pitchFamily="2" charset="2"/>
              </a:rPr>
              <a:t> 무작위 블록 선택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	- </a:t>
            </a:r>
            <a:r>
              <a:rPr lang="ko-KR" altLang="en-US" sz="1400" dirty="0"/>
              <a:t>가장 낮은 해시 값과 가장 높은 지분</a:t>
            </a:r>
            <a:r>
              <a:rPr lang="en-US" altLang="ko-KR" sz="1400" dirty="0"/>
              <a:t>(Stake)</a:t>
            </a:r>
            <a:r>
              <a:rPr lang="ko-KR" altLang="en-US" sz="1400" dirty="0"/>
              <a:t>의 조합을 가진 노드를 검증자로 선택</a:t>
            </a:r>
            <a:br>
              <a:rPr lang="en-US" altLang="ko-KR" sz="1400" dirty="0"/>
            </a:br>
            <a:r>
              <a:rPr lang="en-US" altLang="ko-KR" sz="1400" dirty="0"/>
              <a:t>	- </a:t>
            </a:r>
            <a:r>
              <a:rPr lang="ko-KR" altLang="en-US" sz="1400" dirty="0"/>
              <a:t>지분의 크기는 모두에게 공개되어 있으므로 노드들은 일반적으로 다음 </a:t>
            </a:r>
            <a:r>
              <a:rPr lang="ko-KR" altLang="en-US" sz="1400" dirty="0" err="1"/>
              <a:t>검증자를</a:t>
            </a:r>
            <a:r>
              <a:rPr lang="ko-KR" altLang="en-US" sz="1400" dirty="0"/>
              <a:t> 예측 가능</a:t>
            </a:r>
            <a:br>
              <a:rPr lang="en-US" altLang="ko-KR" sz="1400" dirty="0"/>
            </a:b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1600" b="1" dirty="0">
                <a:sym typeface="Wingdings" pitchFamily="2" charset="2"/>
              </a:rPr>
              <a:t>2.</a:t>
            </a:r>
            <a:r>
              <a:rPr kumimoji="1" lang="ko-KR" altLang="en-US" sz="1600" b="1" dirty="0">
                <a:sym typeface="Wingdings" pitchFamily="2" charset="2"/>
              </a:rPr>
              <a:t> 코인 나이에 따른 </a:t>
            </a:r>
            <a:r>
              <a:rPr kumimoji="1" lang="ko-KR" altLang="en-US" sz="1600" b="1" dirty="0" err="1">
                <a:sym typeface="Wingdings" pitchFamily="2" charset="2"/>
              </a:rPr>
              <a:t>검증자</a:t>
            </a:r>
            <a:r>
              <a:rPr kumimoji="1" lang="ko-KR" altLang="en-US" sz="1600" b="1" dirty="0">
                <a:sym typeface="Wingdings" pitchFamily="2" charset="2"/>
              </a:rPr>
              <a:t> 선택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	- </a:t>
            </a:r>
            <a:r>
              <a:rPr lang="ko-KR" altLang="en-US" sz="1400" dirty="0"/>
              <a:t>블록 생성에 참여하고자 하는 노드들이 네트워크 상에 일정량의 코인을 자신의 지분으로 </a:t>
            </a:r>
            <a:r>
              <a:rPr lang="en-US" altLang="ko-KR" sz="1400" dirty="0"/>
              <a:t>staking</a:t>
            </a:r>
            <a:br>
              <a:rPr lang="en-US" altLang="ko-KR" sz="1400" dirty="0"/>
            </a:br>
            <a:r>
              <a:rPr lang="en-US" altLang="ko-KR" sz="1400" dirty="0"/>
              <a:t>	- </a:t>
            </a:r>
            <a:r>
              <a:rPr lang="ko-KR" altLang="en-US" sz="1400" dirty="0"/>
              <a:t>코인의 나이</a:t>
            </a:r>
            <a:r>
              <a:rPr lang="en-US" altLang="ko-KR" sz="1400" dirty="0"/>
              <a:t> =</a:t>
            </a:r>
            <a:r>
              <a:rPr lang="ko-KR" altLang="en-US" sz="1400" dirty="0"/>
              <a:t> 코인이 </a:t>
            </a:r>
            <a:r>
              <a:rPr lang="en-US" altLang="ko-KR" sz="1400" dirty="0"/>
              <a:t>stake </a:t>
            </a:r>
            <a:r>
              <a:rPr lang="ko-KR" altLang="en-US" sz="1400" dirty="0"/>
              <a:t>된 일 수 </a:t>
            </a:r>
            <a:r>
              <a:rPr lang="en" altLang="ko-KR" sz="1400" dirty="0"/>
              <a:t>x </a:t>
            </a:r>
            <a:r>
              <a:rPr lang="ko-KR" altLang="en-US" sz="1400" dirty="0"/>
              <a:t>코인의 수 </a:t>
            </a:r>
            <a:br>
              <a:rPr lang="en-US" altLang="ko-KR" sz="1400" dirty="0"/>
            </a:br>
            <a:r>
              <a:rPr lang="en-US" altLang="ko-KR" sz="1400" dirty="0"/>
              <a:t>	- </a:t>
            </a:r>
            <a:r>
              <a:rPr lang="ko-KR" altLang="en-US" sz="1400" dirty="0"/>
              <a:t>만약 노드가 블록을 생성한다면 코인의 나이는 다시 </a:t>
            </a:r>
            <a:r>
              <a:rPr lang="en-US" altLang="ko-KR" sz="1400" dirty="0"/>
              <a:t>0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초기화</a:t>
            </a:r>
            <a:br>
              <a:rPr lang="en-US" altLang="ko-KR" sz="1400" dirty="0"/>
            </a:br>
            <a:r>
              <a:rPr lang="en-US" altLang="ko-KR" sz="1400" dirty="0"/>
              <a:t>	- </a:t>
            </a:r>
            <a:r>
              <a:rPr lang="ko-KR" altLang="en-US" sz="1400" dirty="0"/>
              <a:t>따라서 다시 블록을 생성하기 위해서는 코인의 나이가 많아질 때까지 일정 시간이 소요</a:t>
            </a:r>
            <a:br>
              <a:rPr lang="en-US" altLang="ko-KR" sz="1400" dirty="0"/>
            </a:br>
            <a:r>
              <a:rPr lang="en-US" altLang="ko-KR" sz="1400" dirty="0"/>
              <a:t>          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/>
              <a:t> 가장 많은 지분을 차지한 노드가 네트워크를 지배하는 것을 방지</a:t>
            </a:r>
            <a:br>
              <a:rPr lang="en-US" altLang="ko-KR" sz="1400" dirty="0"/>
            </a:br>
            <a:endParaRPr kumimoji="1" lang="en-US" altLang="ko-KR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E4153A0-AC90-48CE-BFAA-C32CE43A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91" y="2728890"/>
            <a:ext cx="6842823" cy="86484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EA7A0242-8334-4B7D-8C6E-77E2A2B24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91" y="5811577"/>
            <a:ext cx="5303272" cy="6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8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지분 증명</a:t>
            </a:r>
            <a:r>
              <a:rPr kumimoji="1" lang="en-US" altLang="ko-KR" dirty="0"/>
              <a:t>(Proof of Stake, PoS)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4977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PoS</a:t>
            </a:r>
            <a:r>
              <a:rPr kumimoji="1" lang="ko-KR" altLang="en-US" sz="2000" b="1" dirty="0"/>
              <a:t>의 장점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모든 </a:t>
            </a:r>
            <a:r>
              <a:rPr kumimoji="1" lang="ko-KR" altLang="en-US" sz="1600" dirty="0" err="1"/>
              <a:t>노드에게</a:t>
            </a:r>
            <a:r>
              <a:rPr kumimoji="1" lang="ko-KR" altLang="en-US" sz="1600" dirty="0"/>
              <a:t> 검증을 받지 않아도 되므로 </a:t>
            </a:r>
            <a:r>
              <a:rPr kumimoji="1" lang="en-US" altLang="ko-KR" sz="1600" dirty="0"/>
              <a:t>PoW</a:t>
            </a:r>
            <a:r>
              <a:rPr kumimoji="1" lang="ko-KR" altLang="en-US" sz="1600" dirty="0"/>
              <a:t>보다 </a:t>
            </a:r>
            <a:r>
              <a:rPr kumimoji="1" lang="ko-KR" altLang="en-US" sz="1600" b="1" dirty="0"/>
              <a:t>거래 처리 속도가 빠르고 에너지 소비가 적음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/>
              <a:t>PoW</a:t>
            </a:r>
            <a:r>
              <a:rPr kumimoji="1" lang="ko-KR" altLang="en-US" sz="1600" dirty="0"/>
              <a:t>에 비해 </a:t>
            </a:r>
            <a:r>
              <a:rPr kumimoji="1" lang="ko-KR" altLang="en-US" sz="1600" b="1" dirty="0" err="1"/>
              <a:t>탈중앙화에</a:t>
            </a:r>
            <a:r>
              <a:rPr kumimoji="1" lang="ko-KR" altLang="en-US" sz="1600" b="1" dirty="0"/>
              <a:t> 유리</a:t>
            </a:r>
            <a:br>
              <a:rPr kumimoji="1" lang="en-US" altLang="ko-KR" sz="1600" dirty="0"/>
            </a:br>
            <a:r>
              <a:rPr kumimoji="1" lang="en-US" altLang="ko-KR" sz="1400" dirty="0">
                <a:sym typeface="Wingdings" pitchFamily="2" charset="2"/>
              </a:rPr>
              <a:t> PoW</a:t>
            </a:r>
            <a:r>
              <a:rPr kumimoji="1" lang="ko-KR" altLang="en-US" sz="1400" dirty="0">
                <a:sym typeface="Wingdings" pitchFamily="2" charset="2"/>
              </a:rPr>
              <a:t>의 경우 자본이 </a:t>
            </a:r>
            <a:r>
              <a:rPr kumimoji="1" lang="en-US" altLang="ko-KR" sz="1400" dirty="0">
                <a:sym typeface="Wingdings" pitchFamily="2" charset="2"/>
              </a:rPr>
              <a:t>100</a:t>
            </a:r>
            <a:r>
              <a:rPr kumimoji="1" lang="ko-KR" altLang="en-US" sz="1400" dirty="0">
                <a:sym typeface="Wingdings" pitchFamily="2" charset="2"/>
              </a:rPr>
              <a:t>배면 </a:t>
            </a:r>
            <a:r>
              <a:rPr kumimoji="1" lang="en-US" altLang="ko-KR" sz="1400" dirty="0">
                <a:sym typeface="Wingdings" pitchFamily="2" charset="2"/>
              </a:rPr>
              <a:t>100</a:t>
            </a:r>
            <a:r>
              <a:rPr kumimoji="1" lang="ko-KR" altLang="en-US" sz="1400" dirty="0">
                <a:sym typeface="Wingdings" pitchFamily="2" charset="2"/>
              </a:rPr>
              <a:t>배 이상의 컴퓨팅 파워를 가질 수 있으나</a:t>
            </a:r>
            <a:r>
              <a:rPr kumimoji="1" lang="en-US" altLang="ko-KR" sz="1400" dirty="0">
                <a:sym typeface="Wingdings" pitchFamily="2" charset="2"/>
              </a:rPr>
              <a:t>, PoS</a:t>
            </a:r>
            <a:r>
              <a:rPr kumimoji="1" lang="ko-KR" altLang="en-US" sz="1400" dirty="0">
                <a:sym typeface="Wingdings" pitchFamily="2" charset="2"/>
              </a:rPr>
              <a:t>의 경우 자본이 </a:t>
            </a:r>
            <a:r>
              <a:rPr kumimoji="1" lang="en-US" altLang="ko-KR" sz="1400" dirty="0">
                <a:sym typeface="Wingdings" pitchFamily="2" charset="2"/>
              </a:rPr>
              <a:t>100</a:t>
            </a:r>
            <a:r>
              <a:rPr kumimoji="1" lang="ko-KR" altLang="en-US" sz="1400" dirty="0">
                <a:sym typeface="Wingdings" pitchFamily="2" charset="2"/>
              </a:rPr>
              <a:t>배면 </a:t>
            </a:r>
            <a:r>
              <a:rPr kumimoji="1" lang="en-US" altLang="ko-KR" sz="1400" dirty="0">
                <a:sym typeface="Wingdings" pitchFamily="2" charset="2"/>
              </a:rPr>
              <a:t>100</a:t>
            </a:r>
            <a:r>
              <a:rPr kumimoji="1" lang="ko-KR" altLang="en-US" sz="1400" dirty="0">
                <a:sym typeface="Wingdings" pitchFamily="2" charset="2"/>
              </a:rPr>
              <a:t>배 이상의 지분을 가질 수 없어서 분권화에 유리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/>
              <a:t>PoS</a:t>
            </a:r>
            <a:r>
              <a:rPr kumimoji="1" lang="ko-KR" altLang="en-US" sz="2000" b="1" dirty="0"/>
              <a:t>의 단점</a:t>
            </a:r>
            <a:endParaRPr kumimoji="1" lang="en-US" altLang="ko-KR" sz="20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/>
              <a:t>전체 토큰의 </a:t>
            </a:r>
            <a:r>
              <a:rPr kumimoji="1" lang="en-US" altLang="ko-KR" sz="1600" b="1" dirty="0"/>
              <a:t>51%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한 명의 참여자가 소유할 경우 </a:t>
            </a:r>
            <a:r>
              <a:rPr kumimoji="1" lang="ko-KR" altLang="en-US" sz="1600" b="1" dirty="0"/>
              <a:t>중앙화 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다수의 코인을 보유해 </a:t>
            </a:r>
            <a:r>
              <a:rPr lang="en-US" altLang="ko-KR" sz="1600" dirty="0"/>
              <a:t>staking</a:t>
            </a:r>
            <a:r>
              <a:rPr lang="ko-KR" altLang="en-US" sz="1600" dirty="0"/>
              <a:t> 할수록 권한은 커지고</a:t>
            </a:r>
            <a:r>
              <a:rPr lang="en-US" altLang="ko-KR" sz="1600" dirty="0"/>
              <a:t>, </a:t>
            </a:r>
            <a:r>
              <a:rPr lang="ko-KR" altLang="en-US" sz="1600" dirty="0"/>
              <a:t>검증 보상으로 코인을 받는 것이 반복됨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dirty="0">
                <a:sym typeface="Wingdings" pitchFamily="2" charset="2"/>
              </a:rPr>
              <a:t> </a:t>
            </a:r>
            <a:r>
              <a:rPr lang="ko-KR" altLang="en-US" sz="1400" b="1" dirty="0">
                <a:sym typeface="Wingdings" pitchFamily="2" charset="2"/>
              </a:rPr>
              <a:t>빈익빈 부익부</a:t>
            </a:r>
            <a:endParaRPr lang="en-US" altLang="ko-KR" sz="14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" altLang="ko-KR" sz="1600" b="1" dirty="0"/>
              <a:t>Nothing at Stake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체인에 포크가 발생할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지분을 가진 참여자들이 양쪽 체인에 투표하여 블록 체인의 정당성을 해치는 상황</a:t>
            </a:r>
            <a:br>
              <a:rPr lang="en-US" altLang="ko-KR" sz="1400" dirty="0"/>
            </a:br>
            <a:r>
              <a:rPr lang="en-US" altLang="ko-KR" sz="1400" dirty="0">
                <a:sym typeface="Wingdings" pitchFamily="2" charset="2"/>
              </a:rPr>
              <a:t>- </a:t>
            </a:r>
            <a:r>
              <a:rPr lang="ko-KR" altLang="en-US" sz="1400" dirty="0">
                <a:sym typeface="Wingdings" pitchFamily="2" charset="2"/>
              </a:rPr>
              <a:t>자신의 지분 증명을 위한 한계 비용이 없으며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두 체인에 투표해도 손해보는 것이 없으므로 발생함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- </a:t>
            </a:r>
            <a:r>
              <a:rPr lang="ko-KR" altLang="en-US" sz="1400" dirty="0">
                <a:sym typeface="Wingdings" pitchFamily="2" charset="2"/>
              </a:rPr>
              <a:t>양쪽 체인 모두에서 지분을 가질 수 있게 되어 고의로 체인 포크를 노리는 참여자 발생 가능</a:t>
            </a:r>
            <a:r>
              <a:rPr lang="en-US" altLang="ko-KR" sz="1400" dirty="0">
                <a:sym typeface="Wingdings" pitchFamily="2" charset="2"/>
              </a:rPr>
              <a:t>   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이를 해결하기 위해서는 지분 증명 시 </a:t>
            </a:r>
            <a:r>
              <a:rPr lang="ko-KR" altLang="en-US" sz="1400" b="1" dirty="0">
                <a:sym typeface="Wingdings" pitchFamily="2" charset="2"/>
              </a:rPr>
              <a:t>보증금</a:t>
            </a:r>
            <a:r>
              <a:rPr lang="ko-KR" altLang="en-US" sz="1400" dirty="0">
                <a:sym typeface="Wingdings" pitchFamily="2" charset="2"/>
              </a:rPr>
              <a:t>을 내고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잘못될 경우 보증금의 일부를 잃도록 함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206990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Lap_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CraftLap_clean" id="{D7529A26-E4BA-5C4D-9972-8B27839D9FBC}" vid="{1C755149-2AFD-A64D-B097-C70C7CE0EF47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CryptoCraftLap_clean</Template>
  <TotalTime>1135</TotalTime>
  <Words>3103</Words>
  <Application>Microsoft Macintosh PowerPoint</Application>
  <PresentationFormat>와이드스크린</PresentationFormat>
  <Paragraphs>433</Paragraphs>
  <Slides>40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한컴바탕</vt:lpstr>
      <vt:lpstr>맑은 고딕</vt:lpstr>
      <vt:lpstr>Noto Sans Symbols</vt:lpstr>
      <vt:lpstr>Arial</vt:lpstr>
      <vt:lpstr>Calibri</vt:lpstr>
      <vt:lpstr>Cambria Math</vt:lpstr>
      <vt:lpstr>CryptoCraftLap_clean</vt:lpstr>
      <vt:lpstr>제목 테마</vt:lpstr>
      <vt:lpstr>1_제목 테마</vt:lpstr>
      <vt:lpstr>2_제목 테마</vt:lpstr>
      <vt:lpstr>블록체인 서베이</vt:lpstr>
      <vt:lpstr>PowerPoint 프레젠테이션</vt:lpstr>
      <vt:lpstr>작업 증명(Proof of Work, PoW)</vt:lpstr>
      <vt:lpstr>작업 증명(Proof of Work, PoW)</vt:lpstr>
      <vt:lpstr>작업 증명(Proof of Work, PoW)</vt:lpstr>
      <vt:lpstr>작업 증명(Proof of Work, PoW)</vt:lpstr>
      <vt:lpstr>지분 증명(Proof of Stake, PoS)</vt:lpstr>
      <vt:lpstr>지분 증명(Proof of Stake, PoS)</vt:lpstr>
      <vt:lpstr>지분 증명(Proof of Stake, PoS)</vt:lpstr>
      <vt:lpstr>지분 증명(Proof of Stake, PoS)</vt:lpstr>
      <vt:lpstr>Practical Byzantine Fault Tolerance, PBFT</vt:lpstr>
      <vt:lpstr>Practical Byzantine Fault Tolerance, PBFT</vt:lpstr>
      <vt:lpstr>Practical Byzantine Fault Tolerance, PBFT</vt:lpstr>
      <vt:lpstr>Sharding</vt:lpstr>
      <vt:lpstr>Sharding</vt:lpstr>
      <vt:lpstr>Sharding</vt:lpstr>
      <vt:lpstr>Sharding</vt:lpstr>
      <vt:lpstr>Sharding</vt:lpstr>
      <vt:lpstr>Layer1</vt:lpstr>
      <vt:lpstr>Layer 2</vt:lpstr>
      <vt:lpstr>Lightning Network</vt:lpstr>
      <vt:lpstr>Lightning Network</vt:lpstr>
      <vt:lpstr>Raiden Network</vt:lpstr>
      <vt:lpstr>Scaling Solution (1)</vt:lpstr>
      <vt:lpstr>Scaling Solution (1)</vt:lpstr>
      <vt:lpstr>Scaling Solution (2)</vt:lpstr>
      <vt:lpstr>Scaling Solution (2)</vt:lpstr>
      <vt:lpstr>ZK-Rollup</vt:lpstr>
      <vt:lpstr>ZK-Rollup</vt:lpstr>
      <vt:lpstr>ZK-Rollup</vt:lpstr>
      <vt:lpstr>Optimistic-Rollup</vt:lpstr>
      <vt:lpstr>Optimistic-Rollup</vt:lpstr>
      <vt:lpstr>Commit Chain</vt:lpstr>
      <vt:lpstr>Cross Chain</vt:lpstr>
      <vt:lpstr>ZK-SNARK</vt:lpstr>
      <vt:lpstr>ZK-SNARK</vt:lpstr>
      <vt:lpstr>ZK-SNARK</vt:lpstr>
      <vt:lpstr>ZK-STARK</vt:lpstr>
      <vt:lpstr>ZK-STARK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14</cp:revision>
  <dcterms:created xsi:type="dcterms:W3CDTF">2022-03-08T05:51:47Z</dcterms:created>
  <dcterms:modified xsi:type="dcterms:W3CDTF">2022-04-25T09:43:38Z</dcterms:modified>
</cp:coreProperties>
</file>