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5" r:id="rId5"/>
    <p:sldId id="288" r:id="rId6"/>
    <p:sldId id="280" r:id="rId7"/>
    <p:sldId id="289" r:id="rId8"/>
    <p:sldId id="283" r:id="rId9"/>
    <p:sldId id="290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7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17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3owyCICtjE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GCM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https://youtu.be/3owyCICtjE4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블록암호 운용모드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AEAD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GCM </a:t>
            </a:r>
            <a:r>
              <a:rPr lang="ko-KR" altLang="en-US" dirty="0"/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블록암호 운용모드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블록 암호를 블록 단위로 암</a:t>
            </a:r>
            <a:r>
              <a:rPr lang="en-US" altLang="ko-KR" dirty="0"/>
              <a:t>,</a:t>
            </a:r>
            <a:r>
              <a:rPr lang="ko-KR" altLang="en-US" dirty="0" err="1"/>
              <a:t>복호화되는</a:t>
            </a:r>
            <a:r>
              <a:rPr lang="ko-KR" altLang="en-US" dirty="0"/>
              <a:t> 과정을 운용하는 절차</a:t>
            </a:r>
            <a:endParaRPr lang="en-US" altLang="ko-KR" dirty="0"/>
          </a:p>
          <a:p>
            <a:pPr lvl="1"/>
            <a:r>
              <a:rPr lang="ko-KR" altLang="en-US" dirty="0" err="1"/>
              <a:t>평문의</a:t>
            </a:r>
            <a:r>
              <a:rPr lang="ko-KR" altLang="en-US" dirty="0"/>
              <a:t> 암</a:t>
            </a:r>
            <a:r>
              <a:rPr lang="en-US" altLang="ko-KR" dirty="0"/>
              <a:t>,</a:t>
            </a:r>
            <a:r>
              <a:rPr lang="ko-KR" altLang="en-US" dirty="0"/>
              <a:t>복호화를 어떻게 </a:t>
            </a:r>
            <a:r>
              <a:rPr lang="ko-KR" altLang="en-US" dirty="0" err="1"/>
              <a:t>반복하느냐에</a:t>
            </a:r>
            <a:r>
              <a:rPr lang="ko-KR" altLang="en-US" dirty="0"/>
              <a:t> 따라 보안성이 달라짐</a:t>
            </a:r>
            <a:endParaRPr lang="en-US" altLang="ko-KR" dirty="0"/>
          </a:p>
          <a:p>
            <a:pPr lvl="1"/>
            <a:r>
              <a:rPr lang="ko-KR" altLang="en-US" dirty="0"/>
              <a:t>암호화와 인증을 목적으로 정의</a:t>
            </a:r>
            <a:endParaRPr lang="en-US" altLang="ko-KR" dirty="0"/>
          </a:p>
          <a:p>
            <a:pPr lvl="1"/>
            <a:r>
              <a:rPr lang="ko-KR" altLang="en-US" dirty="0"/>
              <a:t>공개키 암호에도 적용 가능하나 일반적이진 않음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latin typeface="+mn-ea"/>
              </a:rPr>
              <a:t>NIST</a:t>
            </a:r>
            <a:r>
              <a:rPr lang="ko-KR" altLang="en-US" dirty="0">
                <a:latin typeface="+mn-ea"/>
              </a:rPr>
              <a:t>에서는 </a:t>
            </a:r>
            <a:r>
              <a:rPr lang="en-US" altLang="ko-KR" dirty="0">
                <a:latin typeface="+mn-ea"/>
              </a:rPr>
              <a:t>5</a:t>
            </a:r>
            <a:r>
              <a:rPr lang="ko-KR" altLang="en-US" dirty="0">
                <a:latin typeface="+mn-ea"/>
              </a:rPr>
              <a:t>가지 운용 모드를 정의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ECB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Electronic Code Blok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전자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부호표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CBC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Cipher Block Chaining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암호 블록 연쇄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CFB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Cipher-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FeedBack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암호 피드백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OFB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Output-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+mn-ea"/>
              </a:rPr>
              <a:t>FeedBack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출력 피드백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CTR</a:t>
            </a:r>
            <a:r>
              <a:rPr lang="ko-KR" altLang="en-US" dirty="0">
                <a:latin typeface="+mn-ea"/>
              </a:rPr>
              <a:t>모드 </a:t>
            </a:r>
            <a:r>
              <a:rPr lang="en-US" altLang="ko-KR" dirty="0">
                <a:latin typeface="+mn-ea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Counter mode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카운터 모드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dirty="0">
              <a:latin typeface="+mn-ea"/>
            </a:endParaRPr>
          </a:p>
          <a:p>
            <a:pPr marL="457200" lvl="1" indent="0">
              <a:buNone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15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블록암호 운용모드 </a:t>
            </a:r>
            <a:r>
              <a:rPr lang="en-US" altLang="ko-KR" dirty="0"/>
              <a:t>- CTR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스트림 암호의 구조를 가짐</a:t>
            </a:r>
            <a:endParaRPr lang="en-US" altLang="ko-KR" dirty="0"/>
          </a:p>
          <a:p>
            <a:r>
              <a:rPr lang="ko-KR" altLang="en-US" dirty="0"/>
              <a:t>암호화 시 마다 </a:t>
            </a:r>
            <a:r>
              <a:rPr lang="en-US" altLang="ko-KR" dirty="0"/>
              <a:t>Nonce</a:t>
            </a:r>
            <a:r>
              <a:rPr lang="ko-KR" altLang="en-US" dirty="0"/>
              <a:t>를 구함</a:t>
            </a:r>
            <a:endParaRPr lang="en-US" altLang="ko-KR" dirty="0"/>
          </a:p>
          <a:p>
            <a:r>
              <a:rPr lang="ko-KR" altLang="en-US" dirty="0"/>
              <a:t>암호화</a:t>
            </a:r>
            <a:r>
              <a:rPr lang="en-US" altLang="ko-KR" dirty="0"/>
              <a:t> </a:t>
            </a:r>
            <a:r>
              <a:rPr lang="ko-KR" altLang="en-US" dirty="0"/>
              <a:t>할 때 마다 </a:t>
            </a:r>
            <a:r>
              <a:rPr lang="en-US" altLang="ko-KR" dirty="0"/>
              <a:t>1</a:t>
            </a:r>
            <a:r>
              <a:rPr lang="ko-KR" altLang="en-US" dirty="0"/>
              <a:t>씩 증가하는 </a:t>
            </a:r>
            <a:r>
              <a:rPr lang="en-US" altLang="ko-KR" dirty="0"/>
              <a:t>counter</a:t>
            </a:r>
            <a:r>
              <a:rPr lang="ko-KR" altLang="en-US" dirty="0"/>
              <a:t>를 </a:t>
            </a:r>
            <a:r>
              <a:rPr lang="en-US" altLang="ko-KR" dirty="0"/>
              <a:t>Nonce</a:t>
            </a:r>
            <a:r>
              <a:rPr lang="ko-KR" altLang="en-US" dirty="0"/>
              <a:t>와 결합해 사용</a:t>
            </a:r>
            <a:endParaRPr lang="en-US" altLang="ko-KR" dirty="0"/>
          </a:p>
          <a:p>
            <a:r>
              <a:rPr lang="ko-KR" altLang="en-US" dirty="0"/>
              <a:t>이전 블록의 어떠한 값도 다음 블록에 영향을 주지 않음</a:t>
            </a:r>
            <a:endParaRPr lang="en-US" altLang="ko-KR" dirty="0"/>
          </a:p>
          <a:p>
            <a:pPr lvl="1"/>
            <a:r>
              <a:rPr lang="ko-KR" altLang="en-US" dirty="0"/>
              <a:t>오류 전파가 없음</a:t>
            </a:r>
            <a:endParaRPr lang="en-US" altLang="ko-KR" dirty="0"/>
          </a:p>
          <a:p>
            <a:r>
              <a:rPr lang="ko-KR" altLang="en-US" dirty="0"/>
              <a:t>원하는 부분만 복호화 할 수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ABE99-0351-FEE2-D039-420A993944DA}"/>
              </a:ext>
            </a:extLst>
          </p:cNvPr>
          <p:cNvSpPr txBox="1"/>
          <p:nvPr/>
        </p:nvSpPr>
        <p:spPr>
          <a:xfrm>
            <a:off x="4929071" y="6288603"/>
            <a:ext cx="233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CTR </a:t>
            </a:r>
            <a:r>
              <a:rPr lang="ko-KR" altLang="en-US" dirty="0"/>
              <a:t>모드 암호화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E66C1-64D6-45D2-3144-FA777136F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4387828"/>
            <a:ext cx="58864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AEAD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AEAD(Authenticated Encryption with Associated Data)</a:t>
            </a:r>
          </a:p>
          <a:p>
            <a:r>
              <a:rPr lang="ko-KR" altLang="en-US" dirty="0"/>
              <a:t>데이터의 기밀성과 무결성을 동시에 보호하는 암호화 방법</a:t>
            </a:r>
            <a:endParaRPr lang="en-US" altLang="ko-KR" dirty="0"/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데이터 암호화를 통한 기밀성과 </a:t>
            </a:r>
            <a:r>
              <a:rPr lang="en-US" altLang="ko-KR" dirty="0"/>
              <a:t>MAC(Message Authentication Code) </a:t>
            </a:r>
            <a:r>
              <a:rPr lang="ko-KR" altLang="en-US" dirty="0"/>
              <a:t>계산을 통한 무결성 및 인증을 동시에 제공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AE(Authenticated Encryption): </a:t>
            </a:r>
            <a:r>
              <a:rPr lang="ko-KR" altLang="en-US" dirty="0"/>
              <a:t>인증된 암호화 방식</a:t>
            </a:r>
            <a:endParaRPr lang="en-US" altLang="ko-KR" dirty="0"/>
          </a:p>
          <a:p>
            <a:r>
              <a:rPr lang="en-US" altLang="ko-KR" dirty="0"/>
              <a:t>AD(Associated Data): </a:t>
            </a:r>
            <a:r>
              <a:rPr lang="ko-KR" altLang="en-US" dirty="0"/>
              <a:t>관련 데이터</a:t>
            </a:r>
            <a:r>
              <a:rPr lang="en-US" altLang="ko-KR" dirty="0"/>
              <a:t>-&gt; MAC </a:t>
            </a:r>
            <a:r>
              <a:rPr lang="ko-KR" altLang="en-US" dirty="0"/>
              <a:t>계산에 추가하여 인증 강화</a:t>
            </a:r>
            <a:endParaRPr lang="en-US" altLang="ko-KR" dirty="0"/>
          </a:p>
          <a:p>
            <a:pPr lvl="1"/>
            <a:r>
              <a:rPr lang="en-US" altLang="ko-KR" dirty="0"/>
              <a:t>AD: </a:t>
            </a:r>
            <a:r>
              <a:rPr lang="ko-KR" altLang="en-US" dirty="0"/>
              <a:t>일반적으로 </a:t>
            </a:r>
            <a:r>
              <a:rPr lang="en-US" altLang="ko-KR" dirty="0"/>
              <a:t>AAD(Additional Associated Data)</a:t>
            </a:r>
            <a:r>
              <a:rPr lang="ko-KR" altLang="en-US" dirty="0"/>
              <a:t>라고 부름</a:t>
            </a:r>
            <a:endParaRPr lang="en-US" altLang="ko-KR" dirty="0"/>
          </a:p>
          <a:p>
            <a:r>
              <a:rPr lang="en-US" altLang="ko-KR" dirty="0"/>
              <a:t>TLS 1.3</a:t>
            </a:r>
            <a:r>
              <a:rPr lang="ko-KR" altLang="en-US" dirty="0"/>
              <a:t>에서부터 </a:t>
            </a:r>
            <a:r>
              <a:rPr lang="en-US" altLang="ko-KR" dirty="0"/>
              <a:t>Cipher suite</a:t>
            </a:r>
            <a:r>
              <a:rPr lang="ko-KR" altLang="en-US" dirty="0"/>
              <a:t>로 </a:t>
            </a:r>
            <a:r>
              <a:rPr lang="en-US" altLang="ko-KR" dirty="0"/>
              <a:t>AEAD Cipher</a:t>
            </a:r>
            <a:r>
              <a:rPr lang="ko-KR" altLang="en-US" dirty="0"/>
              <a:t>가 추가되었음</a:t>
            </a:r>
            <a:endParaRPr lang="en-US" altLang="ko-KR" dirty="0"/>
          </a:p>
          <a:p>
            <a:r>
              <a:rPr lang="en-US" altLang="ko-KR" dirty="0"/>
              <a:t>AEAD </a:t>
            </a:r>
            <a:r>
              <a:rPr lang="ko-KR" altLang="en-US" dirty="0"/>
              <a:t>알고리즘은 대표적으로 </a:t>
            </a:r>
            <a:r>
              <a:rPr lang="en-US" altLang="ko-KR" dirty="0"/>
              <a:t>CCM, GCM</a:t>
            </a:r>
            <a:r>
              <a:rPr lang="ko-KR" altLang="en-US" dirty="0"/>
              <a:t>이 존재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5375079-ADB7-6210-A15E-3469AF557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6854" y="2724912"/>
            <a:ext cx="3294002" cy="1252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36579E-2FE0-CECC-5635-1ACF390C7FDE}"/>
              </a:ext>
            </a:extLst>
          </p:cNvPr>
          <p:cNvSpPr txBox="1"/>
          <p:nvPr/>
        </p:nvSpPr>
        <p:spPr>
          <a:xfrm>
            <a:off x="9856112" y="3798346"/>
            <a:ext cx="148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AEAD </a:t>
            </a:r>
            <a:r>
              <a:rPr lang="ko-KR" altLang="en-US" dirty="0"/>
              <a:t>구조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GCM </a:t>
            </a:r>
            <a:r>
              <a:rPr lang="ko-KR" altLang="en-US" dirty="0"/>
              <a:t>모드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GCM mode: Galois/Counter Mode</a:t>
                </a:r>
              </a:p>
              <a:p>
                <a:pPr lvl="1"/>
                <a:r>
                  <a:rPr lang="en-US" altLang="ko-KR" dirty="0"/>
                  <a:t>CTR </a:t>
                </a:r>
                <a:r>
                  <a:rPr lang="ko-KR" altLang="en-US" dirty="0"/>
                  <a:t>기반 암호화 모드 중 하나</a:t>
                </a:r>
                <a:endParaRPr lang="en-US" altLang="ko-KR" dirty="0"/>
              </a:p>
              <a:p>
                <a:r>
                  <a:rPr lang="en-US" altLang="ko-KR" dirty="0"/>
                  <a:t>CTR </a:t>
                </a:r>
                <a:r>
                  <a:rPr lang="ko-KR" altLang="en-US" dirty="0"/>
                  <a:t>모드에 메시지 인증 코드</a:t>
                </a:r>
                <a:r>
                  <a:rPr lang="en-US" altLang="ko-KR" dirty="0"/>
                  <a:t>(MAC)</a:t>
                </a:r>
                <a:r>
                  <a:rPr lang="ko-KR" altLang="en-US" dirty="0"/>
                  <a:t>를 결합한 구조를 지님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GCM</a:t>
                </a:r>
                <a:r>
                  <a:rPr lang="ko-KR" altLang="en-US" dirty="0"/>
                  <a:t>의 메시지 인증 코드는 </a:t>
                </a:r>
                <a:r>
                  <a:rPr lang="en-US" altLang="ko-KR" dirty="0"/>
                  <a:t>GMAC</a:t>
                </a:r>
                <a:r>
                  <a:rPr lang="ko-KR" altLang="en-US" dirty="0"/>
                  <a:t>이라고 불리며</a:t>
                </a:r>
                <a:r>
                  <a:rPr lang="en-US" altLang="ko-KR" dirty="0"/>
                  <a:t>, Galois Field </a:t>
                </a:r>
                <a:r>
                  <a:rPr lang="ko-KR" altLang="en-US" dirty="0"/>
                  <a:t>상에서 정의된 </a:t>
                </a:r>
                <a:r>
                  <a:rPr lang="en-US" altLang="ko-KR" dirty="0"/>
                  <a:t>GHASH </a:t>
                </a:r>
                <a:r>
                  <a:rPr lang="ko-KR" altLang="en-US" dirty="0"/>
                  <a:t>함수를 이용하여 인증을 보장</a:t>
                </a:r>
                <a:endParaRPr lang="en-US" altLang="ko-KR" dirty="0"/>
              </a:p>
              <a:p>
                <a:r>
                  <a:rPr lang="en-US" altLang="ko-KR" dirty="0"/>
                  <a:t>GHASH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Galois Field </a:t>
                </a:r>
                <a:r>
                  <a:rPr lang="ko-KR" altLang="en-US" dirty="0"/>
                  <a:t>곱셈과 </a:t>
                </a:r>
                <a:r>
                  <a:rPr lang="en-US" altLang="ko-KR" dirty="0"/>
                  <a:t>XOR </a:t>
                </a:r>
                <a:r>
                  <a:rPr lang="ko-KR" altLang="en-US" dirty="0"/>
                  <a:t>연산을 사용</a:t>
                </a:r>
              </a:p>
              <a:p>
                <a:r>
                  <a:rPr lang="ko-KR" altLang="en-US" dirty="0"/>
                  <a:t>기밀성</a:t>
                </a:r>
                <a:r>
                  <a:rPr lang="en-US" altLang="ko-KR" dirty="0"/>
                  <a:t>: CTR </a:t>
                </a:r>
                <a:r>
                  <a:rPr lang="ko-KR" altLang="en-US" dirty="0"/>
                  <a:t>운용 모드를 통해 암호화되어 제공</a:t>
                </a:r>
                <a:endParaRPr lang="en-US" altLang="ko-KR" dirty="0"/>
              </a:p>
              <a:p>
                <a:r>
                  <a:rPr lang="ko-KR" altLang="en-US" dirty="0"/>
                  <a:t>무결성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암호화된 데이터와 </a:t>
                </a:r>
                <a:r>
                  <a:rPr lang="en-US" altLang="ko-KR" dirty="0"/>
                  <a:t>AAD </a:t>
                </a:r>
                <a:r>
                  <a:rPr lang="ko-KR" altLang="en-US" dirty="0"/>
                  <a:t>데이터를 활용한</a:t>
                </a:r>
                <a:br>
                  <a:rPr lang="en-US" altLang="ko-KR" dirty="0"/>
                </a:br>
                <a:r>
                  <a:rPr lang="en-US" altLang="ko-KR" dirty="0"/>
                  <a:t>	      GHASH </a:t>
                </a:r>
                <a:r>
                  <a:rPr lang="ko-KR" altLang="en-US" dirty="0"/>
                  <a:t>함수 연산을 통해서 제공</a:t>
                </a:r>
                <a:endParaRPr lang="en-US" altLang="ko-KR" dirty="0"/>
              </a:p>
              <a:p>
                <a:r>
                  <a:rPr lang="en-US" altLang="ko-KR" dirty="0"/>
                  <a:t>GHASH </a:t>
                </a:r>
                <a:r>
                  <a:rPr lang="ko-KR" altLang="en-US" dirty="0"/>
                  <a:t>함수에서는 </a:t>
                </a:r>
                <a:r>
                  <a:rPr lang="en-US" altLang="ko-KR" dirty="0"/>
                  <a:t>GF </a:t>
                </a:r>
                <a:r>
                  <a:rPr lang="ko-KR" altLang="en-US" dirty="0"/>
                  <a:t>곱셈 연산을 통해 인증 태그를 생성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GF </a:t>
                </a:r>
                <a:r>
                  <a:rPr lang="ko-KR" altLang="en-US" dirty="0"/>
                  <a:t>곱셈은 </a:t>
                </a:r>
                <a:r>
                  <a:rPr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상에서 </a:t>
                </a:r>
                <a:r>
                  <a:rPr lang="en-US" altLang="ko-KR" dirty="0"/>
                  <a:t>P(x)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/>
                  <a:t>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i="1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altLang="ko-KR" dirty="0"/>
                  <a:t> + 1</a:t>
                </a:r>
                <a:r>
                  <a:rPr lang="ko-KR" altLang="en-US" dirty="0"/>
                  <a:t>의 기약 다항식을 사용하여 이루어짐</a:t>
                </a:r>
                <a:endParaRPr lang="en-US" altLang="ko-KR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D1116B4-2A8F-ADCA-AFC8-AEA9582C3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824" y="3086613"/>
            <a:ext cx="2524567" cy="203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98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4CF6E5-E9B5-BDFD-12FD-5D8530BC5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175" y="1893091"/>
            <a:ext cx="8278905" cy="475716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GCM </a:t>
            </a:r>
            <a:r>
              <a:rPr lang="ko-KR" altLang="en-US" dirty="0"/>
              <a:t>모드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GCM </a:t>
            </a:r>
            <a:r>
              <a:rPr lang="ko-KR" altLang="en-US" dirty="0"/>
              <a:t>암호화</a:t>
            </a:r>
            <a:endParaRPr lang="en-US" altLang="ko-KR" dirty="0"/>
          </a:p>
          <a:p>
            <a:pPr lvl="1"/>
            <a:r>
              <a:rPr lang="en-US" altLang="ko-KR" dirty="0"/>
              <a:t>CTR0: </a:t>
            </a:r>
            <a:r>
              <a:rPr lang="ko-KR" altLang="en-US" dirty="0"/>
              <a:t>초기 카운터 블록</a:t>
            </a:r>
            <a:endParaRPr lang="en-US" altLang="ko-KR" dirty="0"/>
          </a:p>
          <a:p>
            <a:pPr lvl="1"/>
            <a:r>
              <a:rPr lang="en-US" altLang="ko-KR" dirty="0"/>
              <a:t>P: </a:t>
            </a:r>
            <a:r>
              <a:rPr lang="ko-KR" altLang="en-US" dirty="0" err="1"/>
              <a:t>평문</a:t>
            </a:r>
            <a:endParaRPr lang="en-US" altLang="ko-KR" dirty="0"/>
          </a:p>
          <a:p>
            <a:pPr lvl="1"/>
            <a:r>
              <a:rPr lang="en-US" altLang="ko-KR" dirty="0"/>
              <a:t>C: </a:t>
            </a:r>
            <a:r>
              <a:rPr lang="ko-KR" altLang="en-US" dirty="0"/>
              <a:t>암호문</a:t>
            </a:r>
            <a:endParaRPr lang="en-US" altLang="ko-KR" dirty="0"/>
          </a:p>
          <a:p>
            <a:pPr lvl="1"/>
            <a:r>
              <a:rPr lang="en-US" altLang="ko-KR" dirty="0"/>
              <a:t>A: AAD</a:t>
            </a:r>
          </a:p>
          <a:p>
            <a:pPr lvl="1"/>
            <a:r>
              <a:rPr lang="en-US" altLang="ko-KR" dirty="0"/>
              <a:t>H: </a:t>
            </a:r>
            <a:r>
              <a:rPr lang="ko-KR" altLang="en-US" dirty="0"/>
              <a:t>보조 비밀키</a:t>
            </a:r>
            <a:endParaRPr lang="en-US" altLang="ko-KR" dirty="0"/>
          </a:p>
          <a:p>
            <a:pPr lvl="1"/>
            <a:r>
              <a:rPr lang="en-US" altLang="ko-KR" dirty="0"/>
              <a:t>T: </a:t>
            </a:r>
            <a:r>
              <a:rPr lang="ko-KR" altLang="en-US" dirty="0" err="1"/>
              <a:t>인증값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961EF3-469B-49E7-B2FC-7733A3685E03}"/>
              </a:ext>
            </a:extLst>
          </p:cNvPr>
          <p:cNvSpPr/>
          <p:nvPr/>
        </p:nvSpPr>
        <p:spPr>
          <a:xfrm>
            <a:off x="5508960" y="1985377"/>
            <a:ext cx="5128995" cy="209018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5FBED0-145E-607E-7C6A-FFDEB4B573E8}"/>
              </a:ext>
            </a:extLst>
          </p:cNvPr>
          <p:cNvSpPr/>
          <p:nvPr/>
        </p:nvSpPr>
        <p:spPr>
          <a:xfrm>
            <a:off x="3444124" y="4097863"/>
            <a:ext cx="8335956" cy="25746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867BB-F56C-AF49-7664-BA1573172165}"/>
              </a:ext>
            </a:extLst>
          </p:cNvPr>
          <p:cNvSpPr txBox="1"/>
          <p:nvPr/>
        </p:nvSpPr>
        <p:spPr>
          <a:xfrm>
            <a:off x="7185076" y="1616044"/>
            <a:ext cx="177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CTR </a:t>
            </a:r>
            <a:r>
              <a:rPr lang="ko-KR" altLang="en-US" dirty="0"/>
              <a:t>모드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A6A61-997F-4DD3-EF1B-28111A3F4E5A}"/>
              </a:ext>
            </a:extLst>
          </p:cNvPr>
          <p:cNvSpPr txBox="1"/>
          <p:nvPr/>
        </p:nvSpPr>
        <p:spPr>
          <a:xfrm>
            <a:off x="2043685" y="5323987"/>
            <a:ext cx="15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GMAC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84561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F89B8F4-866B-C6AB-BB7C-189AEDADD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75" y="1980867"/>
            <a:ext cx="7805049" cy="48131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5FBED0-145E-607E-7C6A-FFDEB4B573E8}"/>
              </a:ext>
            </a:extLst>
          </p:cNvPr>
          <p:cNvSpPr/>
          <p:nvPr/>
        </p:nvSpPr>
        <p:spPr>
          <a:xfrm>
            <a:off x="4304371" y="2207940"/>
            <a:ext cx="7225990" cy="2274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GCM </a:t>
            </a:r>
            <a:r>
              <a:rPr lang="ko-KR" altLang="en-US" dirty="0"/>
              <a:t>복호화</a:t>
            </a:r>
            <a:endParaRPr lang="en-US" altLang="ko-KR" dirty="0"/>
          </a:p>
          <a:p>
            <a:pPr lvl="1"/>
            <a:r>
              <a:rPr lang="en-US" altLang="ko-KR" dirty="0"/>
              <a:t>CTR0: </a:t>
            </a:r>
            <a:r>
              <a:rPr lang="ko-KR" altLang="en-US" dirty="0"/>
              <a:t>초기 카운터 블록</a:t>
            </a:r>
            <a:endParaRPr lang="en-US" altLang="ko-KR" dirty="0"/>
          </a:p>
          <a:p>
            <a:pPr lvl="1"/>
            <a:r>
              <a:rPr lang="en-US" altLang="ko-KR" dirty="0"/>
              <a:t>P: </a:t>
            </a:r>
            <a:r>
              <a:rPr lang="ko-KR" altLang="en-US" dirty="0" err="1"/>
              <a:t>평문</a:t>
            </a:r>
            <a:endParaRPr lang="en-US" altLang="ko-KR" dirty="0"/>
          </a:p>
          <a:p>
            <a:pPr lvl="1"/>
            <a:r>
              <a:rPr lang="en-US" altLang="ko-KR" dirty="0"/>
              <a:t>C: </a:t>
            </a:r>
            <a:r>
              <a:rPr lang="ko-KR" altLang="en-US" dirty="0"/>
              <a:t>암호문</a:t>
            </a:r>
            <a:endParaRPr lang="en-US" altLang="ko-KR" dirty="0"/>
          </a:p>
          <a:p>
            <a:pPr lvl="1"/>
            <a:r>
              <a:rPr lang="en-US" altLang="ko-KR" dirty="0"/>
              <a:t>A: AAD</a:t>
            </a:r>
          </a:p>
          <a:p>
            <a:pPr lvl="1"/>
            <a:r>
              <a:rPr lang="en-US" altLang="ko-KR" dirty="0"/>
              <a:t>H: </a:t>
            </a:r>
            <a:r>
              <a:rPr lang="ko-KR" altLang="en-US" dirty="0"/>
              <a:t>보조 비밀키</a:t>
            </a:r>
            <a:endParaRPr lang="en-US" altLang="ko-KR" dirty="0"/>
          </a:p>
          <a:p>
            <a:pPr lvl="1"/>
            <a:r>
              <a:rPr lang="en-US" altLang="ko-KR" dirty="0"/>
              <a:t>T: </a:t>
            </a:r>
            <a:r>
              <a:rPr lang="ko-KR" altLang="en-US" dirty="0" err="1"/>
              <a:t>인증값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GCM </a:t>
            </a:r>
            <a:r>
              <a:rPr lang="ko-KR" altLang="en-US" dirty="0"/>
              <a:t>모드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961EF3-469B-49E7-B2FC-7733A3685E03}"/>
              </a:ext>
            </a:extLst>
          </p:cNvPr>
          <p:cNvSpPr/>
          <p:nvPr/>
        </p:nvSpPr>
        <p:spPr>
          <a:xfrm>
            <a:off x="6123007" y="4594302"/>
            <a:ext cx="4776439" cy="216209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867BB-F56C-AF49-7664-BA1573172165}"/>
              </a:ext>
            </a:extLst>
          </p:cNvPr>
          <p:cNvSpPr txBox="1"/>
          <p:nvPr/>
        </p:nvSpPr>
        <p:spPr>
          <a:xfrm>
            <a:off x="4406997" y="6149329"/>
            <a:ext cx="177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CTR </a:t>
            </a:r>
            <a:r>
              <a:rPr lang="ko-KR" altLang="en-US" dirty="0"/>
              <a:t>모드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A6A61-997F-4DD3-EF1B-28111A3F4E5A}"/>
              </a:ext>
            </a:extLst>
          </p:cNvPr>
          <p:cNvSpPr txBox="1"/>
          <p:nvPr/>
        </p:nvSpPr>
        <p:spPr>
          <a:xfrm>
            <a:off x="7246375" y="1747301"/>
            <a:ext cx="1578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GMAC </a:t>
            </a:r>
            <a:r>
              <a:rPr lang="ko-KR" altLang="en-US" dirty="0"/>
              <a:t>연산</a:t>
            </a:r>
          </a:p>
        </p:txBody>
      </p:sp>
    </p:spTree>
    <p:extLst>
      <p:ext uri="{BB962C8B-B14F-4D97-AF65-F5344CB8AC3E}">
        <p14:creationId xmlns:p14="http://schemas.microsoft.com/office/powerpoint/2010/main" val="20619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7806</TotalTime>
  <Words>416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CryptoCraft 테마</vt:lpstr>
      <vt:lpstr>제목 테마</vt:lpstr>
      <vt:lpstr> GCM</vt:lpstr>
      <vt:lpstr>PowerPoint 프레젠테이션</vt:lpstr>
      <vt:lpstr>블록암호 운용모드</vt:lpstr>
      <vt:lpstr>블록암호 운용모드 - CTR 모드</vt:lpstr>
      <vt:lpstr>AEAD</vt:lpstr>
      <vt:lpstr>GCM 모드</vt:lpstr>
      <vt:lpstr>GCM 모드</vt:lpstr>
      <vt:lpstr>GCM 모드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67</cp:revision>
  <dcterms:created xsi:type="dcterms:W3CDTF">2019-03-05T04:29:07Z</dcterms:created>
  <dcterms:modified xsi:type="dcterms:W3CDTF">2023-09-17T19:40:14Z</dcterms:modified>
</cp:coreProperties>
</file>