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856" r:id="rId7"/>
    <p:sldMasterId id="2147483857" r:id="rId9"/>
    <p:sldMasterId id="2147483858" r:id="rId11"/>
  </p:sldMasterIdLst>
  <p:notesMasterIdLst>
    <p:notesMasterId r:id="rId15"/>
  </p:notesMasterIdLst>
  <p:handoutMasterIdLst>
    <p:handoutMasterId r:id="rId13"/>
  </p:handoutMasterIdLst>
  <p:sldIdLst>
    <p:sldId id="269" r:id="rId17"/>
    <p:sldId id="275" r:id="rId18"/>
    <p:sldId id="280" r:id="rId19"/>
    <p:sldId id="282" r:id="rId20"/>
    <p:sldId id="310" r:id="rId21"/>
    <p:sldId id="281" r:id="rId22"/>
    <p:sldId id="285" r:id="rId23"/>
    <p:sldId id="286" r:id="rId24"/>
    <p:sldId id="287" r:id="rId25"/>
    <p:sldId id="289" r:id="rId26"/>
    <p:sldId id="288" r:id="rId27"/>
    <p:sldId id="292" r:id="rId28"/>
    <p:sldId id="293" r:id="rId29"/>
    <p:sldId id="294" r:id="rId30"/>
    <p:sldId id="295" r:id="rId31"/>
    <p:sldId id="296" r:id="rId32"/>
    <p:sldId id="299" r:id="rId33"/>
    <p:sldId id="298" r:id="rId34"/>
    <p:sldId id="301" r:id="rId35"/>
    <p:sldId id="303" r:id="rId36"/>
    <p:sldId id="304" r:id="rId37"/>
    <p:sldId id="305" r:id="rId38"/>
    <p:sldId id="306" r:id="rId39"/>
    <p:sldId id="307" r:id="rId40"/>
    <p:sldId id="308" r:id="rId41"/>
    <p:sldId id="321" r:id="rId42"/>
    <p:sldId id="311" r:id="rId43"/>
    <p:sldId id="312" r:id="rId44"/>
    <p:sldId id="313" r:id="rId45"/>
    <p:sldId id="314" r:id="rId46"/>
    <p:sldId id="319" r:id="rId47"/>
    <p:sldId id="320" r:id="rId48"/>
    <p:sldId id="27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Master" Target="slideMasters/slideMaster2.xml"></Relationship><Relationship Id="rId11" Type="http://schemas.openxmlformats.org/officeDocument/2006/relationships/slideMaster" Target="slideMasters/slideMaster3.xml"></Relationship><Relationship Id="rId13" Type="http://schemas.openxmlformats.org/officeDocument/2006/relationships/handoutMaster" Target="handoutMasters/handoutMaster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slide" Target="slides/slide27.xml"></Relationship><Relationship Id="rId44" Type="http://schemas.openxmlformats.org/officeDocument/2006/relationships/slide" Target="slides/slide28.xml"></Relationship><Relationship Id="rId45" Type="http://schemas.openxmlformats.org/officeDocument/2006/relationships/slide" Target="slides/slide29.xml"></Relationship><Relationship Id="rId46" Type="http://schemas.openxmlformats.org/officeDocument/2006/relationships/slide" Target="slides/slide30.xml"></Relationship><Relationship Id="rId47" Type="http://schemas.openxmlformats.org/officeDocument/2006/relationships/slide" Target="slides/slide31.xml"></Relationship><Relationship Id="rId48" Type="http://schemas.openxmlformats.org/officeDocument/2006/relationships/slide" Target="slides/slide32.xml"></Relationship><Relationship Id="rId49" Type="http://schemas.openxmlformats.org/officeDocument/2006/relationships/slide" Target="slides/slide33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8405" cy="762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2115" y="207645"/>
            <a:ext cx="11368405" cy="762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480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12115" y="207645"/>
            <a:ext cx="11369040" cy="762635"/>
          </a:xfrm>
          <a:prstGeom prst="roundRect"/>
          <a:noFill/>
          <a:ln w="1905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body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3" Type="http://schemas.openxmlformats.org/officeDocument/2006/relationships/image" Target="../media/image1.png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982669768.png"></Relationship><Relationship Id="rId3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805"/>
            <a:ext cx="12192000" cy="419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00" y="6412230"/>
            <a:ext cx="356870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472555"/>
            <a:ext cx="758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0" y="6440805"/>
            <a:ext cx="12192635" cy="41973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8623300" y="6412230"/>
            <a:ext cx="3569335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2000">
                <a:solidFill>
                  <a:schemeClr val="bg1"/>
                </a:solidFill>
                <a:latin typeface="Arial" charset="0"/>
                <a:ea typeface="맑은 고딕" charset="0"/>
              </a:rPr>
              <a:t>26</a:t>
            </a:fld>
            <a:endParaRPr lang="ko-KR" altLang="en-US" sz="2000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9" name="Picture " descr="C:/Users/dnjsd/AppData/Roaming/PolarisOffice/ETemp/3468_7203152/fImage4898266976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75" y="6472555"/>
            <a:ext cx="759460" cy="372110"/>
          </a:xfrm>
          <a:prstGeom prst="rect"/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687411538211.pn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762492357748.png"></Relationship><Relationship Id="rId5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3630792367748.png"></Relationship><Relationship Id="rId4" Type="http://schemas.openxmlformats.org/officeDocument/2006/relationships/image" Target="../media/fImage628902386060.png"></Relationship><Relationship Id="rId5" Type="http://schemas.openxmlformats.org/officeDocument/2006/relationships/image" Target="../media/fImage36802409145.png"></Relationship><Relationship Id="rId6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30591586729.png"></Relationship><Relationship Id="rId3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55805651882.jpeg"></Relationship><Relationship Id="rId2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22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공개키 암호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3116580" y="3794760"/>
            <a:ext cx="840486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https://youtu.be/mgl9x2_kNPg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Ex)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(인수분해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기반)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p*q,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(p,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q는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2048bit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이상의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소수)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+mn-lt"/>
                <a:ea typeface="Arial" charset="0"/>
                <a:cs typeface="+mn-cs"/>
              </a:rPr>
              <a:t>                          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y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f(x)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(mod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1050" i="0" b="0">
              <a:solidFill>
                <a:srgbClr val="202122"/>
              </a:solidFill>
              <a:latin typeface="sans-serif" charset="0"/>
              <a:ea typeface="sans-serif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ed = 1 mod </a:t>
            </a:r>
            <a:r>
              <a:rPr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ø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(n) 인 d를 알고있으면,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				  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				  y</a:t>
            </a:r>
            <a:r>
              <a:rPr lang="ko-KR" sz="2800" baseline="300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d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 = f(x)</a:t>
            </a:r>
            <a:r>
              <a:rPr lang="ko-KR" sz="2800" baseline="300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d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 = x</a:t>
            </a:r>
            <a:r>
              <a:rPr lang="ko-KR" sz="2800" baseline="300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ed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mod n)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70"/>
          <p:cNvSpPr>
            <a:spLocks/>
          </p:cNvSpPr>
          <p:nvPr/>
        </p:nvSpPr>
        <p:spPr>
          <a:xfrm rot="0">
            <a:off x="3378835" y="2522855"/>
            <a:ext cx="3502660" cy="496570"/>
          </a:xfrm>
          <a:prstGeom prst="flowChartAlternateProcess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5"/>
          <p:cNvSpPr>
            <a:spLocks/>
          </p:cNvSpPr>
          <p:nvPr/>
        </p:nvSpPr>
        <p:spPr>
          <a:xfrm rot="0">
            <a:off x="3322320" y="4515485"/>
            <a:ext cx="3852545" cy="507365"/>
          </a:xfrm>
          <a:prstGeom prst="flowChartAlternateProcess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인수분해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문제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값이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큰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두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소수가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있을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때,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구하기는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쉽지만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n이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주어졌을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때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알아내긴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어렵다.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7221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개요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가장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많이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사용하고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있는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공개키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암호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큰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두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소수의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곱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(n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p*q)의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인수분해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문제에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안정성을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기반하고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있음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계산하여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얻는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것은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쉬우나,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주어졌을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때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알아내기는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어려움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일방향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함수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안다면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개인키를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알아내기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쉬움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(트랩도어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일방향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함수)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안정성을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위해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n은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2048bit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이상의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길이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(112bit의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보안강도)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안정성과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효율성을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적절히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고려하여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공개키를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16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+1로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고정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(0x10001)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키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생성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큰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선택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(n이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2048bit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이어야하므로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1024bit)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난수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생성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-&gt;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판정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(확률론적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소수판정,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MR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등등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-&gt;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난수가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아니면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다시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생성,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난수라면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사용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q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계산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자연수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선택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(gcd(e,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ø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(n)) = 1 또는 gcd(e, (p-1)(q-1)) = 1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			But, 사실상 거의 모든 공개키는 2</a:t>
            </a:r>
            <a:r>
              <a:rPr lang="ko-KR" sz="2800" baseline="300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+1로 고정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			=&gt; gcd(p-1, e) = 1 이 아니면 난수 생성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4) 자연수 d를 선택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			ed ≡ 1 mod(</a:t>
            </a:r>
            <a:r>
              <a:rPr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ø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(n)) 또는 ed ≡ 1 mod((p-1)(q-1))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5) 공개키 (n, e)	개인키 (p, q, d)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28600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 과정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4)에서 C의 패턴을 보고 공격자가 평문을 알아낼 수 있다.</a:t>
            </a:r>
            <a:endParaRPr lang="ko-KR" altLang="en-US" sz="2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-&gt; 블록암호의 운영모드에서 IV 값을 넣듯이 랜덤성을 추가해줘야 한다.</a:t>
            </a:r>
            <a:r>
              <a:rPr lang="ko-KR" altLang="en-US" sz="2800">
                <a:latin typeface="맑은 고딕" charset="0"/>
                <a:ea typeface="맑은 고딕" charset="0"/>
              </a:rPr>
              <a:t> 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그림 88" descr="C:/Users/dnjsd/AppData/Roaming/PolarisOffice/ETemp/3468_7203152/fImage36874115382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85670" y="1541145"/>
            <a:ext cx="7821295" cy="32429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2160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4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 암복호화 개요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914400" indent="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옵션: 해시함수(hLen: 해시함수 출력의 바이트 수,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914400" indent="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         MGF(Mask Generation Function)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입력: 공개키(n, e),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          M: 메시지(mLen: 메시지의 바이트 수, mLen </a:t>
            </a:r>
            <a:r>
              <a:rPr lang="ko-KR" altLang="en-US" sz="2800">
                <a:latin typeface="Arial" charset="0"/>
                <a:ea typeface="Arial" charset="0"/>
              </a:rPr>
              <a:t>≤</a:t>
            </a:r>
            <a:r>
              <a:rPr lang="ko-KR" altLang="en-US" sz="2800">
                <a:latin typeface="Arial" charset="0"/>
                <a:ea typeface="맑은 고딕" charset="0"/>
              </a:rPr>
              <a:t> k - 2hLen - 2),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</a:rPr>
              <a:t>	          L: 옵션레이블(제공되지 않는 경우 empty 스트링)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출력: 암호문 C (k 바이트)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에러: 메시지 또는 레이블이 해쉬함수의 범위를 벗어난 경우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Steps: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                         1. 길이 체크: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914400" indent="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	         a. 만약 레이블 L이 해시함수의 입력 길이보다 긴 경우 에러 (2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61-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 보다 큰 경우)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914400" indent="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         b. 만약 mLen &gt; k - 2hLen - 2인 경우 에러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371600" indent="0" latinLnBrk="0" lvl="3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 </a:t>
            </a: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 b="1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2. EM = EME - OAEP encode(M, mLen, L, lLen)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371600" indent="0" latinLnBrk="0" lvl="3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  3. RSA 암호화: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371600" indent="0" latinLnBrk="0" lvl="3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         A. m = OS2IP (EM)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371600" indent="0" latinLnBrk="0" lvl="3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         B. c = RSAEP((n, e), m)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371600" indent="0" latinLnBrk="0" lvl="3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         C. C = I2OSP(c ,k)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371600" indent="0" latinLnBrk="0" lvl="3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   4. 암호문 C 출력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2)의 과정이 랜덤성 주입!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도형 38"/>
          <p:cNvSpPr>
            <a:spLocks/>
          </p:cNvSpPr>
          <p:nvPr/>
        </p:nvSpPr>
        <p:spPr>
          <a:xfrm rot="0">
            <a:off x="1280160" y="3037840"/>
            <a:ext cx="6499225" cy="239204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 표준 암복호화 과정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 만약 레이블 L이 제공되지 않는 경우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L은 empty 스트링이고,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hLen을 해시함수의 출력 바이트수라 하면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lHash = Hash(L)임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 PS는 0을 패딩하는 값으로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k - mLen - 2hLen - 2개의 제로 옥텟으로 구성됨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3) lHash, PS, 0x01, 메시지 M을 연접하여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k - hLen - 1 옥텟 길이를 가지는 DB를 생성함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=&gt; DB = | Hash || PS || 0x01 ||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4) hLen 길이를 가지는 seed를 랜덤하게 생성함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5) dbMask = MGF (seed, k - hLen - 1)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6) maskedDB = DB xor dbMask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7) seedMask = MGF (maskedDB, hLen)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8) maskedSeed = seed xor seedMask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9) 0x00, maskedSeed, maskedDB를 연접하여 k 옥텟 길이를 가지는 EM을 생성함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=&gt; EM = 0x00 || maskedSeed || maskedDB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1" descr="C:/Users/dnjsd/AppData/Roaming/PolarisOffice/ETemp/3468_7203152/fImage7624923577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98565" y="1149985"/>
            <a:ext cx="4518025" cy="3740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2160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전자서명 개요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2" descr="C:/Users/dnjsd/AppData/Roaming/PolarisOffice/ETemp/3468_7203152/fImage36307923677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9090" y="1798955"/>
            <a:ext cx="6582410" cy="3429635"/>
          </a:xfrm>
          <a:prstGeom prst="rect"/>
          <a:noFill/>
        </p:spPr>
      </p:pic>
      <p:pic>
        <p:nvPicPr>
          <p:cNvPr id="5" name="그림 44" descr="C:/Users/dnjsd/AppData/Roaming/PolarisOffice/ETemp/3468_7203152/fImage62890238606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6440" y="2207895"/>
            <a:ext cx="1743710" cy="2210435"/>
          </a:xfrm>
          <a:prstGeom prst="rect"/>
          <a:noFill/>
        </p:spPr>
      </p:pic>
      <p:pic>
        <p:nvPicPr>
          <p:cNvPr id="6" name="그림 46" descr="C:/Users/dnjsd/AppData/Roaming/PolarisOffice/ETemp/3468_7203152/fImage36802409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5155" y="4417695"/>
            <a:ext cx="991235" cy="56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전자서명 암복호화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95" descr="C:/Users/dnjsd/AppData/Roaming/PolarisOffice/ETemp/3468_7203152/fImage273059158672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1850" y="1828800"/>
            <a:ext cx="5449570" cy="3201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85775" y="122618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RSA 성능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	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		S 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≡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d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(mod 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ed 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≡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 1 (mod </a:t>
            </a:r>
            <a:r>
              <a:rPr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ø</a:t>
            </a:r>
            <a:r>
              <a:rPr lang="ko-KR" sz="2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(n))</a:t>
            </a:r>
            <a:endParaRPr lang="ko-KR" altLang="en-US" sz="2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 =&gt; 대략 2048bit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M, S, n =&gt; 대략 2048bit =&gt; 매우 느림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 해결하기 위한 방법 존재!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14"/>
          <p:cNvSpPr>
            <a:spLocks/>
          </p:cNvSpPr>
          <p:nvPr/>
        </p:nvSpPr>
        <p:spPr>
          <a:xfrm rot="0">
            <a:off x="3830320" y="1946910"/>
            <a:ext cx="2710180" cy="46672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935" y="1217295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공개키 암호란?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sz="quarter" idx="25"/>
          </p:nvPr>
        </p:nvSpPr>
        <p:spPr>
          <a:xfrm rot="0">
            <a:off x="3797935" y="2133600"/>
            <a:ext cx="7381875" cy="7200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RSA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87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RSA 성능 개선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87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도형 89"/>
          <p:cNvSpPr>
            <a:spLocks/>
          </p:cNvSpPr>
          <p:nvPr/>
        </p:nvSpPr>
        <p:spPr>
          <a:xfrm rot="0">
            <a:off x="3558540" y="4763770"/>
            <a:ext cx="8063865" cy="128460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5"/>
          <p:cNvSpPr>
            <a:spLocks/>
          </p:cNvSpPr>
          <p:nvPr/>
        </p:nvSpPr>
        <p:spPr>
          <a:xfrm rot="0">
            <a:off x="3661410" y="3820795"/>
            <a:ext cx="7864475" cy="123888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기본 개념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이름 = 지수를 읽어가는 방법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 Left-to-Right Exponentiation (최상위 -&gt; 최하위)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Right-to-Left Exponentiation (최하위 -&gt; 최상위)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Left-to-Right k-ary Exponentiation (최상위 -&gt; 최하위, k개씩)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지수 =&gt; 이진법으로 표현됨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Ex)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을 계산할 때 E = (e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k-1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 로 표현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성능 개선 방법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			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 다음과 같은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A의 지수(E)를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사전계산 해둠.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A mod M,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M,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2^2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M, ...,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2^k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 미리 계산하여 2진법으로 표현된 E를 이용하여 모듈러 지수 연산 수행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18"/>
          <p:cNvSpPr>
            <a:spLocks/>
          </p:cNvSpPr>
          <p:nvPr/>
        </p:nvSpPr>
        <p:spPr>
          <a:xfrm rot="0">
            <a:off x="4751705" y="1566545"/>
            <a:ext cx="2180590" cy="55118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173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성능 개선 방법 예시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	(A = 2, E = 644, M = 645)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		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 = ?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 = 644 = (1010000100)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endParaRPr lang="ko-KR" altLang="en-US" sz="2800" baseline="-25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k = 9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 2 (mod 645)			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32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 16 (mod 645)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 4 (mod 645)			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64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 256 (mod 645)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4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 16 (mod 645)		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128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391 (mod 645)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8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 256	 (mod 645)		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256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16 (mod 645)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16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 391	 (mod 645)		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512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256 (mod 645)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644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512+128+4 =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512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 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128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 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4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256 x 391 x 16 = 1 (mod 645)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/>
            </a:r>
            <a:br>
              <a:rPr lang="ko-KR" altLang="en-US" sz="2800">
                <a:latin typeface="Arial" charset="0"/>
                <a:ea typeface="맑은 고딕" charset="0"/>
                <a:cs typeface="+mn-cs"/>
              </a:rPr>
            </a:b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644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 총 13번의 곱셈 연산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21"/>
          <p:cNvSpPr>
            <a:spLocks/>
          </p:cNvSpPr>
          <p:nvPr/>
        </p:nvSpPr>
        <p:spPr>
          <a:xfrm rot="0">
            <a:off x="3048000" y="1524635"/>
            <a:ext cx="3609340" cy="69913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3093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Left-to-Right Exponentiation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Input: g, E = (e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),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Output: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1. A &lt;- 1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2. For i from t to 0 do the following: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1. A &lt;- A x A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latinLnBrk="0" lvl="2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2. If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1, then A &lt;- A x g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A = 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A x A =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2^2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4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(100)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		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4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A =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(100)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A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=&gt; 제곱은 뒤에 0을 붙여주는 효과!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=&gt; A를 곱해주는 건 뒤에 1을 채워주는 효과!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도형 47"/>
          <p:cNvSpPr>
            <a:spLocks/>
          </p:cNvSpPr>
          <p:nvPr/>
        </p:nvSpPr>
        <p:spPr>
          <a:xfrm rot="0">
            <a:off x="1253490" y="1673225"/>
            <a:ext cx="3884295" cy="199009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Left-to-Right Exponentiation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   E = (1011000)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= 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&lt;- A x g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	A &lt;- A x A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&lt;- A x A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(100)	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A &lt;- A x g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&lt;- A x A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(1010)	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A &lt;- A x g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(1011)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&lt;- A x A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(10110)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&lt;- A x A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(101100)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A &lt;- A x A =&gt;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(1011000)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t bit라면 t번의 제곱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1이 있을 때 곱함. 1이 있을 확률 = 1/2 =&gt; t/2번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 3t / 2 번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 t가 2048bit이면 =&gt; 3072번의 연산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50"/>
          <p:cNvSpPr>
            <a:spLocks/>
          </p:cNvSpPr>
          <p:nvPr/>
        </p:nvSpPr>
        <p:spPr>
          <a:xfrm rot="0">
            <a:off x="511810" y="1428750"/>
            <a:ext cx="4311015" cy="294132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53"/>
          <p:cNvCxnSpPr/>
          <p:nvPr/>
        </p:nvCxnSpPr>
        <p:spPr>
          <a:xfrm rot="0" flipV="1">
            <a:off x="535940" y="1738630"/>
            <a:ext cx="4262755" cy="120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Right-to-Left exponentiation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input: g, E = (e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),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Output: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1. A &lt;- 1, S &lt;- g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2. While E </a:t>
            </a:r>
            <a:r>
              <a:rPr lang="ko-KR" altLang="en-US" sz="2800">
                <a:latin typeface="Arial" charset="0"/>
                <a:ea typeface="Arial" charset="0"/>
              </a:rPr>
              <a:t>≠</a:t>
            </a:r>
            <a:r>
              <a:rPr lang="ko-KR" altLang="en-US" sz="2800">
                <a:latin typeface="Arial" charset="0"/>
                <a:ea typeface="맑은 고딕" charset="0"/>
              </a:rPr>
              <a:t> 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do the following: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1. if E is odd, then A &lt;- A x 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2. E &lt;- E / 2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3. If E </a:t>
            </a:r>
            <a:r>
              <a:rPr lang="ko-KR" altLang="en-US" sz="2800">
                <a:latin typeface="Arial" charset="0"/>
                <a:ea typeface="Arial" charset="0"/>
              </a:rPr>
              <a:t>≠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0, then S &lt;- S x 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RSA 성능 개선</a:t>
            </a:r>
            <a:endParaRPr lang="ko-KR" altLang="en-US" sz="2800" b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10210" y="1068070"/>
            <a:ext cx="11371580" cy="5059680"/>
          </a:xfrm>
          <a:prstGeom prst="rect"/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228600" indent="-228600" rtl="0" algn="l" defTabSz="91440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Right-to-Left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Exponentiation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1			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		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283	1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			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141	1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x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3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4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70		0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3	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8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35		1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3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x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8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11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16	</a:t>
            </a:r>
            <a:r>
              <a:rPr lang="ko-KR"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17		1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11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x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16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27	</a:t>
            </a:r>
            <a:r>
              <a:rPr lang="ko-KR"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32	</a:t>
            </a:r>
            <a:r>
              <a:rPr lang="ko-KR"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8		0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27	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64	</a:t>
            </a:r>
            <a:r>
              <a:rPr lang="ko-KR"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4		0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27		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128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2		0	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</a:t>
            </a:r>
            <a:r>
              <a:rPr lang="ko-KR"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7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		</a:t>
            </a:r>
            <a:r>
              <a:rPr lang="ko-KR"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S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256	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E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1		1</a:t>
            </a: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r>
              <a:rPr lang="ko-KR" sz="2800">
                <a:solidFill>
                  <a:srgbClr val="000000"/>
                </a:solidFill>
                <a:latin typeface="Arial" charset="0"/>
                <a:ea typeface="맑은 고딕" charset="0"/>
              </a:rPr>
              <a:t>	  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A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27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x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256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=</a:t>
            </a:r>
            <a:r>
              <a:rPr sz="280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800">
                <a:solidFill>
                  <a:srgbClr val="000000"/>
                </a:solidFill>
                <a:latin typeface="Arial" charset="0"/>
                <a:ea typeface="맑은 고딕" charset="0"/>
              </a:rPr>
              <a:t>g</a:t>
            </a:r>
            <a:r>
              <a:rPr sz="2800" baseline="30000">
                <a:solidFill>
                  <a:srgbClr val="000000"/>
                </a:solidFill>
                <a:latin typeface="Arial" charset="0"/>
                <a:ea typeface="맑은 고딕" charset="0"/>
              </a:rPr>
              <a:t>283	</a:t>
            </a:r>
            <a:endParaRPr lang="ko-KR" altLang="en-US" sz="2800" baseline="300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 baseline="300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endParaRPr lang="ko-KR" altLang="en-US" sz="2800">
              <a:solidFill>
                <a:srgbClr val="000000"/>
              </a:solidFill>
              <a:latin typeface="Arial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901805" cy="5059045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Left-to-Right K-ary Exponentiation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 = (e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e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 (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B</a:t>
            </a:r>
            <a:endParaRPr lang="ko-KR" altLang="en-US" sz="2800" baseline="-25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 = (10110111011101011)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 = (10 110 111 011 101 011)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3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5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10,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4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110,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3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111,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011,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101, k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011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001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...,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110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111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을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사전 계산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</a:t>
            </a:r>
            <a:r>
              <a:rPr lang="ko-KR" altLang="en-US" sz="2800" baseline="30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000</a:t>
            </a:r>
            <a:r>
              <a:rPr lang="ko-KR" altLang="en-US" sz="28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110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</a:t>
            </a:r>
            <a:r>
              <a:rPr lang="ko-KR" altLang="en-US" sz="2800" baseline="30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111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</a:t>
            </a:r>
            <a:r>
              <a:rPr lang="ko-KR" altLang="en-US" sz="2800" baseline="30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011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</a:t>
            </a:r>
            <a:r>
              <a:rPr lang="ko-KR" altLang="en-US" sz="2800" baseline="30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10110111011101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10110111011101</a:t>
            </a:r>
            <a:r>
              <a:rPr lang="ko-KR" altLang="en-US" sz="2800" baseline="30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10110111011101000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x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011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-&gt; 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10110111011101011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endParaRPr lang="ko-KR" altLang="en-US" sz="2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암호화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=&gt; e = 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16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+1 = 0x10001 =(10000000000000001)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endParaRPr lang="ko-KR" altLang="en-US" sz="2800" baseline="-25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=&gt; 16번의 제곱 + 1번의 곱셈 =&gt; 17번의 연산</a:t>
            </a:r>
            <a:endParaRPr lang="ko-KR" altLang="en-US" sz="2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복호화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d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=&gt; g = 2048bit =&gt; (3x2048)/2	= 3072번의 연산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Arial" charset="0"/>
              </a:rPr>
              <a:t>※</a:t>
            </a:r>
            <a:r>
              <a:rPr lang="ko-KR" altLang="en-US" sz="2800">
                <a:latin typeface="Arial" charset="0"/>
                <a:ea typeface="맑은 고딕" charset="0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암호화와 복호화가 약 200배 차이!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=&gt; 새로운 방법 필요!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중국인의 나머지 정리(CRT, Chinese Remainder Theorem)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: 연립 일차 합동방정식의 공통해를 찾는 문제를 유용하게 풀 수 있게 해주는 정리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Ex) 3으로 나누면 2가 남고,			X = 2 mod 3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  5로 나누면 3이 남고,				X = 3 mod 5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  7로 나누면 2가 남는 수 중에서		X = 2 mod 7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  제일 작은 수는?					X = ? mod (3 x 5 x 7)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공개키 암호란?</a:t>
            </a:r>
            <a:endParaRPr lang="ko-KR" altLang="en-US"/>
          </a:p>
        </p:txBody>
      </p:sp>
      <p:sp>
        <p:nvSpPr>
          <p:cNvPr id="3" name="텍스트 개체 틀 8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dnjsd/AppData/Roaming/PolarisOffice/ETemp/3468_7203152/fImage155805651882.jpe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89100" y="1399540"/>
            <a:ext cx="8808085" cy="40640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03225" y="96075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중국인의 나머지 정리(CRT, Chinese Remainder Theorem)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... 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가 쌍마다 서로소일 때					p, q는 소수이므로 서로소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 = a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(mod 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							c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d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a (mod p)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 = a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(mod 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							c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d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b (mod q)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...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 = a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k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(mod 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을 만족하는 해는 m = 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...m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에서 유일함				을 만족하는 해는 n = pq에서 유일함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따라서, x = ? mod m을 얻을 수 있음					c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d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? mod n을 얻을 수 있음 (n = pq)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복호화 값을 연립일차 합동방정식? 으로 표현 =&gt; crt 사용 가능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어떤 공통된 값이 나오게 된다! 그게 바로 복호화 된 값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모듈러 값의 모든 쌍이 서로소! 여야 한다 (소수여야함)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도형 55"/>
          <p:cNvSpPr>
            <a:spLocks/>
          </p:cNvSpPr>
          <p:nvPr/>
        </p:nvSpPr>
        <p:spPr>
          <a:xfrm rot="0">
            <a:off x="746760" y="1392555"/>
            <a:ext cx="4667885" cy="261937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60"/>
          <p:cNvSpPr>
            <a:spLocks/>
          </p:cNvSpPr>
          <p:nvPr/>
        </p:nvSpPr>
        <p:spPr>
          <a:xfrm rot="0">
            <a:off x="5483860" y="2626360"/>
            <a:ext cx="1824355" cy="899160"/>
          </a:xfrm>
          <a:prstGeom prst="rightArrow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3"/>
          <p:cNvSpPr>
            <a:spLocks/>
          </p:cNvSpPr>
          <p:nvPr/>
        </p:nvSpPr>
        <p:spPr>
          <a:xfrm rot="0">
            <a:off x="7461250" y="1397635"/>
            <a:ext cx="3493135" cy="273050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latinLnBrk="0"/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RSA 성능 개선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173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 = a mod p와 x = b mod q를 만족하는 x 구하기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1) x = a*(u) + b*(v)라 하면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2) 1)식은 x = a mod p를 만족해야 하므로 모듈러 p에 대하여 a가 되어야 한다.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1)식의 b*(v)는 모듈러 p에 대하여 0이 되어야 하므로 v는 p의 배수이다.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그러므로 p가  곱해진 v = p * r이 된다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3) 마찬가지로 1)식의 x = b mod q를 만족해야 하므로 모듈러 q에 대하여 b가 되어야 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따라서 1)식의 a*(u)는 모듈러 q에 대하여 0이 되어야 하므로 u는 q의 배수이다.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그러므로 q가 곱해진 u = q * s가 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4) 식을 정리하면 x = a*(q*s) + b*(p*r) 이 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6" name="도형 66"/>
          <p:cNvSpPr>
            <a:spLocks/>
          </p:cNvSpPr>
          <p:nvPr/>
        </p:nvSpPr>
        <p:spPr>
          <a:xfrm rot="0">
            <a:off x="412750" y="1110615"/>
            <a:ext cx="6562090" cy="49847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600"/>
            </a:lvl1pPr>
          </a:lstStyle>
          <a:p>
            <a:pPr marL="0" indent="0" rtl="0" latinLnBrk="0">
              <a:buFontTx/>
              <a:buNone/>
            </a:pPr>
            <a:r>
              <a:rPr lang="ko-KR" altLang="en-US"/>
              <a:t>RAS 성능 개선</a:t>
            </a:r>
            <a:endParaRPr lang="ko-KR" altLang="en-US"/>
          </a:p>
        </p:txBody>
      </p:sp>
      <p:sp>
        <p:nvSpPr>
          <p:cNvPr id="3" name="텍스트 개체 틀 8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5) 정리한 식에 모듈러 p를 취하면 x = a(q*s) mod p가 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이것이 a와 같아야 하므로 q*s는 mod p 상에서 1이 되어야 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따라서 q*s = q*(q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p) 가 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6) 정리한 식에 모듈러 q를 취하면 x = b*(p*r) mod q 가 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이것이 b와 같아야 하므로 p*r은 mod q 상에서 1이 되어야 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따라서 p*r = p*(p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q)가 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7) 최종적으로 식을 정리하면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X = a*(p*(p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q)) + b*(q*(q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mod p)) 를 얻게된다.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 4번의 곱셈과 2번의 역원 계산!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수학적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난제를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기반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으로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구성됨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인수분해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RSA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이산대수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DH,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KCDSA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타원곡선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이산대수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ECDH,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ECDSA,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EC-KCDSA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=&gt;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연산에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많은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시간을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소요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7378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sz="2800">
                <a:latin typeface="맑은 고딕" charset="0"/>
                <a:ea typeface="맑은 고딕" charset="0"/>
              </a:rPr>
              <a:t>공개키가 필요한 이유!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+mn-lt"/>
                <a:ea typeface="+mn-ea"/>
                <a:cs typeface="+mn-cs"/>
              </a:rPr>
              <a:t>=&gt; 키 분배에 사용</a:t>
            </a:r>
            <a:endParaRPr lang="ko-KR" altLang="en-US" sz="2800">
              <a:latin typeface="+mn-lt"/>
              <a:ea typeface="+mn-ea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61110" y="2308860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700530" y="2713990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754120" y="2313305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193540" y="2718435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265555" y="4599305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704975" y="5004435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3749675" y="4606290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4189095" y="5011420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6993255" y="2343150"/>
            <a:ext cx="3018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 = key</a:t>
            </a:r>
            <a:r>
              <a:rPr lang="ko-KR" sz="1800" baseline="-25000">
                <a:latin typeface="맑은 고딕" charset="0"/>
                <a:ea typeface="맑은 고딕" charset="0"/>
              </a:rPr>
              <a:t>AB,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AC,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AD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6997700" y="2719070"/>
            <a:ext cx="3018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 = key</a:t>
            </a:r>
            <a:r>
              <a:rPr lang="ko-KR" sz="1800" baseline="-25000">
                <a:latin typeface="맑은 고딕" charset="0"/>
                <a:ea typeface="맑은 고딕" charset="0"/>
              </a:rPr>
              <a:t>AB,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BC,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BD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997700" y="3090545"/>
            <a:ext cx="3018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 = key</a:t>
            </a:r>
            <a:r>
              <a:rPr lang="ko-KR" sz="1800" baseline="-25000">
                <a:latin typeface="맑은 고딕" charset="0"/>
                <a:ea typeface="맑은 고딕" charset="0"/>
              </a:rPr>
              <a:t>AC,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BC,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CD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997700" y="3462655"/>
            <a:ext cx="3018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 = key</a:t>
            </a:r>
            <a:r>
              <a:rPr lang="ko-KR" sz="1800" baseline="-25000">
                <a:latin typeface="맑은 고딕" charset="0"/>
                <a:ea typeface="맑은 고딕" charset="0"/>
              </a:rPr>
              <a:t>AD,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BD,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 baseline="-25000">
                <a:latin typeface="맑은 고딕" charset="0"/>
                <a:ea typeface="맑은 고딕" charset="0"/>
              </a:rPr>
              <a:t>CD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Rect 0"/>
          <p:cNvCxnSpPr>
            <a:stCxn id="6" idx="4"/>
            <a:endCxn id="10" idx="0"/>
          </p:cNvCxnSpPr>
          <p:nvPr/>
        </p:nvCxnSpPr>
        <p:spPr>
          <a:xfrm rot="0" flipH="1">
            <a:off x="4363720" y="3484245"/>
            <a:ext cx="5080" cy="11226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>
            <a:stCxn id="6" idx="2"/>
          </p:cNvCxnSpPr>
          <p:nvPr/>
        </p:nvCxnSpPr>
        <p:spPr>
          <a:xfrm rot="0" flipH="1" flipV="1">
            <a:off x="2499995" y="2894330"/>
            <a:ext cx="1254760" cy="50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>
            <a:stCxn id="4" idx="4"/>
            <a:endCxn id="8" idx="0"/>
          </p:cNvCxnSpPr>
          <p:nvPr/>
        </p:nvCxnSpPr>
        <p:spPr>
          <a:xfrm rot="0">
            <a:off x="1875155" y="3479800"/>
            <a:ext cx="5080" cy="11201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>
            <a:stCxn id="8" idx="6"/>
            <a:endCxn id="10" idx="2"/>
          </p:cNvCxnSpPr>
          <p:nvPr/>
        </p:nvCxnSpPr>
        <p:spPr>
          <a:xfrm rot="0">
            <a:off x="2493010" y="5184775"/>
            <a:ext cx="1257300" cy="76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>
            <a:stCxn id="4" idx="5"/>
            <a:endCxn id="10" idx="1"/>
          </p:cNvCxnSpPr>
          <p:nvPr/>
        </p:nvCxnSpPr>
        <p:spPr>
          <a:xfrm rot="0">
            <a:off x="2308860" y="3308350"/>
            <a:ext cx="1621155" cy="14700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6" idx="3"/>
            <a:endCxn id="8" idx="7"/>
          </p:cNvCxnSpPr>
          <p:nvPr/>
        </p:nvCxnSpPr>
        <p:spPr>
          <a:xfrm rot="0" flipH="1">
            <a:off x="2313305" y="3312795"/>
            <a:ext cx="1621155" cy="14585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 txBox="1">
            <a:spLocks/>
          </p:cNvSpPr>
          <p:nvPr/>
        </p:nvSpPr>
        <p:spPr>
          <a:xfrm rot="0">
            <a:off x="6970395" y="5394325"/>
            <a:ext cx="34696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=&gt; 총 6개의 키 필요!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970395" y="4448810"/>
            <a:ext cx="23996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aseline="-250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 baseline="-25000">
                <a:latin typeface="맑은 고딕" charset="0"/>
                <a:ea typeface="맑은 고딕" charset="0"/>
              </a:rPr>
              <a:t>2 </a:t>
            </a:r>
            <a:r>
              <a:rPr lang="ko-KR" sz="1800">
                <a:latin typeface="맑은 고딕" charset="0"/>
                <a:ea typeface="맑은 고딕" charset="0"/>
              </a:rPr>
              <a:t>= n(n-1) / 2  개  </a:t>
            </a:r>
            <a:r>
              <a:rPr sz="18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≒</a:t>
            </a:r>
            <a:r>
              <a:rPr lang="ko-KR" sz="18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n</a:t>
            </a:r>
            <a:r>
              <a:rPr lang="ko-KR" sz="1800" baseline="300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/ 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6802120" y="2207260"/>
            <a:ext cx="2861310" cy="176847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6824345" y="4369435"/>
            <a:ext cx="2714625" cy="14420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7378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sz="2800">
                <a:latin typeface="맑은 고딕" charset="0"/>
                <a:ea typeface="맑은 고딕" charset="0"/>
              </a:rPr>
              <a:t>공개키가 필요한 이유!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+mn-lt"/>
                <a:ea typeface="+mn-ea"/>
                <a:cs typeface="+mn-cs"/>
              </a:rPr>
              <a:t>=&gt; 키 분배에 사용</a:t>
            </a:r>
            <a:endParaRPr lang="ko-KR" altLang="en-US" sz="2800">
              <a:latin typeface="+mn-lt"/>
              <a:ea typeface="+mn-ea"/>
              <a:cs typeface="+mn-cs"/>
            </a:endParaRPr>
          </a:p>
        </p:txBody>
      </p:sp>
      <p:sp>
        <p:nvSpPr>
          <p:cNvPr id="4" name="도형 6"/>
          <p:cNvSpPr>
            <a:spLocks/>
          </p:cNvSpPr>
          <p:nvPr/>
        </p:nvSpPr>
        <p:spPr>
          <a:xfrm rot="0">
            <a:off x="1261110" y="2308860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6"/>
          <p:cNvSpPr txBox="1">
            <a:spLocks/>
          </p:cNvSpPr>
          <p:nvPr/>
        </p:nvSpPr>
        <p:spPr>
          <a:xfrm rot="0">
            <a:off x="1700530" y="2713990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33"/>
          <p:cNvSpPr>
            <a:spLocks/>
          </p:cNvSpPr>
          <p:nvPr/>
        </p:nvSpPr>
        <p:spPr>
          <a:xfrm rot="0">
            <a:off x="3754120" y="2313305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4"/>
          <p:cNvSpPr txBox="1">
            <a:spLocks/>
          </p:cNvSpPr>
          <p:nvPr/>
        </p:nvSpPr>
        <p:spPr>
          <a:xfrm rot="0">
            <a:off x="4193540" y="2718435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7"/>
          <p:cNvSpPr>
            <a:spLocks/>
          </p:cNvSpPr>
          <p:nvPr/>
        </p:nvSpPr>
        <p:spPr>
          <a:xfrm rot="0">
            <a:off x="1265555" y="4599305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8"/>
          <p:cNvSpPr txBox="1">
            <a:spLocks/>
          </p:cNvSpPr>
          <p:nvPr/>
        </p:nvSpPr>
        <p:spPr>
          <a:xfrm rot="0">
            <a:off x="1704975" y="5004435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9"/>
          <p:cNvSpPr>
            <a:spLocks/>
          </p:cNvSpPr>
          <p:nvPr/>
        </p:nvSpPr>
        <p:spPr>
          <a:xfrm rot="0">
            <a:off x="3749675" y="4606290"/>
            <a:ext cx="1228090" cy="1171575"/>
          </a:xfrm>
          <a:prstGeom prst="ellipse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40"/>
          <p:cNvSpPr txBox="1">
            <a:spLocks/>
          </p:cNvSpPr>
          <p:nvPr/>
        </p:nvSpPr>
        <p:spPr>
          <a:xfrm rot="0">
            <a:off x="4189095" y="5011420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1"/>
          <p:cNvSpPr txBox="1">
            <a:spLocks/>
          </p:cNvSpPr>
          <p:nvPr/>
        </p:nvSpPr>
        <p:spPr>
          <a:xfrm rot="0">
            <a:off x="6993255" y="2343150"/>
            <a:ext cx="34131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 = (</a:t>
            </a:r>
            <a:r>
              <a:rPr lang="ko-KR" sz="1800">
                <a:latin typeface="맑은 고딕" charset="0"/>
                <a:ea typeface="맑은 고딕" charset="0"/>
              </a:rPr>
              <a:t>PublicKey</a:t>
            </a:r>
            <a:r>
              <a:rPr lang="ko-KR" sz="1800" baseline="-250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 baseline="-25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PrivateKey</a:t>
            </a:r>
            <a:r>
              <a:rPr lang="ko-KR" sz="1800" baseline="-250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2"/>
          <p:cNvSpPr txBox="1">
            <a:spLocks/>
          </p:cNvSpPr>
          <p:nvPr/>
        </p:nvSpPr>
        <p:spPr>
          <a:xfrm rot="0">
            <a:off x="6997700" y="2719070"/>
            <a:ext cx="30822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 = (</a:t>
            </a:r>
            <a:r>
              <a:rPr lang="ko-KR" sz="1800">
                <a:latin typeface="맑은 고딕" charset="0"/>
                <a:ea typeface="맑은 고딕" charset="0"/>
              </a:rPr>
              <a:t>PublicKey</a:t>
            </a:r>
            <a:r>
              <a:rPr lang="ko-KR" sz="1800" baseline="-250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, PrivateKey</a:t>
            </a:r>
            <a:r>
              <a:rPr lang="ko-KR" sz="1800" baseline="-250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43"/>
          <p:cNvSpPr txBox="1">
            <a:spLocks/>
          </p:cNvSpPr>
          <p:nvPr/>
        </p:nvSpPr>
        <p:spPr>
          <a:xfrm rot="0">
            <a:off x="6997700" y="3090545"/>
            <a:ext cx="33407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 = (</a:t>
            </a:r>
            <a:r>
              <a:rPr lang="ko-KR" sz="1800">
                <a:latin typeface="맑은 고딕" charset="0"/>
                <a:ea typeface="맑은 고딕" charset="0"/>
              </a:rPr>
              <a:t>PublicKey</a:t>
            </a:r>
            <a:r>
              <a:rPr lang="ko-KR" sz="1800" baseline="-250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 baseline="-25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PrivateKey</a:t>
            </a:r>
            <a:r>
              <a:rPr lang="ko-KR" sz="1800" baseline="-250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44"/>
          <p:cNvSpPr txBox="1">
            <a:spLocks/>
          </p:cNvSpPr>
          <p:nvPr/>
        </p:nvSpPr>
        <p:spPr>
          <a:xfrm rot="0">
            <a:off x="6997700" y="3462655"/>
            <a:ext cx="31610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 = (</a:t>
            </a:r>
            <a:r>
              <a:rPr lang="ko-KR" sz="1800">
                <a:latin typeface="맑은 고딕" charset="0"/>
                <a:ea typeface="맑은 고딕" charset="0"/>
              </a:rPr>
              <a:t>PublicKey</a:t>
            </a:r>
            <a:r>
              <a:rPr lang="ko-KR" sz="1800" baseline="-250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 baseline="-25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PrivateKey</a:t>
            </a:r>
            <a:r>
              <a:rPr lang="ko-KR" sz="1800" baseline="-250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45"/>
          <p:cNvCxnSpPr>
            <a:stCxn id="6" idx="4"/>
            <a:endCxn id="10" idx="0"/>
          </p:cNvCxnSpPr>
          <p:nvPr/>
        </p:nvCxnSpPr>
        <p:spPr>
          <a:xfrm rot="0" flipH="1">
            <a:off x="4363720" y="3484245"/>
            <a:ext cx="5080" cy="11226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47"/>
          <p:cNvCxnSpPr>
            <a:stCxn id="6" idx="2"/>
          </p:cNvCxnSpPr>
          <p:nvPr/>
        </p:nvCxnSpPr>
        <p:spPr>
          <a:xfrm rot="0" flipH="1" flipV="1">
            <a:off x="2499995" y="2894330"/>
            <a:ext cx="1254760" cy="508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48"/>
          <p:cNvCxnSpPr>
            <a:stCxn id="4" idx="4"/>
            <a:endCxn id="8" idx="0"/>
          </p:cNvCxnSpPr>
          <p:nvPr/>
        </p:nvCxnSpPr>
        <p:spPr>
          <a:xfrm rot="0">
            <a:off x="1875155" y="3479800"/>
            <a:ext cx="5080" cy="11201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49"/>
          <p:cNvCxnSpPr>
            <a:stCxn id="8" idx="6"/>
            <a:endCxn id="10" idx="2"/>
          </p:cNvCxnSpPr>
          <p:nvPr/>
        </p:nvCxnSpPr>
        <p:spPr>
          <a:xfrm rot="0">
            <a:off x="2493010" y="5184775"/>
            <a:ext cx="1257300" cy="76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50"/>
          <p:cNvCxnSpPr>
            <a:stCxn id="4" idx="5"/>
            <a:endCxn id="10" idx="1"/>
          </p:cNvCxnSpPr>
          <p:nvPr/>
        </p:nvCxnSpPr>
        <p:spPr>
          <a:xfrm rot="0">
            <a:off x="2308860" y="3308350"/>
            <a:ext cx="1621155" cy="14700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51"/>
          <p:cNvCxnSpPr>
            <a:stCxn id="6" idx="3"/>
            <a:endCxn id="8" idx="7"/>
          </p:cNvCxnSpPr>
          <p:nvPr/>
        </p:nvCxnSpPr>
        <p:spPr>
          <a:xfrm rot="0" flipH="1">
            <a:off x="2313305" y="3312795"/>
            <a:ext cx="1621155" cy="14585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8"/>
          <p:cNvSpPr txBox="1">
            <a:spLocks/>
          </p:cNvSpPr>
          <p:nvPr/>
        </p:nvSpPr>
        <p:spPr>
          <a:xfrm rot="0">
            <a:off x="6948170" y="4808855"/>
            <a:ext cx="34696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=&gt; 총 8개의 키 필요!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9"/>
          <p:cNvSpPr txBox="1">
            <a:spLocks/>
          </p:cNvSpPr>
          <p:nvPr/>
        </p:nvSpPr>
        <p:spPr>
          <a:xfrm rot="0">
            <a:off x="6970395" y="4437380"/>
            <a:ext cx="2399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2n개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60"/>
          <p:cNvSpPr>
            <a:spLocks/>
          </p:cNvSpPr>
          <p:nvPr/>
        </p:nvSpPr>
        <p:spPr>
          <a:xfrm rot="0">
            <a:off x="6802120" y="2207260"/>
            <a:ext cx="3818255" cy="176847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63"/>
          <p:cNvSpPr>
            <a:spLocks/>
          </p:cNvSpPr>
          <p:nvPr/>
        </p:nvSpPr>
        <p:spPr>
          <a:xfrm rot="0">
            <a:off x="6824345" y="4448175"/>
            <a:ext cx="2714625" cy="73279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309880" y="107378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대칭키와의 비교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표 69"/>
          <p:cNvGraphicFramePr>
            <a:graphicFrameLocks noGrp="1"/>
          </p:cNvGraphicFramePr>
          <p:nvPr/>
        </p:nvGraphicFramePr>
        <p:xfrm>
          <a:off x="2032000" y="1790700"/>
          <a:ext cx="8126730" cy="3619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910"/>
                <a:gridCol w="2708910"/>
                <a:gridCol w="2708910"/>
              </a:tblGrid>
              <a:tr h="375285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공개키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대칭키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467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키의 관계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암호화키</a:t>
                      </a: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≠</a:t>
                      </a:r>
                      <a:r>
                        <a:rPr lang="ko-KR"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복호화키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암호화키=복호화키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467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암호화 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비공개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467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복호화 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비공개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비공개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467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키전송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불필요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필요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7467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키의 개수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2n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속도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느림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빠름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결론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공개키를 이용하여 키를 공유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대칭키를 이용하여 암, 복호화 등의 핵심 연산 수행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공개키 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일방향 함수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y = f(x)에서 x가 주어지면 y에 대해서 찾기는 쉬움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But, y가 주어졌을 때 x = f</a:t>
            </a:r>
            <a:r>
              <a:rPr lang="ko-KR" altLang="en-US" sz="2800" baseline="30000">
                <a:latin typeface="+mn-lt"/>
                <a:ea typeface="+mn-ea"/>
                <a:cs typeface="+mn-cs"/>
              </a:rPr>
              <a:t>-1</a:t>
            </a:r>
            <a:r>
              <a:rPr lang="ko-KR" altLang="en-US" sz="2800">
                <a:latin typeface="+mn-lt"/>
                <a:ea typeface="+mn-ea"/>
                <a:cs typeface="+mn-cs"/>
              </a:rPr>
              <a:t>(y)를 찾기는 어려운 함수</a:t>
            </a:r>
            <a:endParaRPr lang="ko-KR" altLang="en-US" sz="2800">
              <a:latin typeface="+mn-lt"/>
              <a:ea typeface="+mn-ea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트랩도어 일방향 함수 (공개키 암호)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추가적인 정보가 주어졌을 때 x = f</a:t>
            </a:r>
            <a:r>
              <a:rPr lang="ko-KR" altLang="en-US" sz="2800" baseline="30000">
                <a:latin typeface="+mn-lt"/>
                <a:ea typeface="+mn-ea"/>
                <a:cs typeface="+mn-cs"/>
              </a:rPr>
              <a:t>-1</a:t>
            </a:r>
            <a:r>
              <a:rPr lang="ko-KR" altLang="en-US" sz="2800">
                <a:latin typeface="+mn-lt"/>
                <a:ea typeface="+mn-ea"/>
                <a:cs typeface="+mn-cs"/>
              </a:rPr>
              <a:t>(y)를 찾기 쉬워지는 함수</a:t>
            </a:r>
            <a:endParaRPr lang="ko-KR" altLang="en-US" sz="2800">
              <a:latin typeface="+mn-lt"/>
              <a:ea typeface="+mn-ea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인수분해, 이산대수, 타원곡선이산대수으로 구성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9.102.58.42146</cp:version>
  <dcterms:modified xsi:type="dcterms:W3CDTF">2019-04-19T02:07:41Z</dcterms:modified>
</cp:coreProperties>
</file>