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NIST Signature </a:t>
            </a:r>
            <a:r>
              <a:rPr lang="ko-KR" altLang="en-US" dirty="0"/>
              <a:t>후보 알고리즘 </a:t>
            </a:r>
            <a:r>
              <a:rPr lang="en-US" altLang="ko-KR" dirty="0"/>
              <a:t>MAYO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MAYO </a:t>
            </a:r>
            <a:r>
              <a:rPr lang="ko-KR" altLang="en-US" dirty="0"/>
              <a:t>서명 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NIST</a:t>
            </a:r>
            <a:r>
              <a:rPr lang="ko-KR" altLang="en-US" dirty="0"/>
              <a:t>에서 발표한 추가 서명 알고리즘 후보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Round 1</a:t>
            </a:r>
            <a:r>
              <a:rPr lang="ko-KR" altLang="en-US" dirty="0"/>
              <a:t>에서는 </a:t>
            </a:r>
            <a:r>
              <a:rPr lang="en-US" altLang="ko-KR" dirty="0"/>
              <a:t>40</a:t>
            </a:r>
            <a:r>
              <a:rPr lang="ko-KR" altLang="en-US" dirty="0"/>
              <a:t>개의 후보가 통과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Multivariate </a:t>
            </a:r>
            <a:r>
              <a:rPr lang="ko-KR" altLang="en-US" b="1" dirty="0">
                <a:solidFill>
                  <a:srgbClr val="0070C0"/>
                </a:solidFill>
              </a:rPr>
              <a:t>기반에는 </a:t>
            </a:r>
            <a:r>
              <a:rPr lang="en-US" altLang="ko-KR" b="1" dirty="0">
                <a:solidFill>
                  <a:srgbClr val="0070C0"/>
                </a:solidFill>
              </a:rPr>
              <a:t>11</a:t>
            </a:r>
            <a:r>
              <a:rPr lang="ko-KR" altLang="en-US" b="1" dirty="0">
                <a:solidFill>
                  <a:srgbClr val="0070C0"/>
                </a:solidFill>
              </a:rPr>
              <a:t>개의 후보</a:t>
            </a:r>
            <a:r>
              <a:rPr lang="ko-KR" altLang="en-US" dirty="0"/>
              <a:t>가 존재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u="sng" dirty="0"/>
              <a:t>한국형 </a:t>
            </a:r>
            <a:r>
              <a:rPr lang="ko-KR" altLang="en-US" b="1" u="sng" dirty="0" err="1"/>
              <a:t>양자내성암호</a:t>
            </a:r>
            <a:r>
              <a:rPr lang="ko-KR" altLang="en-US" b="1" u="sng" dirty="0"/>
              <a:t> 공모전인 </a:t>
            </a:r>
            <a:r>
              <a:rPr lang="en-US" altLang="ko-KR" b="1" u="sng" dirty="0" err="1"/>
              <a:t>KpqC</a:t>
            </a:r>
            <a:r>
              <a:rPr lang="ko-KR" altLang="en-US" b="1" u="sng" dirty="0"/>
              <a:t>에 등재된 후보도 존재</a:t>
            </a:r>
            <a:endParaRPr lang="en-US" altLang="ko-KR" b="1" u="sng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854E868-CFA7-A72E-6F0D-7E4CF3A0B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378958"/>
              </p:ext>
            </p:extLst>
          </p:nvPr>
        </p:nvGraphicFramePr>
        <p:xfrm>
          <a:off x="-1" y="3247481"/>
          <a:ext cx="1219199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714">
                  <a:extLst>
                    <a:ext uri="{9D8B030D-6E8A-4147-A177-3AD203B41FA5}">
                      <a16:colId xmlns:a16="http://schemas.microsoft.com/office/drawing/2014/main" val="54686454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571724208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519944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1859648441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546593839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708988010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349784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Code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Isogeny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Lattice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MPC-in-the-Head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Multivariate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Symmetric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Others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1220017"/>
                  </a:ext>
                </a:extLst>
              </a:tr>
              <a:tr h="29667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CROSS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Enhanced </a:t>
                      </a:r>
                      <a:r>
                        <a:rPr lang="en-US" altLang="ko-KR" sz="1400" dirty="0" err="1"/>
                        <a:t>pqsigRM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 err="1"/>
                        <a:t>FuLeeca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LESS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MEDS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Wave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SQIsign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EagleSign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EHTv3 and EHTv4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HAETAE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HAWK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HuFu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Raccoon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SQUIRRELS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MIRA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MiRitH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MQOM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PERK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RYDE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SDitH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3WISE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Biscuit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DME-Sign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HPPC</a:t>
                      </a:r>
                    </a:p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MAYO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PROV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QR-UOV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SNOVA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TUOV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UOV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VOX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AIMer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Ascon-Sign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FAEST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SHPINCS-alpha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ALTEQ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eMLE</a:t>
                      </a:r>
                      <a:r>
                        <a:rPr lang="en-US" altLang="ko-KR" sz="1400" dirty="0"/>
                        <a:t>-Sig 2.0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KAZ-SIGN</a:t>
                      </a:r>
                    </a:p>
                    <a:p>
                      <a:pPr algn="ctr" latinLnBrk="1"/>
                      <a:r>
                        <a:rPr lang="en-US" altLang="ko-KR" sz="1400" dirty="0" err="1"/>
                        <a:t>Preon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Xifrat1-Sign.I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885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432B9-2C19-509D-940F-A87299F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MAYO </a:t>
            </a:r>
            <a:r>
              <a:rPr lang="ko-KR" altLang="en-US" dirty="0"/>
              <a:t>서명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8EBAE-933C-43F0-F61A-6289E756A2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Oil and Vinegar </a:t>
            </a:r>
            <a:r>
              <a:rPr lang="ko-KR" altLang="en-US" dirty="0"/>
              <a:t>기반을 사용한 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비슷한 유형인 </a:t>
            </a:r>
            <a:r>
              <a:rPr lang="en-US" altLang="ko-KR" dirty="0"/>
              <a:t>Unbalanced Oil and Vinegar </a:t>
            </a:r>
            <a:r>
              <a:rPr lang="ko-KR" altLang="en-US" dirty="0"/>
              <a:t>알고리즘도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UOV</a:t>
            </a:r>
            <a:r>
              <a:rPr lang="ko-KR" altLang="en-US" dirty="0"/>
              <a:t>는 </a:t>
            </a:r>
            <a:r>
              <a:rPr lang="en-US" altLang="ko-KR" dirty="0"/>
              <a:t>MAYO</a:t>
            </a:r>
            <a:r>
              <a:rPr lang="ko-KR" altLang="en-US" dirty="0"/>
              <a:t>와 함께 </a:t>
            </a:r>
            <a:r>
              <a:rPr lang="en-US" altLang="ko-KR" dirty="0"/>
              <a:t>Round 1 </a:t>
            </a:r>
            <a:r>
              <a:rPr lang="ko-KR" altLang="en-US" dirty="0"/>
              <a:t>후보로 진출함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MAYO</a:t>
            </a:r>
            <a:r>
              <a:rPr lang="ko-KR" altLang="en-US" dirty="0"/>
              <a:t>는 </a:t>
            </a:r>
            <a:r>
              <a:rPr lang="en-US" altLang="ko-KR" dirty="0"/>
              <a:t>Oil and Vinegar</a:t>
            </a:r>
            <a:r>
              <a:rPr lang="ko-KR" altLang="en-US" dirty="0"/>
              <a:t>의 변형 알고리즘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Matthias </a:t>
            </a:r>
            <a:r>
              <a:rPr lang="ko-KR" altLang="en-US" dirty="0"/>
              <a:t>박사가 개발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기본적인 구조는 </a:t>
            </a:r>
            <a:r>
              <a:rPr lang="en-US" altLang="ko-KR" dirty="0"/>
              <a:t>Oil and Vinegar</a:t>
            </a:r>
            <a:r>
              <a:rPr lang="ko-KR" altLang="en-US" dirty="0"/>
              <a:t>과 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Oil and Vinegar</a:t>
            </a:r>
            <a:r>
              <a:rPr lang="ko-KR" altLang="en-US" b="1" dirty="0">
                <a:solidFill>
                  <a:srgbClr val="FF0000"/>
                </a:solidFill>
              </a:rPr>
              <a:t>의 키 크기를 매우 줄인 구조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" name="그림 3" descr="병, 일러스트레이션이(가) 표시된 사진&#10;&#10;자동 생성된 설명">
            <a:extLst>
              <a:ext uri="{FF2B5EF4-FFF2-40B4-BE49-F238E27FC236}">
                <a16:creationId xmlns:a16="http://schemas.microsoft.com/office/drawing/2014/main" id="{2868B805-C6DF-99E4-5244-40E585F3B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9110" y="2715813"/>
            <a:ext cx="2630970" cy="39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7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CEC54-DCF1-9C43-0B51-CDC0B2A1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MAYO </a:t>
            </a:r>
            <a:r>
              <a:rPr lang="ko-KR" altLang="en-US" dirty="0"/>
              <a:t>서명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A3E0B8-21C5-8018-83C6-50EC6C246A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보안수준</a:t>
            </a:r>
            <a:r>
              <a:rPr lang="en-US" altLang="ko-KR" dirty="0"/>
              <a:t> 1</a:t>
            </a:r>
            <a:r>
              <a:rPr lang="ko-KR" altLang="en-US" dirty="0"/>
              <a:t>은 </a:t>
            </a:r>
            <a:r>
              <a:rPr lang="en-US" altLang="ko-KR" dirty="0"/>
              <a:t>2 </a:t>
            </a:r>
            <a:r>
              <a:rPr lang="ko-KR" altLang="en-US" dirty="0"/>
              <a:t>종류의 매개변수를 제공함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MAYO-I</a:t>
            </a:r>
            <a:r>
              <a:rPr lang="ko-KR" altLang="en-US" dirty="0"/>
              <a:t>은 공개키 크기가 작지만 서명이 크고 </a:t>
            </a:r>
            <a:r>
              <a:rPr lang="en-US" altLang="ko-KR" dirty="0"/>
              <a:t>MAYO-II</a:t>
            </a:r>
            <a:r>
              <a:rPr lang="ko-KR" altLang="en-US" dirty="0"/>
              <a:t>는 이와 반대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소스코드는 일반</a:t>
            </a:r>
            <a:r>
              <a:rPr lang="en-US" altLang="ko-KR" dirty="0"/>
              <a:t>, </a:t>
            </a:r>
            <a:r>
              <a:rPr lang="ko-KR" altLang="en-US" dirty="0"/>
              <a:t>최적화</a:t>
            </a:r>
            <a:r>
              <a:rPr lang="en-US" altLang="ko-KR" dirty="0"/>
              <a:t>, AVX </a:t>
            </a:r>
            <a:r>
              <a:rPr lang="ko-KR" altLang="en-US" dirty="0"/>
              <a:t>최적화 세 종류로 제공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686614A4-12C0-5CE3-941F-1C3E75A85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103178"/>
              </p:ext>
            </p:extLst>
          </p:nvPr>
        </p:nvGraphicFramePr>
        <p:xfrm>
          <a:off x="657386" y="3195558"/>
          <a:ext cx="10877230" cy="3231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446">
                  <a:extLst>
                    <a:ext uri="{9D8B030D-6E8A-4147-A177-3AD203B41FA5}">
                      <a16:colId xmlns:a16="http://schemas.microsoft.com/office/drawing/2014/main" val="3118788189"/>
                    </a:ext>
                  </a:extLst>
                </a:gridCol>
                <a:gridCol w="2175446">
                  <a:extLst>
                    <a:ext uri="{9D8B030D-6E8A-4147-A177-3AD203B41FA5}">
                      <a16:colId xmlns:a16="http://schemas.microsoft.com/office/drawing/2014/main" val="4290889855"/>
                    </a:ext>
                  </a:extLst>
                </a:gridCol>
                <a:gridCol w="2175446">
                  <a:extLst>
                    <a:ext uri="{9D8B030D-6E8A-4147-A177-3AD203B41FA5}">
                      <a16:colId xmlns:a16="http://schemas.microsoft.com/office/drawing/2014/main" val="3881482706"/>
                    </a:ext>
                  </a:extLst>
                </a:gridCol>
                <a:gridCol w="2175446">
                  <a:extLst>
                    <a:ext uri="{9D8B030D-6E8A-4147-A177-3AD203B41FA5}">
                      <a16:colId xmlns:a16="http://schemas.microsoft.com/office/drawing/2014/main" val="1455343794"/>
                    </a:ext>
                  </a:extLst>
                </a:gridCol>
                <a:gridCol w="2175446">
                  <a:extLst>
                    <a:ext uri="{9D8B030D-6E8A-4147-A177-3AD203B41FA5}">
                      <a16:colId xmlns:a16="http://schemas.microsoft.com/office/drawing/2014/main" val="3897510552"/>
                    </a:ext>
                  </a:extLst>
                </a:gridCol>
              </a:tblGrid>
              <a:tr h="6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Algorithm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MAYO-I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MAYO-II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MAYO-III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MAYO-V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extLst>
                  <a:ext uri="{0D108BD9-81ED-4DB2-BD59-A6C34878D82A}">
                    <a16:rowId xmlns:a16="http://schemas.microsoft.com/office/drawing/2014/main" val="3974005054"/>
                  </a:ext>
                </a:extLst>
              </a:tr>
              <a:tr h="6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Security level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extLst>
                  <a:ext uri="{0D108BD9-81ED-4DB2-BD59-A6C34878D82A}">
                    <a16:rowId xmlns:a16="http://schemas.microsoft.com/office/drawing/2014/main" val="322982906"/>
                  </a:ext>
                </a:extLst>
              </a:tr>
              <a:tr h="6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Secret key size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24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24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32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40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extLst>
                  <a:ext uri="{0D108BD9-81ED-4DB2-BD59-A6C34878D82A}">
                    <a16:rowId xmlns:a16="http://schemas.microsoft.com/office/drawing/2014/main" val="511410276"/>
                  </a:ext>
                </a:extLst>
              </a:tr>
              <a:tr h="6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Public key size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1168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5488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2656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5008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extLst>
                  <a:ext uri="{0D108BD9-81ED-4DB2-BD59-A6C34878D82A}">
                    <a16:rowId xmlns:a16="http://schemas.microsoft.com/office/drawing/2014/main" val="1886657082"/>
                  </a:ext>
                </a:extLst>
              </a:tr>
              <a:tr h="646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Signature size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321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180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577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838 bytes</a:t>
                      </a:r>
                      <a:endParaRPr lang="ko-KR" altLang="en-US" sz="1800" dirty="0"/>
                    </a:p>
                  </a:txBody>
                  <a:tcPr marL="122369" marR="122369" marT="61184" marB="61184" anchor="ctr"/>
                </a:tc>
                <a:extLst>
                  <a:ext uri="{0D108BD9-81ED-4DB2-BD59-A6C34878D82A}">
                    <a16:rowId xmlns:a16="http://schemas.microsoft.com/office/drawing/2014/main" val="295775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705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4BE4C-5141-5DD4-2E74-344EDACD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MAYO </a:t>
            </a:r>
            <a:r>
              <a:rPr lang="ko-KR" altLang="en-US" dirty="0"/>
              <a:t>서명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6E7791-B4D7-188D-5A64-BA54FE3EC5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</a:t>
            </a:r>
            <a:r>
              <a:rPr lang="en-US" altLang="ko-KR" dirty="0"/>
              <a:t> </a:t>
            </a:r>
            <a:r>
              <a:rPr lang="ko-KR" altLang="en-US" dirty="0"/>
              <a:t>레퍼런스 코드의 성능 </a:t>
            </a:r>
            <a:r>
              <a:rPr lang="en-US" altLang="ko-KR" dirty="0"/>
              <a:t>(AES-NI </a:t>
            </a:r>
            <a:r>
              <a:rPr lang="ko-KR" altLang="en-US" dirty="0"/>
              <a:t>제외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Intel</a:t>
            </a:r>
            <a:r>
              <a:rPr lang="ko-KR" altLang="en-US" dirty="0"/>
              <a:t> </a:t>
            </a:r>
            <a:r>
              <a:rPr lang="en-US" altLang="ko-KR" dirty="0"/>
              <a:t>Xeon</a:t>
            </a:r>
            <a:r>
              <a:rPr lang="ko-KR" altLang="en-US" dirty="0"/>
              <a:t> </a:t>
            </a:r>
            <a:r>
              <a:rPr lang="en-US" altLang="ko-KR" dirty="0"/>
              <a:t>E3-1225 v3 (Haswell, 3.20GHz)</a:t>
            </a:r>
          </a:p>
          <a:p>
            <a:pPr lvl="1"/>
            <a:r>
              <a:rPr lang="en-US" altLang="ko-KR" dirty="0"/>
              <a:t>Ubuntu 20.04.5, clang compiler</a:t>
            </a:r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1,000</a:t>
            </a:r>
            <a:r>
              <a:rPr lang="ko-KR" altLang="en-US" b="1" dirty="0">
                <a:solidFill>
                  <a:srgbClr val="FF0000"/>
                </a:solidFill>
              </a:rPr>
              <a:t>회 반복의 중앙 값 사용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314B851-964D-2269-7478-CBE885AF4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691269"/>
              </p:ext>
            </p:extLst>
          </p:nvPr>
        </p:nvGraphicFramePr>
        <p:xfrm>
          <a:off x="217714" y="3083804"/>
          <a:ext cx="11756580" cy="2951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430">
                  <a:extLst>
                    <a:ext uri="{9D8B030D-6E8A-4147-A177-3AD203B41FA5}">
                      <a16:colId xmlns:a16="http://schemas.microsoft.com/office/drawing/2014/main" val="1490972607"/>
                    </a:ext>
                  </a:extLst>
                </a:gridCol>
                <a:gridCol w="1959430">
                  <a:extLst>
                    <a:ext uri="{9D8B030D-6E8A-4147-A177-3AD203B41FA5}">
                      <a16:colId xmlns:a16="http://schemas.microsoft.com/office/drawing/2014/main" val="3481727820"/>
                    </a:ext>
                  </a:extLst>
                </a:gridCol>
                <a:gridCol w="1959430">
                  <a:extLst>
                    <a:ext uri="{9D8B030D-6E8A-4147-A177-3AD203B41FA5}">
                      <a16:colId xmlns:a16="http://schemas.microsoft.com/office/drawing/2014/main" val="2463490233"/>
                    </a:ext>
                  </a:extLst>
                </a:gridCol>
                <a:gridCol w="1959430">
                  <a:extLst>
                    <a:ext uri="{9D8B030D-6E8A-4147-A177-3AD203B41FA5}">
                      <a16:colId xmlns:a16="http://schemas.microsoft.com/office/drawing/2014/main" val="2204271843"/>
                    </a:ext>
                  </a:extLst>
                </a:gridCol>
                <a:gridCol w="1959430">
                  <a:extLst>
                    <a:ext uri="{9D8B030D-6E8A-4147-A177-3AD203B41FA5}">
                      <a16:colId xmlns:a16="http://schemas.microsoft.com/office/drawing/2014/main" val="1744648356"/>
                    </a:ext>
                  </a:extLst>
                </a:gridCol>
                <a:gridCol w="1959430">
                  <a:extLst>
                    <a:ext uri="{9D8B030D-6E8A-4147-A177-3AD203B41FA5}">
                      <a16:colId xmlns:a16="http://schemas.microsoft.com/office/drawing/2014/main" val="3531832122"/>
                    </a:ext>
                  </a:extLst>
                </a:gridCol>
              </a:tblGrid>
              <a:tr h="889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Scheme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Keygen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err="1"/>
                        <a:t>ExpandSK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err="1"/>
                        <a:t>ExpandPK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err="1"/>
                        <a:t>ExpandSK</a:t>
                      </a:r>
                      <a:endParaRPr lang="en-US" altLang="ko-KR" sz="1900" dirty="0"/>
                    </a:p>
                    <a:p>
                      <a:pPr algn="ctr" latinLnBrk="1"/>
                      <a:r>
                        <a:rPr lang="en-US" altLang="ko-KR" sz="1900" dirty="0"/>
                        <a:t>+Sign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 err="1"/>
                        <a:t>ExpandPK</a:t>
                      </a:r>
                      <a:endParaRPr lang="en-US" altLang="ko-KR" sz="1900" dirty="0"/>
                    </a:p>
                    <a:p>
                      <a:pPr algn="ctr" latinLnBrk="1"/>
                      <a:r>
                        <a:rPr lang="en-US" altLang="ko-KR" sz="1900" dirty="0"/>
                        <a:t>+Verify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extLst>
                  <a:ext uri="{0D108BD9-81ED-4DB2-BD59-A6C34878D82A}">
                    <a16:rowId xmlns:a16="http://schemas.microsoft.com/office/drawing/2014/main" val="1436396753"/>
                  </a:ext>
                </a:extLst>
              </a:tr>
              <a:tr h="515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MAYO-I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2,964,948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3,865,364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1,526,032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6,787,356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2,996,968</a:t>
                      </a:r>
                    </a:p>
                  </a:txBody>
                  <a:tcPr marL="127087" marR="127087" marT="63543" marB="63543" anchor="ctr"/>
                </a:tc>
                <a:extLst>
                  <a:ext uri="{0D108BD9-81ED-4DB2-BD59-A6C34878D82A}">
                    <a16:rowId xmlns:a16="http://schemas.microsoft.com/office/drawing/2014/main" val="93599587"/>
                  </a:ext>
                </a:extLst>
              </a:tr>
              <a:tr h="515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MAYO-II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6,348,792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7,512,512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2,031,976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9,290,400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2,813,708</a:t>
                      </a:r>
                    </a:p>
                  </a:txBody>
                  <a:tcPr marL="127087" marR="127087" marT="63543" marB="63543" anchor="ctr"/>
                </a:tc>
                <a:extLst>
                  <a:ext uri="{0D108BD9-81ED-4DB2-BD59-A6C34878D82A}">
                    <a16:rowId xmlns:a16="http://schemas.microsoft.com/office/drawing/2014/main" val="3480422046"/>
                  </a:ext>
                </a:extLst>
              </a:tr>
              <a:tr h="515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MAYO-III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10,670,888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14,403,980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5,166,728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23,816,456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9,619,732</a:t>
                      </a:r>
                    </a:p>
                  </a:txBody>
                  <a:tcPr marL="127087" marR="127087" marT="63543" marB="63543" anchor="ctr"/>
                </a:tc>
                <a:extLst>
                  <a:ext uri="{0D108BD9-81ED-4DB2-BD59-A6C34878D82A}">
                    <a16:rowId xmlns:a16="http://schemas.microsoft.com/office/drawing/2014/main" val="4184945117"/>
                  </a:ext>
                </a:extLst>
              </a:tr>
              <a:tr h="5154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/>
                        <a:t>MAYO-V</a:t>
                      </a:r>
                      <a:endParaRPr lang="ko-KR" altLang="en-US" sz="1900" dirty="0"/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27,467,616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38,061,916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12,344,572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59,571,696</a:t>
                      </a:r>
                    </a:p>
                  </a:txBody>
                  <a:tcPr marL="127087" marR="127087" marT="63543" marB="63543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/>
                        <a:t>21,619,600</a:t>
                      </a:r>
                    </a:p>
                  </a:txBody>
                  <a:tcPr marL="127087" marR="127087" marT="63543" marB="63543" anchor="ctr"/>
                </a:tc>
                <a:extLst>
                  <a:ext uri="{0D108BD9-81ED-4DB2-BD59-A6C34878D82A}">
                    <a16:rowId xmlns:a16="http://schemas.microsoft.com/office/drawing/2014/main" val="2656091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3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2A50F-4427-BF5B-DE2A-A6F47173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MAYO </a:t>
            </a:r>
            <a:r>
              <a:rPr lang="ko-KR" altLang="en-US" dirty="0"/>
              <a:t>서명 알고리즘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C8BF10-D7BB-2242-14A0-072E85520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공식</a:t>
            </a:r>
            <a:r>
              <a:rPr kumimoji="1" lang="ko-KR" altLang="en-US" dirty="0"/>
              <a:t> 코드는 </a:t>
            </a:r>
            <a:r>
              <a:rPr kumimoji="1" lang="en-US" altLang="ko-KR" dirty="0" err="1"/>
              <a:t>cmake</a:t>
            </a:r>
            <a:r>
              <a:rPr kumimoji="1" lang="ko-KR" altLang="en-US" dirty="0"/>
              <a:t>로 공유됨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Cmake</a:t>
            </a:r>
            <a:r>
              <a:rPr kumimoji="1" lang="en-US" altLang="ko-KR" dirty="0"/>
              <a:t> </a:t>
            </a: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dirty="0" err="1">
                <a:sym typeface="Wingdings" pitchFamily="2" charset="2"/>
              </a:rPr>
              <a:t>Makefile</a:t>
            </a:r>
            <a:r>
              <a:rPr kumimoji="1" lang="en-US" altLang="ko-KR" dirty="0">
                <a:sym typeface="Wingdings" pitchFamily="2" charset="2"/>
              </a:rPr>
              <a:t>  </a:t>
            </a:r>
            <a:r>
              <a:rPr kumimoji="1" lang="ko-KR" altLang="en-US" dirty="0">
                <a:sym typeface="Wingdings" pitchFamily="2" charset="2"/>
              </a:rPr>
              <a:t>컴파일</a:t>
            </a: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그러나 시스템에 따라서는 컴파일 문제가 생김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컴파일러 문제로 추정되나</a:t>
            </a:r>
            <a:r>
              <a:rPr kumimoji="1" lang="en-US" altLang="ko-KR" dirty="0"/>
              <a:t>..</a:t>
            </a:r>
            <a:r>
              <a:rPr kumimoji="1" lang="ko-KR" altLang="en-US" dirty="0"/>
              <a:t> 해결하지 못함</a:t>
            </a:r>
            <a:endParaRPr kumimoji="1" lang="en-US" altLang="ko-KR" dirty="0"/>
          </a:p>
          <a:p>
            <a:r>
              <a:rPr kumimoji="1" lang="en-US" altLang="ko-Kore-KR" dirty="0" err="1"/>
              <a:t>Xcode</a:t>
            </a:r>
            <a:r>
              <a:rPr kumimoji="1" lang="ko-KR" altLang="en-US" dirty="0"/>
              <a:t> 상에서 컴파일이 편리함</a:t>
            </a:r>
            <a:endParaRPr kumimoji="1" lang="en-US" altLang="ko-KR" dirty="0"/>
          </a:p>
          <a:p>
            <a:pPr lvl="1"/>
            <a:r>
              <a:rPr kumimoji="1" lang="en-US" altLang="ko-KR" b="1" dirty="0">
                <a:solidFill>
                  <a:srgbClr val="FF0000"/>
                </a:solidFill>
              </a:rPr>
              <a:t>ARM</a:t>
            </a:r>
            <a:r>
              <a:rPr kumimoji="1" lang="ko-KR" altLang="en-US" b="1" dirty="0">
                <a:solidFill>
                  <a:srgbClr val="FF0000"/>
                </a:solidFill>
              </a:rPr>
              <a:t> 구현을 위해서면 더욱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lvl="1"/>
            <a:endParaRPr kumimoji="1" lang="en-US" altLang="ko-Kore-KR" dirty="0"/>
          </a:p>
          <a:p>
            <a:endParaRPr kumimoji="1" lang="ko-Kore-KR" altLang="en-US" dirty="0"/>
          </a:p>
        </p:txBody>
      </p:sp>
      <p:pic>
        <p:nvPicPr>
          <p:cNvPr id="5" name="그림 4" descr="스크린샷, 소프트웨어, 텍스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84E6BE20-ABD7-7E05-475D-784A38CE1A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08" t="17485" r="70076" b="42267"/>
          <a:stretch/>
        </p:blipFill>
        <p:spPr>
          <a:xfrm>
            <a:off x="5673484" y="4064428"/>
            <a:ext cx="1553652" cy="2691972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AF1632F7-B702-0A1E-C1D5-AD355C21F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877" y="2713383"/>
            <a:ext cx="3966073" cy="40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60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A4810-2C49-73D8-C787-55BD13F0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MAYO </a:t>
            </a:r>
            <a:r>
              <a:rPr lang="ko-KR" altLang="en-US" dirty="0"/>
              <a:t>서명 알고리즘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3E0438-BF0F-0C31-892A-B7D50E00D1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Xcode</a:t>
            </a:r>
            <a:r>
              <a:rPr kumimoji="1" lang="ko-KR" altLang="en-US" dirty="0"/>
              <a:t>로 이식하는 것에 성공</a:t>
            </a:r>
            <a:endParaRPr kumimoji="1" lang="en-US" altLang="ko-KR" dirty="0"/>
          </a:p>
          <a:p>
            <a:pPr lvl="1"/>
            <a:r>
              <a:rPr kumimoji="1" lang="en-US" altLang="ko-KR" dirty="0" err="1"/>
              <a:t>Bitslice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구현을 </a:t>
            </a:r>
            <a:r>
              <a:rPr kumimoji="1" lang="en-US" altLang="ko-KR" dirty="0"/>
              <a:t>ARM</a:t>
            </a:r>
            <a:r>
              <a:rPr kumimoji="1" lang="ko-KR" altLang="en-US" dirty="0"/>
              <a:t> 명령어를 통해서 병렬화 하는 것을 목표로 </a:t>
            </a:r>
            <a:r>
              <a:rPr kumimoji="1" lang="ko-KR" altLang="en-US"/>
              <a:t>구현 중 </a:t>
            </a:r>
            <a:endParaRPr kumimoji="1" lang="ko-Kore-KR" altLang="en-US" dirty="0"/>
          </a:p>
        </p:txBody>
      </p:sp>
      <p:pic>
        <p:nvPicPr>
          <p:cNvPr id="7" name="그림 6" descr="스크린샷, 텍스트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CEFEF6F2-1E7D-37AB-1840-D890FF9A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82492"/>
            <a:ext cx="8991600" cy="522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2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345</Words>
  <Application>Microsoft Macintosh PowerPoint</Application>
  <PresentationFormat>와이드스크린</PresentationFormat>
  <Paragraphs>139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CryptoCraft 테마</vt:lpstr>
      <vt:lpstr>제목 테마</vt:lpstr>
      <vt:lpstr>NIST Signature 후보 알고리즘 MAYO</vt:lpstr>
      <vt:lpstr> MAYO 서명 알고리즘</vt:lpstr>
      <vt:lpstr> MAYO 서명 알고리즘</vt:lpstr>
      <vt:lpstr> MAYO 서명 알고리즘</vt:lpstr>
      <vt:lpstr> MAYO 서명 알고리즘</vt:lpstr>
      <vt:lpstr> MAYO 서명 알고리즘</vt:lpstr>
      <vt:lpstr> MAYO 서명 알고리즘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김경호</cp:lastModifiedBy>
  <cp:revision>68</cp:revision>
  <dcterms:created xsi:type="dcterms:W3CDTF">2019-03-05T04:29:07Z</dcterms:created>
  <dcterms:modified xsi:type="dcterms:W3CDTF">2023-08-13T15:29:55Z</dcterms:modified>
</cp:coreProperties>
</file>