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19"/>
  </p:notesMasterIdLst>
  <p:handoutMasterIdLst>
    <p:handoutMasterId r:id="rId20"/>
  </p:handoutMasterIdLst>
  <p:sldIdLst>
    <p:sldId id="269" r:id="rId3"/>
    <p:sldId id="293" r:id="rId4"/>
    <p:sldId id="300" r:id="rId5"/>
    <p:sldId id="295" r:id="rId6"/>
    <p:sldId id="296" r:id="rId7"/>
    <p:sldId id="297" r:id="rId8"/>
    <p:sldId id="298" r:id="rId9"/>
    <p:sldId id="294" r:id="rId10"/>
    <p:sldId id="299" r:id="rId11"/>
    <p:sldId id="301" r:id="rId12"/>
    <p:sldId id="302" r:id="rId13"/>
    <p:sldId id="304" r:id="rId14"/>
    <p:sldId id="306" r:id="rId15"/>
    <p:sldId id="307" r:id="rId16"/>
    <p:sldId id="305" r:id="rId17"/>
    <p:sldId id="274" r:id="rId18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스타일 없음, 눈금 없음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7631" autoAdjust="0"/>
    <p:restoredTop sz="94660"/>
  </p:normalViewPr>
  <p:slideViewPr>
    <p:cSldViewPr snapToGrid="0">
      <p:cViewPr varScale="1">
        <p:scale>
          <a:sx n="99" d="100"/>
          <a:sy n="99" d="100"/>
        </p:scale>
        <p:origin x="184" y="51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handoutMaster" Target="handoutMasters/handoutMaster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notesMaster" Target="notesMasters/notesMaster1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2023. 8. 14.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6038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 rotWithShape="1"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0230" t="65598" b="9375"/>
          <a:stretch/>
        </p:blipFill>
        <p:spPr>
          <a:xfrm>
            <a:off x="0" y="6646331"/>
            <a:ext cx="1809148" cy="160867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62460" b="12513"/>
          <a:stretch/>
        </p:blipFill>
        <p:spPr>
          <a:xfrm>
            <a:off x="10880202" y="6675969"/>
            <a:ext cx="1311798" cy="16086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676048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2158084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3073925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993106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2158085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307068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999684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4.xml"/><Relationship Id="rId2" Type="http://schemas.openxmlformats.org/officeDocument/2006/relationships/slideLayout" Target="../slideLayouts/slideLayout3.xml"/><Relationship Id="rId1" Type="http://schemas.openxmlformats.org/officeDocument/2006/relationships/slideLayout" Target="../slideLayouts/slideLayout2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986716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tx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tx1"/>
              </a:solidFill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Triple-DES </a:t>
            </a:r>
            <a:r>
              <a:rPr lang="ko-KR" altLang="en-US" dirty="0"/>
              <a:t>양자회로 구현</a:t>
            </a:r>
            <a:br>
              <a:rPr lang="en-US" altLang="ko-KR" dirty="0"/>
            </a:br>
            <a:br>
              <a:rPr lang="en-US" altLang="ko-KR" dirty="0"/>
            </a:br>
            <a:r>
              <a:rPr lang="en-US" altLang="ko-KR" sz="3600" dirty="0"/>
              <a:t>https://</a:t>
            </a:r>
            <a:r>
              <a:rPr lang="en-US" altLang="ko-KR" sz="3600" dirty="0" err="1"/>
              <a:t>youtu.be</a:t>
            </a:r>
            <a:r>
              <a:rPr lang="en-US" altLang="ko-KR" sz="3600" dirty="0"/>
              <a:t>/mcecWs9CvuY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ko-KR" altLang="en-US" dirty="0"/>
              <a:t>정보컴퓨터공학과 송경주</a:t>
            </a:r>
          </a:p>
        </p:txBody>
      </p:sp>
    </p:spTree>
    <p:extLst>
      <p:ext uri="{BB962C8B-B14F-4D97-AF65-F5344CB8AC3E}">
        <p14:creationId xmlns:p14="http://schemas.microsoft.com/office/powerpoint/2010/main" val="240632220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0D080-FF70-20A0-851B-68444344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A7B53-81E4-B128-4D5E-3D152F118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&lt;Type C&gt;</a:t>
            </a:r>
          </a:p>
          <a:p>
            <a:pPr lvl="2"/>
            <a:r>
              <a:rPr kumimoji="1" lang="en-US" altLang="ko-KR" dirty="0"/>
              <a:t>S-Box </a:t>
            </a:r>
            <a:r>
              <a:rPr kumimoji="1" lang="ko-KR" altLang="en-US" dirty="0"/>
              <a:t>내부에서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큐비트를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 후 </a:t>
            </a:r>
            <a:r>
              <a:rPr kumimoji="1" lang="ko-KR" altLang="en-US" b="1" dirty="0"/>
              <a:t>다음 라운드</a:t>
            </a:r>
            <a:r>
              <a:rPr kumimoji="1" lang="ko-KR" altLang="en-US" dirty="0"/>
              <a:t>에서 재사용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ancilla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중 결과를 저장하는 </a:t>
            </a:r>
            <a:r>
              <a:rPr kumimoji="1" lang="en-US" altLang="ko-KR" dirty="0"/>
              <a:t>4-qubit</a:t>
            </a:r>
            <a:r>
              <a:rPr kumimoji="1" lang="ko-KR" altLang="en-US" dirty="0"/>
              <a:t>만 재사용 불가</a:t>
            </a:r>
            <a:r>
              <a:rPr kumimoji="1" lang="en-US" altLang="ko-KR" dirty="0"/>
              <a:t>,</a:t>
            </a:r>
            <a:r>
              <a:rPr kumimoji="1" lang="ko-KR" altLang="en-US" dirty="0"/>
              <a:t> 나머지는 재사용 가능</a:t>
            </a:r>
            <a:endParaRPr kumimoji="1" lang="en-US" altLang="ko-KR" dirty="0"/>
          </a:p>
          <a:p>
            <a:pPr lvl="2"/>
            <a:r>
              <a:rPr kumimoji="1" lang="ko-KR" altLang="en-US" dirty="0"/>
              <a:t>각 </a:t>
            </a:r>
            <a:r>
              <a:rPr kumimoji="1" lang="en-US" altLang="ko-KR" dirty="0"/>
              <a:t>8</a:t>
            </a:r>
            <a:r>
              <a:rPr kumimoji="1" lang="ko-KR" altLang="en-US" dirty="0"/>
              <a:t>개의 </a:t>
            </a:r>
            <a:r>
              <a:rPr kumimoji="1" lang="en-US" altLang="ko-KR" dirty="0"/>
              <a:t>ancilla</a:t>
            </a:r>
            <a:r>
              <a:rPr kumimoji="1" lang="ko-KR" altLang="en-US" dirty="0"/>
              <a:t> </a:t>
            </a:r>
            <a:r>
              <a:rPr kumimoji="1" lang="en-US" altLang="ko-KR" dirty="0"/>
              <a:t>N </a:t>
            </a:r>
            <a:r>
              <a:rPr kumimoji="1" lang="ko-KR" altLang="en-US" dirty="0" err="1"/>
              <a:t>큐비트</a:t>
            </a:r>
            <a:r>
              <a:rPr kumimoji="1" lang="ko-KR" altLang="en-US" dirty="0"/>
              <a:t> 중 </a:t>
            </a:r>
            <a:r>
              <a:rPr kumimoji="1" lang="en-US" altLang="ko-KR" dirty="0"/>
              <a:t>N-4</a:t>
            </a:r>
            <a:r>
              <a:rPr kumimoji="1" lang="ko-KR" altLang="en-US" dirty="0"/>
              <a:t>개의 큐비트를 </a:t>
            </a:r>
            <a:r>
              <a:rPr kumimoji="1" lang="ko-KR" altLang="en-US" dirty="0" err="1"/>
              <a:t>리셋하기</a:t>
            </a:r>
            <a:r>
              <a:rPr kumimoji="1" lang="ko-KR" altLang="en-US" dirty="0"/>
              <a:t> 위한 연산이 추가됨</a:t>
            </a:r>
            <a:endParaRPr kumimoji="1" lang="en-US" altLang="ko-KR" dirty="0"/>
          </a:p>
          <a:p>
            <a:pPr lvl="2"/>
            <a:r>
              <a:rPr kumimoji="1" lang="en-US" altLang="ko-KR" dirty="0"/>
              <a:t>S-Box</a:t>
            </a:r>
            <a:r>
              <a:rPr kumimoji="1" lang="ko-KR" altLang="en-US" dirty="0"/>
              <a:t> </a:t>
            </a:r>
            <a:r>
              <a:rPr kumimoji="1" lang="en-US" altLang="ko-KR" dirty="0"/>
              <a:t>1~8</a:t>
            </a:r>
            <a:r>
              <a:rPr kumimoji="1" lang="ko-KR" altLang="en-US" dirty="0"/>
              <a:t>에서 각각의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사용 </a:t>
            </a:r>
            <a:r>
              <a:rPr kumimoji="1" lang="en-US" altLang="ko-KR" dirty="0"/>
              <a:t>(8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병렬 가능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각 </a:t>
            </a:r>
            <a:r>
              <a:rPr kumimoji="1" lang="en-US" altLang="ko-KR" dirty="0">
                <a:sym typeface="Wingdings" pitchFamily="2" charset="2"/>
              </a:rPr>
              <a:t>S-Box </a:t>
            </a:r>
            <a:r>
              <a:rPr kumimoji="1" lang="ko-KR" altLang="en-US" dirty="0">
                <a:sym typeface="Wingdings" pitchFamily="2" charset="2"/>
              </a:rPr>
              <a:t>별 사용 가능한</a:t>
            </a:r>
            <a:r>
              <a:rPr kumimoji="1" lang="en-US" altLang="ko-KR" dirty="0">
                <a:sym typeface="Wingdings" pitchFamily="2" charset="2"/>
              </a:rPr>
              <a:t> ancilla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 </a:t>
            </a:r>
            <a:r>
              <a:rPr kumimoji="1" lang="en-US" altLang="ko-KR" dirty="0">
                <a:sym typeface="Wingdings" pitchFamily="2" charset="2"/>
              </a:rPr>
              <a:t>N-(4*(r-1))</a:t>
            </a:r>
            <a:r>
              <a:rPr kumimoji="1" lang="ko-KR" altLang="en-US" dirty="0">
                <a:sym typeface="Wingdings" pitchFamily="2" charset="2"/>
              </a:rPr>
              <a:t> 로 줄어듦 </a:t>
            </a:r>
            <a:r>
              <a:rPr kumimoji="1" lang="en-US" altLang="ko-KR" dirty="0">
                <a:sym typeface="Wingdings" pitchFamily="2" charset="2"/>
              </a:rPr>
              <a:t>(r: </a:t>
            </a:r>
            <a:r>
              <a:rPr kumimoji="1" lang="ko-KR" altLang="en-US" dirty="0">
                <a:sym typeface="Wingdings" pitchFamily="2" charset="2"/>
              </a:rPr>
              <a:t>라운드 수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&lt;Type D&gt;</a:t>
            </a:r>
          </a:p>
          <a:p>
            <a:pPr lvl="2"/>
            <a:r>
              <a:rPr kumimoji="1" lang="en-US" altLang="ko-KR" dirty="0"/>
              <a:t>S-Box </a:t>
            </a:r>
            <a:r>
              <a:rPr kumimoji="1" lang="ko-KR" altLang="en-US" dirty="0"/>
              <a:t>내부에서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큐비트를 </a:t>
            </a:r>
            <a:r>
              <a:rPr kumimoji="1" lang="en-US" altLang="ko-KR" dirty="0"/>
              <a:t>inverse</a:t>
            </a:r>
            <a:r>
              <a:rPr kumimoji="1" lang="ko-KR" altLang="en-US" dirty="0"/>
              <a:t> 후 </a:t>
            </a:r>
            <a:r>
              <a:rPr kumimoji="1" lang="ko-KR" altLang="en-US" b="1" dirty="0"/>
              <a:t>다음 라운드</a:t>
            </a:r>
            <a:r>
              <a:rPr kumimoji="1" lang="ko-KR" altLang="en-US" dirty="0"/>
              <a:t>에서 재사용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(</a:t>
            </a:r>
            <a:r>
              <a:rPr kumimoji="1" lang="ko-KR" altLang="en-US" sz="2000" dirty="0"/>
              <a:t>모두 재사용 가능</a:t>
            </a:r>
            <a:r>
              <a:rPr kumimoji="1" lang="en-US" altLang="ko-KR" sz="2000" dirty="0"/>
              <a:t>)</a:t>
            </a:r>
          </a:p>
          <a:p>
            <a:pPr lvl="2"/>
            <a:r>
              <a:rPr kumimoji="1" lang="ko-KR" altLang="en-US" sz="2000" dirty="0"/>
              <a:t>결과를 저장하는 </a:t>
            </a:r>
            <a:r>
              <a:rPr kumimoji="1" lang="en-US" altLang="ko-KR" sz="2000" dirty="0"/>
              <a:t>4-qubit</a:t>
            </a:r>
            <a:r>
              <a:rPr kumimoji="1" lang="ko-KR" altLang="en-US" sz="2000" dirty="0" err="1"/>
              <a:t>를</a:t>
            </a:r>
            <a:r>
              <a:rPr kumimoji="1" lang="ko-KR" altLang="en-US" sz="2000" dirty="0"/>
              <a:t> 계속 할당하여 사용</a:t>
            </a:r>
            <a:endParaRPr kumimoji="1" lang="en-US" altLang="ko-KR" dirty="0"/>
          </a:p>
          <a:p>
            <a:pPr lvl="2"/>
            <a:r>
              <a:rPr kumimoji="1" lang="en-US" altLang="ko-KR" sz="2000" dirty="0"/>
              <a:t>8</a:t>
            </a:r>
            <a:r>
              <a:rPr kumimoji="1" lang="ko-KR" altLang="en-US" sz="2000" dirty="0"/>
              <a:t>개의 </a:t>
            </a:r>
            <a:r>
              <a:rPr kumimoji="1" lang="en-US" altLang="ko-KR" sz="2000" dirty="0"/>
              <a:t>ancilla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 </a:t>
            </a:r>
            <a:r>
              <a:rPr kumimoji="1" lang="ko-KR" altLang="en-US" sz="2000" dirty="0"/>
              <a:t>큐비트를</a:t>
            </a:r>
            <a:r>
              <a:rPr kumimoji="1" lang="ko-KR" altLang="en-US" dirty="0"/>
              <a:t> </a:t>
            </a:r>
            <a:r>
              <a:rPr kumimoji="1" lang="ko-KR" altLang="en-US" sz="2000" dirty="0" err="1"/>
              <a:t>리셋하기</a:t>
            </a:r>
            <a:r>
              <a:rPr kumimoji="1" lang="ko-KR" altLang="en-US" sz="2000" dirty="0"/>
              <a:t> 위한 연산이 추가됨</a:t>
            </a:r>
            <a:endParaRPr kumimoji="1" lang="en-US" altLang="ko-KR" sz="2000" dirty="0"/>
          </a:p>
          <a:p>
            <a:pPr lvl="2"/>
            <a:r>
              <a:rPr kumimoji="1" lang="en-US" altLang="ko-KR" dirty="0"/>
              <a:t>S-Box</a:t>
            </a:r>
            <a:r>
              <a:rPr kumimoji="1" lang="ko-KR" altLang="en-US" dirty="0"/>
              <a:t> </a:t>
            </a:r>
            <a:r>
              <a:rPr kumimoji="1" lang="en-US" altLang="ko-KR" dirty="0"/>
              <a:t>1~8</a:t>
            </a:r>
            <a:r>
              <a:rPr kumimoji="1" lang="ko-KR" altLang="en-US" dirty="0"/>
              <a:t>에서 각각의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사용 </a:t>
            </a:r>
            <a:r>
              <a:rPr kumimoji="1" lang="en-US" altLang="ko-KR" dirty="0"/>
              <a:t>(8</a:t>
            </a:r>
            <a:r>
              <a:rPr kumimoji="1" lang="ko-KR" altLang="en-US" dirty="0"/>
              <a:t>개</a:t>
            </a:r>
            <a:r>
              <a:rPr kumimoji="1" lang="en-US" altLang="ko-KR" dirty="0"/>
              <a:t>)</a:t>
            </a:r>
            <a:r>
              <a:rPr kumimoji="1" lang="ko-KR" altLang="en-US" dirty="0"/>
              <a:t>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병렬 가능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각 </a:t>
            </a:r>
            <a:r>
              <a:rPr kumimoji="1" lang="en-US" altLang="ko-KR" dirty="0">
                <a:sym typeface="Wingdings" pitchFamily="2" charset="2"/>
              </a:rPr>
              <a:t>S-Box </a:t>
            </a:r>
            <a:r>
              <a:rPr kumimoji="1" lang="ko-KR" altLang="en-US" dirty="0">
                <a:sym typeface="Wingdings" pitchFamily="2" charset="2"/>
              </a:rPr>
              <a:t>별 사용 가능한</a:t>
            </a:r>
            <a:r>
              <a:rPr kumimoji="1" lang="en-US" altLang="ko-KR" dirty="0">
                <a:sym typeface="Wingdings" pitchFamily="2" charset="2"/>
              </a:rPr>
              <a:t> ancilla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유지됨</a:t>
            </a:r>
            <a:endParaRPr kumimoji="1" lang="en-US" altLang="ko-KR" dirty="0">
              <a:sym typeface="Wingdings" pitchFamily="2" charset="2"/>
            </a:endParaRPr>
          </a:p>
          <a:p>
            <a:pPr lvl="2"/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72974446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EFB40F8-E5FE-FD4C-7F2F-1C41E6E3D6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6AD8B4C7-7D83-C989-85F1-C454CD9622E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69808" y="1983391"/>
            <a:ext cx="8852383" cy="28912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2867871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705FC-7B1A-6122-FED0-A32DA1F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7" name="그림 6">
            <a:extLst>
              <a:ext uri="{FF2B5EF4-FFF2-40B4-BE49-F238E27FC236}">
                <a16:creationId xmlns:a16="http://schemas.microsoft.com/office/drawing/2014/main" id="{E884782E-7F8F-1494-257F-DD558467281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221268" y="1077684"/>
            <a:ext cx="3749463" cy="56714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8339920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705FC-7B1A-6122-FED0-A32DA1F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25C2DEBF-97E2-8B8B-F0D6-44FAD1D7E4A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8315" y="1035226"/>
            <a:ext cx="4315370" cy="5769301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직사각형 2">
            <a:extLst>
              <a:ext uri="{FF2B5EF4-FFF2-40B4-BE49-F238E27FC236}">
                <a16:creationId xmlns:a16="http://schemas.microsoft.com/office/drawing/2014/main" id="{72403689-58DC-AA6C-22F5-DA4C84070BBF}"/>
              </a:ext>
            </a:extLst>
          </p:cNvPr>
          <p:cNvSpPr/>
          <p:nvPr/>
        </p:nvSpPr>
        <p:spPr>
          <a:xfrm>
            <a:off x="5176299" y="4627658"/>
            <a:ext cx="3005593" cy="143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B4241D7-4421-8501-F668-00907629E316}"/>
              </a:ext>
            </a:extLst>
          </p:cNvPr>
          <p:cNvSpPr/>
          <p:nvPr/>
        </p:nvSpPr>
        <p:spPr>
          <a:xfrm>
            <a:off x="5208337" y="2087881"/>
            <a:ext cx="3005593" cy="23721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50D42F7-3E39-9AF8-5A5D-76B03BE73296}"/>
              </a:ext>
            </a:extLst>
          </p:cNvPr>
          <p:cNvSpPr txBox="1"/>
          <p:nvPr/>
        </p:nvSpPr>
        <p:spPr>
          <a:xfrm>
            <a:off x="8274647" y="2087881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적은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큐비트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43587642-2554-B04F-FCBF-3AD25AF2A78E}"/>
              </a:ext>
            </a:extLst>
          </p:cNvPr>
          <p:cNvSpPr txBox="1"/>
          <p:nvPr/>
        </p:nvSpPr>
        <p:spPr>
          <a:xfrm>
            <a:off x="8274647" y="4568415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작은 </a:t>
            </a:r>
            <a:r>
              <a:rPr kumimoji="1" lang="en-US" altLang="ko-KR" sz="1100" dirty="0">
                <a:solidFill>
                  <a:srgbClr val="FF0000"/>
                </a:solidFill>
              </a:rPr>
              <a:t>Depth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A11CF61-0C49-5267-04DA-7497BFE2719F}"/>
              </a:ext>
            </a:extLst>
          </p:cNvPr>
          <p:cNvSpPr txBox="1"/>
          <p:nvPr/>
        </p:nvSpPr>
        <p:spPr>
          <a:xfrm>
            <a:off x="411920" y="1067230"/>
            <a:ext cx="3129383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Depth optimized DES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300177494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B5705FC-7B1A-6122-FED0-A32DA1F35DF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B396E4AA-211D-D51C-BD14-76562C7DC6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4157" y="1024105"/>
            <a:ext cx="4363686" cy="5833895"/>
          </a:xfrm>
          <a:prstGeom prst="rect">
            <a:avLst/>
          </a:prstGeom>
          <a:ln>
            <a:solidFill>
              <a:schemeClr val="tx1"/>
            </a:solidFill>
          </a:ln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5829BCCE-5324-CC42-3AF3-F76F51358770}"/>
              </a:ext>
            </a:extLst>
          </p:cNvPr>
          <p:cNvSpPr txBox="1"/>
          <p:nvPr/>
        </p:nvSpPr>
        <p:spPr>
          <a:xfrm>
            <a:off x="8322357" y="4576366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적은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큐비트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93B73770-7C4C-6C65-A426-B9983D2F9CB4}"/>
              </a:ext>
            </a:extLst>
          </p:cNvPr>
          <p:cNvSpPr/>
          <p:nvPr/>
        </p:nvSpPr>
        <p:spPr>
          <a:xfrm>
            <a:off x="5176299" y="4627658"/>
            <a:ext cx="3005593" cy="143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A758A90B-BCF7-AB2E-9098-E91D1F00159C}"/>
              </a:ext>
            </a:extLst>
          </p:cNvPr>
          <p:cNvSpPr/>
          <p:nvPr/>
        </p:nvSpPr>
        <p:spPr>
          <a:xfrm>
            <a:off x="5176298" y="2732887"/>
            <a:ext cx="3005593" cy="143125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7F19F1F-4B1E-426E-A50A-3383557A38C7}"/>
              </a:ext>
            </a:extLst>
          </p:cNvPr>
          <p:cNvSpPr txBox="1"/>
          <p:nvPr/>
        </p:nvSpPr>
        <p:spPr>
          <a:xfrm>
            <a:off x="8345600" y="2673644"/>
            <a:ext cx="1202573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작은 </a:t>
            </a:r>
            <a:r>
              <a:rPr kumimoji="1" lang="en-US" altLang="ko-KR" sz="1100" dirty="0">
                <a:solidFill>
                  <a:srgbClr val="FF0000"/>
                </a:solidFill>
              </a:rPr>
              <a:t>Depth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5B59D81-EE8C-6198-C684-99CA3B1E50BD}"/>
              </a:ext>
            </a:extLst>
          </p:cNvPr>
          <p:cNvSpPr txBox="1"/>
          <p:nvPr/>
        </p:nvSpPr>
        <p:spPr>
          <a:xfrm>
            <a:off x="411920" y="1067230"/>
            <a:ext cx="304282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en-US" altLang="ko-Kore-KR" sz="2400" dirty="0"/>
              <a:t>Qubit optimized DES</a:t>
            </a:r>
            <a:endParaRPr kumimoji="1" lang="ko-Kore-KR" altLang="en-US" sz="2400" dirty="0"/>
          </a:p>
        </p:txBody>
      </p:sp>
    </p:spTree>
    <p:extLst>
      <p:ext uri="{BB962C8B-B14F-4D97-AF65-F5344CB8AC3E}">
        <p14:creationId xmlns:p14="http://schemas.microsoft.com/office/powerpoint/2010/main" val="163461099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129FD79-59D9-1F56-0A04-8E0B4AD9E9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92C45D17-F536-FF83-1AE2-8D0202B216C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019375" y="1276600"/>
            <a:ext cx="6153250" cy="5373653"/>
          </a:xfrm>
          <a:prstGeom prst="rect">
            <a:avLst/>
          </a:prstGeom>
        </p:spPr>
      </p:pic>
      <p:sp>
        <p:nvSpPr>
          <p:cNvPr id="5" name="직사각형 4">
            <a:extLst>
              <a:ext uri="{FF2B5EF4-FFF2-40B4-BE49-F238E27FC236}">
                <a16:creationId xmlns:a16="http://schemas.microsoft.com/office/drawing/2014/main" id="{D4C4ADAD-AAE4-F2A0-3663-B4F92C884810}"/>
              </a:ext>
            </a:extLst>
          </p:cNvPr>
          <p:cNvSpPr/>
          <p:nvPr/>
        </p:nvSpPr>
        <p:spPr>
          <a:xfrm>
            <a:off x="4887072" y="5059681"/>
            <a:ext cx="4147597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4A0B9869-3728-EF36-1CFB-A2BA302D1EA0}"/>
              </a:ext>
            </a:extLst>
          </p:cNvPr>
          <p:cNvSpPr txBox="1"/>
          <p:nvPr/>
        </p:nvSpPr>
        <p:spPr>
          <a:xfrm>
            <a:off x="9076198" y="5026010"/>
            <a:ext cx="1249060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적은 </a:t>
            </a:r>
            <a:r>
              <a:rPr kumimoji="1" lang="ko-KR" altLang="en-US" sz="1100" dirty="0" err="1">
                <a:solidFill>
                  <a:srgbClr val="FF0000"/>
                </a:solidFill>
              </a:rPr>
              <a:t>큐비트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428ECD91-C51F-9C18-994E-135650D64190}"/>
              </a:ext>
            </a:extLst>
          </p:cNvPr>
          <p:cNvSpPr/>
          <p:nvPr/>
        </p:nvSpPr>
        <p:spPr>
          <a:xfrm>
            <a:off x="4887072" y="3051252"/>
            <a:ext cx="4147597" cy="261610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6C20F29-FA56-5D13-C82C-E95F94010A83}"/>
              </a:ext>
            </a:extLst>
          </p:cNvPr>
          <p:cNvSpPr txBox="1"/>
          <p:nvPr/>
        </p:nvSpPr>
        <p:spPr>
          <a:xfrm>
            <a:off x="9076198" y="3039719"/>
            <a:ext cx="1178528" cy="26161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kumimoji="1" lang="ko-KR" altLang="en-US" sz="1100" dirty="0">
                <a:solidFill>
                  <a:srgbClr val="FF0000"/>
                </a:solidFill>
              </a:rPr>
              <a:t>가장 작은 </a:t>
            </a:r>
            <a:r>
              <a:rPr kumimoji="1" lang="en-US" altLang="ko-KR" sz="1100">
                <a:solidFill>
                  <a:srgbClr val="FF0000"/>
                </a:solidFill>
              </a:rPr>
              <a:t>depth</a:t>
            </a:r>
            <a:endParaRPr kumimoji="1" lang="ko-Kore-KR" altLang="en-US" sz="11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8110172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12E946-2237-C7C9-9C06-5B7CD3EC87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</a:t>
            </a:r>
            <a:endParaRPr kumimoji="1" lang="ko-Kore-KR" altLang="en-US" dirty="0"/>
          </a:p>
        </p:txBody>
      </p:sp>
      <p:pic>
        <p:nvPicPr>
          <p:cNvPr id="14338" name="Picture 2" descr="Triple DES - Simple English Wikipedia, the free encyclopedia">
            <a:extLst>
              <a:ext uri="{FF2B5EF4-FFF2-40B4-BE49-F238E27FC236}">
                <a16:creationId xmlns:a16="http://schemas.microsoft.com/office/drawing/2014/main" id="{A225AF5F-F1A6-0EDC-2E06-6C89F71A5E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911087" y="1607005"/>
            <a:ext cx="4699037" cy="445562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143E875-2C85-1044-6D5F-758CA29163D3}"/>
              </a:ext>
            </a:extLst>
          </p:cNvPr>
          <p:cNvSpPr txBox="1"/>
          <p:nvPr/>
        </p:nvSpPr>
        <p:spPr>
          <a:xfrm>
            <a:off x="411920" y="1118390"/>
            <a:ext cx="5866217" cy="415498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en-US" altLang="ko-Kore-KR" sz="2400" dirty="0"/>
              <a:t>Triple-DES(TDES): </a:t>
            </a:r>
            <a:r>
              <a:rPr kumimoji="1" lang="en" altLang="ko-Kore-KR" sz="2400" dirty="0"/>
              <a:t>DES</a:t>
            </a:r>
            <a:r>
              <a:rPr kumimoji="1" lang="ko-KR" altLang="en-US" sz="2400" dirty="0"/>
              <a:t>의 보안 취약점에 대한 대응으로 개발된 </a:t>
            </a:r>
            <a:r>
              <a:rPr kumimoji="1" lang="en" altLang="ko-Kore-KR" sz="2400" dirty="0"/>
              <a:t>Triple DES</a:t>
            </a:r>
            <a:r>
              <a:rPr kumimoji="1" lang="ko-KR" altLang="en-US" sz="2400" dirty="0"/>
              <a:t>는 </a:t>
            </a:r>
            <a:r>
              <a:rPr kumimoji="1" lang="en" altLang="ko-Kore-KR" sz="2400" dirty="0"/>
              <a:t>DES</a:t>
            </a:r>
            <a:r>
              <a:rPr kumimoji="1" lang="ko-KR" altLang="en-US" sz="2400" dirty="0" err="1"/>
              <a:t>를</a:t>
            </a:r>
            <a:r>
              <a:rPr kumimoji="1" lang="ko-KR" altLang="en-US" sz="2400" dirty="0"/>
              <a:t> 연속 </a:t>
            </a:r>
            <a:r>
              <a:rPr kumimoji="1" lang="en-US" altLang="ko-KR" sz="2400" dirty="0"/>
              <a:t>3</a:t>
            </a:r>
            <a:r>
              <a:rPr kumimoji="1" lang="ko-KR" altLang="en-US" sz="2400" dirty="0"/>
              <a:t>회 적용하여 보안을 강화한 암호화 알고리즘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R" altLang="en-US" sz="2400" dirty="0"/>
              <a:t>암호화</a:t>
            </a:r>
            <a:r>
              <a:rPr kumimoji="1" lang="en-US" altLang="ko-KR" sz="2400" dirty="0"/>
              <a:t> </a:t>
            </a:r>
            <a:r>
              <a:rPr kumimoji="1" lang="ko-KR" altLang="en-US" sz="2400" dirty="0"/>
              <a:t>및 복호화에 각각 </a:t>
            </a:r>
            <a:r>
              <a:rPr kumimoji="1" lang="en-US" altLang="ko-KR" sz="2400" dirty="0"/>
              <a:t>168(56*3)</a:t>
            </a:r>
            <a:r>
              <a:rPr kumimoji="1" lang="ko-KR" altLang="en-US" sz="2400" dirty="0"/>
              <a:t>비트 키를 사용</a:t>
            </a:r>
            <a:endParaRPr kumimoji="1" lang="en-US" altLang="ko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endParaRPr kumimoji="1" lang="en-US" altLang="ko-Kore-KR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kumimoji="1" lang="ko-Kore-KR" altLang="en-US" sz="2400" dirty="0"/>
              <a:t>사용하는</a:t>
            </a:r>
            <a:r>
              <a:rPr kumimoji="1" lang="ko-KR" altLang="en-US" sz="2400" dirty="0"/>
              <a:t> </a:t>
            </a:r>
            <a:r>
              <a:rPr kumimoji="1" lang="ko-KR" altLang="en-US" sz="2400" dirty="0" err="1"/>
              <a:t>암호키</a:t>
            </a:r>
            <a:r>
              <a:rPr kumimoji="1" lang="ko-KR" altLang="en-US" sz="2400" dirty="0"/>
              <a:t> 길이가 커져 </a:t>
            </a:r>
            <a:r>
              <a:rPr kumimoji="1" lang="en-US" altLang="ko-KR" sz="2400" dirty="0"/>
              <a:t>DES</a:t>
            </a:r>
            <a:r>
              <a:rPr kumimoji="1" lang="ko-KR" altLang="en-US" sz="2400" dirty="0"/>
              <a:t>의 보안 문제를 해결하였지만 속도 측면에서 느림</a:t>
            </a:r>
            <a:endParaRPr kumimoji="1" lang="en-US" altLang="ko-Kore-KR" sz="2400" dirty="0"/>
          </a:p>
        </p:txBody>
      </p:sp>
    </p:spTree>
    <p:extLst>
      <p:ext uri="{BB962C8B-B14F-4D97-AF65-F5344CB8AC3E}">
        <p14:creationId xmlns:p14="http://schemas.microsoft.com/office/powerpoint/2010/main" val="241899942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738A43D-3B51-ACA8-7E85-5D874D33F2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60925BF-B5F0-98D1-3BF8-FC51D5D51D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55914" y="1502229"/>
            <a:ext cx="10080172" cy="487634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227190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ECF15D7-85EA-BF12-FE99-60394E84041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D8AC796-E460-D8DD-BA7B-304D4EA0DD6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kumimoji="1" lang="en-US" altLang="ko-Kore-KR" dirty="0"/>
              <a:t>Expansion P-Box</a:t>
            </a:r>
          </a:p>
          <a:p>
            <a:pPr lvl="1"/>
            <a:r>
              <a:rPr kumimoji="1" lang="ko-KR" altLang="en-US" dirty="0"/>
              <a:t>구현 방향에 따라 사용하는 양자자원이 달라짐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세 가지 구현으로 나눠서 결과 비교 진행</a:t>
            </a:r>
            <a:endParaRPr kumimoji="1" lang="en-US" altLang="ko-KR" dirty="0"/>
          </a:p>
          <a:p>
            <a:pPr marL="457200" lvl="1" indent="0">
              <a:buNone/>
            </a:pPr>
            <a:r>
              <a:rPr kumimoji="1" lang="en-US" altLang="ko-KR" sz="2000" dirty="0"/>
              <a:t>&lt;</a:t>
            </a:r>
            <a:r>
              <a:rPr kumimoji="1" lang="en-US" altLang="ko-Kore-KR" sz="2000" dirty="0"/>
              <a:t>Basic</a:t>
            </a:r>
            <a:r>
              <a:rPr kumimoji="1" lang="en-US" altLang="ko-KR" sz="2000" dirty="0"/>
              <a:t>&gt;</a:t>
            </a:r>
            <a:endParaRPr kumimoji="1" lang="en-US" altLang="ko-Kore-KR" sz="2000" dirty="0"/>
          </a:p>
          <a:p>
            <a:pPr lvl="2"/>
            <a:r>
              <a:rPr kumimoji="1" lang="ko-KR" altLang="en-US" sz="1800" dirty="0"/>
              <a:t>기존 </a:t>
            </a:r>
            <a:r>
              <a:rPr kumimoji="1" lang="en-US" altLang="ko-KR" sz="1800" dirty="0"/>
              <a:t>DES</a:t>
            </a:r>
            <a:r>
              <a:rPr kumimoji="1" lang="ko-KR" altLang="en-US" sz="1800" dirty="0"/>
              <a:t> 연산 순서에 따라 진행하는 방식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32bit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P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48bit</a:t>
            </a:r>
            <a:r>
              <a:rPr kumimoji="1" lang="ko-KR" altLang="en-US" sz="1800" dirty="0"/>
              <a:t>로 </a:t>
            </a:r>
            <a:r>
              <a:rPr kumimoji="1" lang="ko-KR" altLang="en-US" sz="1800" dirty="0" err="1"/>
              <a:t>확장시켜야</a:t>
            </a:r>
            <a:r>
              <a:rPr kumimoji="1" lang="ko-KR" altLang="en-US" sz="1800" dirty="0"/>
              <a:t> 하므로 매 라운드 </a:t>
            </a:r>
            <a:r>
              <a:rPr kumimoji="1" lang="en-US" altLang="ko-KR" sz="1800" dirty="0"/>
              <a:t>16-qubit</a:t>
            </a:r>
            <a:r>
              <a:rPr kumimoji="1" lang="ko-KR" altLang="en-US" sz="1800" dirty="0"/>
              <a:t>가 추가로 사용됨</a:t>
            </a:r>
            <a:endParaRPr kumimoji="1" lang="en-US" altLang="ko-KR" sz="1800" dirty="0"/>
          </a:p>
          <a:p>
            <a:pPr marL="914400" lvl="2" indent="0">
              <a:buNone/>
            </a:pPr>
            <a:r>
              <a:rPr kumimoji="1" lang="en-US" altLang="ko-KR" sz="1800" dirty="0"/>
              <a:t>(DES: 16*16 = 256 qubit,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TDES: 16*16*3 = 768 qubit)</a:t>
            </a:r>
            <a:endParaRPr kumimoji="1" lang="en-US" altLang="ko-Kore-KR" sz="1800" dirty="0"/>
          </a:p>
          <a:p>
            <a:pPr marL="457200" lvl="1" indent="0">
              <a:buNone/>
            </a:pPr>
            <a:r>
              <a:rPr kumimoji="1" lang="en-US" altLang="ko-KR" sz="2000" dirty="0"/>
              <a:t>&lt;</a:t>
            </a:r>
            <a:r>
              <a:rPr kumimoji="1" lang="en-US" altLang="ko-Kore-KR" sz="2000" dirty="0"/>
              <a:t>Type A</a:t>
            </a:r>
            <a:r>
              <a:rPr kumimoji="1" lang="en-US" altLang="ko-KR" sz="2000" dirty="0"/>
              <a:t>&gt;</a:t>
            </a:r>
          </a:p>
          <a:p>
            <a:pPr lvl="2"/>
            <a:r>
              <a:rPr kumimoji="1" lang="ko-KR" altLang="en-US" sz="1800" dirty="0"/>
              <a:t>기존 </a:t>
            </a:r>
            <a:r>
              <a:rPr kumimoji="1" lang="en-US" altLang="ko-KR" sz="1800" dirty="0"/>
              <a:t>DES</a:t>
            </a:r>
            <a:r>
              <a:rPr kumimoji="1" lang="ko-KR" altLang="en-US" sz="1800" dirty="0"/>
              <a:t> 연산 순서를 변경하여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사용을 줄이는 방식</a:t>
            </a:r>
            <a:endParaRPr kumimoji="1" lang="en-US" altLang="ko-KR" sz="1800" dirty="0"/>
          </a:p>
          <a:p>
            <a:pPr lvl="2"/>
            <a:r>
              <a:rPr kumimoji="1" lang="ko-KR" altLang="en-US" sz="1800" dirty="0"/>
              <a:t>확장된 </a:t>
            </a:r>
            <a:r>
              <a:rPr kumimoji="1" lang="en-US" altLang="ko-KR" sz="1800" dirty="0"/>
              <a:t>48-bit</a:t>
            </a:r>
            <a:r>
              <a:rPr kumimoji="1" lang="ko-KR" altLang="en-US" sz="1800" dirty="0"/>
              <a:t>와 </a:t>
            </a:r>
            <a:r>
              <a:rPr kumimoji="1" lang="en-US" altLang="ko-KR" sz="1800" dirty="0"/>
              <a:t>key</a:t>
            </a:r>
            <a:r>
              <a:rPr kumimoji="1" lang="ko-KR" altLang="en-US" sz="1800" dirty="0"/>
              <a:t>의 </a:t>
            </a:r>
            <a:r>
              <a:rPr kumimoji="1" lang="en-US" altLang="ko-KR" sz="1800" dirty="0"/>
              <a:t>XOR</a:t>
            </a:r>
            <a:r>
              <a:rPr kumimoji="1" lang="ko-KR" altLang="en-US" sz="1800" dirty="0"/>
              <a:t> 결과를 </a:t>
            </a:r>
            <a:r>
              <a:rPr kumimoji="1" lang="en-US" altLang="ko-KR" sz="1800" dirty="0"/>
              <a:t>key</a:t>
            </a:r>
            <a:r>
              <a:rPr kumimoji="1" lang="ko-KR" altLang="en-US" sz="1800" dirty="0"/>
              <a:t>에 저장하도록 하여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할당을 하지 않음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중복으로 사용되는 </a:t>
            </a:r>
            <a:r>
              <a:rPr kumimoji="1" lang="en-US" altLang="ko-KR" sz="1800" dirty="0"/>
              <a:t>48-bit</a:t>
            </a:r>
            <a:r>
              <a:rPr kumimoji="1" lang="ko-KR" altLang="en-US" sz="1800" dirty="0"/>
              <a:t>에 대해 확장 전 </a:t>
            </a:r>
            <a:r>
              <a:rPr kumimoji="1" lang="en-US" altLang="ko-KR" sz="1800" dirty="0"/>
              <a:t>32-qubit</a:t>
            </a:r>
            <a:r>
              <a:rPr kumimoji="1" lang="ko-KR" altLang="en-US" sz="1800" dirty="0"/>
              <a:t>과 일치하는 인덱스와 </a:t>
            </a:r>
            <a:r>
              <a:rPr kumimoji="1" lang="en-US" altLang="ko-KR" sz="1800" dirty="0"/>
              <a:t>XOR)</a:t>
            </a:r>
          </a:p>
          <a:p>
            <a:pPr lvl="2"/>
            <a:r>
              <a:rPr kumimoji="1" lang="en-US" altLang="ko-KR" sz="1800" dirty="0"/>
              <a:t>Key</a:t>
            </a:r>
            <a:r>
              <a:rPr kumimoji="1" lang="ko-KR" altLang="en-US" sz="1800" dirty="0"/>
              <a:t>는 다음에 다시 </a:t>
            </a:r>
            <a:r>
              <a:rPr kumimoji="1" lang="ko-KR" altLang="en-US" sz="1800" dirty="0" err="1"/>
              <a:t>사용해야하므로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key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inverse</a:t>
            </a:r>
            <a:r>
              <a:rPr kumimoji="1" lang="ko-KR" altLang="en-US" sz="1800" dirty="0"/>
              <a:t>하기 위한 연산이 추가됨</a:t>
            </a:r>
            <a:endParaRPr kumimoji="1" lang="en-US" altLang="ko-KR" sz="1800" dirty="0"/>
          </a:p>
          <a:p>
            <a:pPr marL="457200" lvl="1" indent="0">
              <a:buNone/>
            </a:pPr>
            <a:r>
              <a:rPr kumimoji="1" lang="en-US" altLang="ko-KR" sz="2000" dirty="0"/>
              <a:t>&lt;</a:t>
            </a:r>
            <a:r>
              <a:rPr kumimoji="1" lang="en-US" altLang="ko-Kore-KR" sz="2000" dirty="0"/>
              <a:t>Type B</a:t>
            </a:r>
            <a:r>
              <a:rPr kumimoji="1" lang="en-US" altLang="ko-KR" sz="2000" dirty="0"/>
              <a:t>&gt;</a:t>
            </a:r>
          </a:p>
          <a:p>
            <a:pPr lvl="2"/>
            <a:r>
              <a:rPr kumimoji="1" lang="ko-KR" altLang="en-US" sz="1800" dirty="0"/>
              <a:t>기존 </a:t>
            </a:r>
            <a:r>
              <a:rPr kumimoji="1" lang="en-US" altLang="ko-KR" sz="1800" dirty="0"/>
              <a:t>DES</a:t>
            </a:r>
            <a:r>
              <a:rPr kumimoji="1" lang="ko-KR" altLang="en-US" sz="1800" dirty="0"/>
              <a:t> 연산 순서를 변경하여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사용을 줄이는 방식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48bit</a:t>
            </a:r>
            <a:r>
              <a:rPr kumimoji="1" lang="ko-KR" altLang="en-US" sz="1800" dirty="0"/>
              <a:t>로 확장될 </a:t>
            </a:r>
            <a:r>
              <a:rPr kumimoji="1" lang="en-US" altLang="ko-KR" sz="1800" dirty="0"/>
              <a:t>32bit P</a:t>
            </a:r>
            <a:r>
              <a:rPr kumimoji="1" lang="ko-KR" altLang="en-US" sz="1800" dirty="0"/>
              <a:t>에서 중복으로 사용되는 큐비트를 중복으로 사용함</a:t>
            </a:r>
            <a:endParaRPr kumimoji="1" lang="en-US" altLang="ko-KR" sz="1800" dirty="0"/>
          </a:p>
          <a:p>
            <a:pPr marL="914400" lvl="2" indent="0">
              <a:buNone/>
            </a:pPr>
            <a:r>
              <a:rPr kumimoji="1" lang="en-US" altLang="ko-KR" sz="1800" dirty="0"/>
              <a:t>(</a:t>
            </a:r>
            <a:r>
              <a:rPr kumimoji="1" lang="ko-KR" altLang="en-US" sz="1800" dirty="0"/>
              <a:t>사용이 겹치지 않게 </a:t>
            </a:r>
            <a:r>
              <a:rPr kumimoji="1" lang="en-US" altLang="ko-KR" sz="1800" dirty="0"/>
              <a:t>S-Box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배치</a:t>
            </a:r>
            <a:r>
              <a:rPr kumimoji="1" lang="en-US" altLang="ko-KR" sz="1800" dirty="0"/>
              <a:t>)</a:t>
            </a:r>
          </a:p>
          <a:p>
            <a:pPr lvl="2"/>
            <a:r>
              <a:rPr kumimoji="1" lang="en-US" altLang="ko-Kore-KR" sz="1800" dirty="0"/>
              <a:t>P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중복으로 사용하기 위해 한번 사용을 마친 후 다시 </a:t>
            </a:r>
            <a:r>
              <a:rPr kumimoji="1" lang="en-US" altLang="ko-KR" sz="1800" dirty="0"/>
              <a:t>inverse</a:t>
            </a:r>
            <a:r>
              <a:rPr kumimoji="1" lang="ko-KR" altLang="en-US" sz="1800" dirty="0"/>
              <a:t>하는 연산이 추가됨</a:t>
            </a:r>
            <a:endParaRPr kumimoji="1" lang="en-US" altLang="ko-Kore-KR" sz="1800" dirty="0"/>
          </a:p>
        </p:txBody>
      </p:sp>
    </p:spTree>
    <p:extLst>
      <p:ext uri="{BB962C8B-B14F-4D97-AF65-F5344CB8AC3E}">
        <p14:creationId xmlns:p14="http://schemas.microsoft.com/office/powerpoint/2010/main" val="50136281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624E-63C2-3B32-DAFD-B2D09BE8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B7C0-1A5A-E4D9-8ABF-F896C7B8B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Expansion P-Box : Basic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F751D2E-F696-BFE5-968E-B612C43151A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20420" y="1845128"/>
            <a:ext cx="9951160" cy="431526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7655219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624E-63C2-3B32-DAFD-B2D09BE8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B7C0-1A5A-E4D9-8ABF-F896C7B8B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Expansion P-Box : Type A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710D355A-0B5F-E4E4-36EB-2E647AEEB7D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89375" y="1751849"/>
            <a:ext cx="10613250" cy="44052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8555016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744624E-63C2-3B32-DAFD-B2D09BE8BC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331B7C0-1A5A-E4D9-8ABF-F896C7B8B3C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Expansion P-Box : Type B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3BABA4AF-026B-D3BE-A3E4-B24DEF96E58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5976" y="1812472"/>
            <a:ext cx="10420048" cy="4557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2916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0D080-FF70-20A0-851B-68444344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A7B53-81E4-B128-4D5E-3D152F118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Expansion P-Box</a:t>
            </a:r>
            <a:endParaRPr kumimoji="1" lang="ko-Kore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A419E0E-C29B-FE4C-9ED1-E25679113C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97273" y="1773010"/>
            <a:ext cx="6797454" cy="2249399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429870EB-7996-1AF5-D813-8C9E1FEE946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97273" y="4400854"/>
            <a:ext cx="6797454" cy="22493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429605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AC0D080-FF70-20A0-851B-6844434467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ko-Kore-KR" dirty="0"/>
              <a:t>Triple-DES (TDES) </a:t>
            </a:r>
            <a:r>
              <a:rPr kumimoji="1" lang="ko-KR" altLang="en-US" dirty="0"/>
              <a:t>양자회로</a:t>
            </a:r>
            <a:endParaRPr kumimoji="1" lang="ko-Kore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2A7B53-81E4-B128-4D5E-3D152F1187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ko-Kore-KR" dirty="0"/>
              <a:t>S-Box</a:t>
            </a:r>
          </a:p>
          <a:p>
            <a:pPr lvl="1"/>
            <a:r>
              <a:rPr kumimoji="1" lang="ko-KR" altLang="en-US" dirty="0"/>
              <a:t>구현 방향에 따라 사용하는 양자자원이 달라짐</a:t>
            </a:r>
            <a:endParaRPr kumimoji="1" lang="en-US" altLang="ko-KR" dirty="0"/>
          </a:p>
          <a:p>
            <a:pPr lvl="1"/>
            <a:r>
              <a:rPr kumimoji="1" lang="ko-KR" altLang="en-US" dirty="0"/>
              <a:t>네 가지 구현으로 나눠서 결과 비교 진행</a:t>
            </a: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&lt;Type A&gt;</a:t>
            </a:r>
          </a:p>
          <a:p>
            <a:pPr lvl="2"/>
            <a:r>
              <a:rPr kumimoji="1" lang="en-US" altLang="ko-KR" sz="1800" dirty="0"/>
              <a:t>S-Box </a:t>
            </a:r>
            <a:r>
              <a:rPr kumimoji="1" lang="ko-KR" altLang="en-US" sz="1800" dirty="0"/>
              <a:t>내부에서 </a:t>
            </a:r>
            <a:r>
              <a:rPr kumimoji="1" lang="en-US" altLang="ko-KR" sz="1800" dirty="0"/>
              <a:t>ancilla </a:t>
            </a:r>
            <a:r>
              <a:rPr kumimoji="1" lang="ko-KR" altLang="en-US" sz="1800" dirty="0"/>
              <a:t>큐비트를 </a:t>
            </a:r>
            <a:r>
              <a:rPr kumimoji="1" lang="en-US" altLang="ko-KR" sz="1800" dirty="0"/>
              <a:t>inverse</a:t>
            </a:r>
            <a:r>
              <a:rPr kumimoji="1" lang="ko-KR" altLang="en-US" sz="1800" dirty="0"/>
              <a:t> 후 </a:t>
            </a:r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S-Box</a:t>
            </a:r>
            <a:r>
              <a:rPr kumimoji="1" lang="ko-KR" altLang="en-US" sz="1800" dirty="0"/>
              <a:t>에서 재사용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Ancilla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중 결과를 저장하는 </a:t>
            </a:r>
            <a:r>
              <a:rPr kumimoji="1" lang="en-US" altLang="ko-KR" sz="1800" dirty="0"/>
              <a:t>4-qubit</a:t>
            </a:r>
            <a:r>
              <a:rPr kumimoji="1" lang="ko-KR" altLang="en-US" sz="1800" dirty="0"/>
              <a:t>만 재사용 불가</a:t>
            </a:r>
            <a:r>
              <a:rPr kumimoji="1" lang="en-US" altLang="ko-KR" sz="1800" dirty="0"/>
              <a:t>,</a:t>
            </a:r>
            <a:r>
              <a:rPr kumimoji="1" lang="ko-KR" altLang="en-US" sz="1800" dirty="0"/>
              <a:t> 나머지는 재사용 가능</a:t>
            </a:r>
            <a:endParaRPr kumimoji="1" lang="en-US" altLang="ko-KR" sz="1800" dirty="0"/>
          </a:p>
          <a:p>
            <a:pPr lvl="2"/>
            <a:r>
              <a:rPr kumimoji="1" lang="en-US" altLang="ko-KR" sz="1800" dirty="0"/>
              <a:t>Ancilla</a:t>
            </a:r>
            <a:r>
              <a:rPr kumimoji="1" lang="ko-KR" altLang="en-US" sz="1800" dirty="0"/>
              <a:t> </a:t>
            </a:r>
            <a:r>
              <a:rPr kumimoji="1" lang="ko-KR" altLang="en-US" sz="1800" dirty="0" err="1"/>
              <a:t>큐비트</a:t>
            </a:r>
            <a:r>
              <a:rPr kumimoji="1" lang="ko-KR" altLang="en-US" sz="1800" dirty="0"/>
              <a:t> </a:t>
            </a:r>
            <a:r>
              <a:rPr kumimoji="1" lang="en-US" altLang="ko-KR" sz="1800" dirty="0"/>
              <a:t>N</a:t>
            </a:r>
            <a:r>
              <a:rPr kumimoji="1" lang="ko-KR" altLang="en-US" sz="1800" dirty="0"/>
              <a:t> 중 </a:t>
            </a:r>
            <a:r>
              <a:rPr kumimoji="1" lang="en-US" altLang="ko-KR" sz="1800" dirty="0"/>
              <a:t>N-4</a:t>
            </a:r>
            <a:r>
              <a:rPr kumimoji="1" lang="ko-KR" altLang="en-US" sz="1800" dirty="0"/>
              <a:t>개의 큐비트를 </a:t>
            </a:r>
            <a:r>
              <a:rPr kumimoji="1" lang="ko-KR" altLang="en-US" sz="1800" dirty="0" err="1"/>
              <a:t>리셋하기</a:t>
            </a:r>
            <a:r>
              <a:rPr kumimoji="1" lang="ko-KR" altLang="en-US" sz="1800" dirty="0"/>
              <a:t> 위한 연산이 추가됨</a:t>
            </a:r>
            <a:endParaRPr kumimoji="1" lang="en-US" altLang="ko-KR" sz="1800" dirty="0"/>
          </a:p>
          <a:p>
            <a:pPr lvl="2"/>
            <a:r>
              <a:rPr kumimoji="1" lang="en-US" altLang="ko-KR" dirty="0"/>
              <a:t>S-Box</a:t>
            </a:r>
            <a:r>
              <a:rPr kumimoji="1" lang="ko-KR" altLang="en-US" dirty="0"/>
              <a:t> </a:t>
            </a:r>
            <a:r>
              <a:rPr kumimoji="1" lang="en-US" altLang="ko-KR" dirty="0"/>
              <a:t>1~8</a:t>
            </a:r>
            <a:r>
              <a:rPr kumimoji="1" lang="ko-KR" altLang="en-US" dirty="0"/>
              <a:t>에서 같은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사용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병렬 불가능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사용 가능한</a:t>
            </a:r>
            <a:r>
              <a:rPr kumimoji="1" lang="en-US" altLang="ko-KR" dirty="0">
                <a:sym typeface="Wingdings" pitchFamily="2" charset="2"/>
              </a:rPr>
              <a:t> ancilla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수 </a:t>
            </a:r>
            <a:r>
              <a:rPr kumimoji="1" lang="en-US" altLang="ko-KR" dirty="0">
                <a:sym typeface="Wingdings" pitchFamily="2" charset="2"/>
              </a:rPr>
              <a:t>N-(4*(n-1))</a:t>
            </a:r>
            <a:r>
              <a:rPr kumimoji="1" lang="ko-KR" altLang="en-US" dirty="0">
                <a:sym typeface="Wingdings" pitchFamily="2" charset="2"/>
              </a:rPr>
              <a:t> 로 줄어듦</a:t>
            </a:r>
            <a:r>
              <a:rPr kumimoji="1" lang="en-US" altLang="ko-KR" dirty="0">
                <a:sym typeface="Wingdings" pitchFamily="2" charset="2"/>
              </a:rPr>
              <a:t> (n: S-Box</a:t>
            </a:r>
            <a:r>
              <a:rPr kumimoji="1" lang="ko-KR" altLang="en-US" dirty="0">
                <a:sym typeface="Wingdings" pitchFamily="2" charset="2"/>
              </a:rPr>
              <a:t> 순서</a:t>
            </a:r>
            <a:r>
              <a:rPr kumimoji="1" lang="en-US" altLang="ko-KR" dirty="0">
                <a:sym typeface="Wingdings" pitchFamily="2" charset="2"/>
              </a:rPr>
              <a:t>)</a:t>
            </a:r>
            <a:endParaRPr kumimoji="1" lang="en-US" altLang="ko-KR" sz="2000" dirty="0"/>
          </a:p>
          <a:p>
            <a:pPr marL="457200" lvl="1" indent="0">
              <a:buNone/>
            </a:pPr>
            <a:r>
              <a:rPr kumimoji="1" lang="en-US" altLang="ko-KR" sz="2000" dirty="0"/>
              <a:t>&lt;Type B&gt;</a:t>
            </a:r>
          </a:p>
          <a:p>
            <a:pPr lvl="2"/>
            <a:r>
              <a:rPr kumimoji="1" lang="en-US" altLang="ko-KR" sz="1800" dirty="0"/>
              <a:t>S-Box </a:t>
            </a:r>
            <a:r>
              <a:rPr kumimoji="1" lang="ko-KR" altLang="en-US" sz="1800" dirty="0"/>
              <a:t>내부에서 </a:t>
            </a:r>
            <a:r>
              <a:rPr kumimoji="1" lang="en-US" altLang="ko-KR" sz="1800" dirty="0"/>
              <a:t>ancilla </a:t>
            </a:r>
            <a:r>
              <a:rPr kumimoji="1" lang="ko-KR" altLang="en-US" sz="1800" dirty="0"/>
              <a:t>큐비트를 </a:t>
            </a:r>
            <a:r>
              <a:rPr kumimoji="1" lang="en-US" altLang="ko-KR" sz="1800" dirty="0"/>
              <a:t>inverse</a:t>
            </a:r>
            <a:r>
              <a:rPr kumimoji="1" lang="ko-KR" altLang="en-US" sz="1800" dirty="0"/>
              <a:t> 후 </a:t>
            </a:r>
            <a:r>
              <a:rPr kumimoji="1" lang="ko-KR" altLang="en-US" sz="1800" b="1" dirty="0"/>
              <a:t>다음 </a:t>
            </a:r>
            <a:r>
              <a:rPr kumimoji="1" lang="en-US" altLang="ko-KR" sz="1800" b="1" dirty="0"/>
              <a:t>S-Box</a:t>
            </a:r>
            <a:r>
              <a:rPr kumimoji="1" lang="ko-KR" altLang="en-US" sz="1800" dirty="0"/>
              <a:t>에서 재사용 </a:t>
            </a:r>
            <a:r>
              <a:rPr kumimoji="1" lang="en-US" altLang="ko-KR" sz="1800" dirty="0"/>
              <a:t>(</a:t>
            </a:r>
            <a:r>
              <a:rPr kumimoji="1" lang="ko-KR" altLang="en-US" sz="1800" dirty="0"/>
              <a:t>모두 재사용 가능</a:t>
            </a:r>
            <a:r>
              <a:rPr kumimoji="1" lang="en-US" altLang="ko-KR" sz="1800" dirty="0"/>
              <a:t>)</a:t>
            </a:r>
          </a:p>
          <a:p>
            <a:pPr lvl="2"/>
            <a:r>
              <a:rPr kumimoji="1" lang="ko-KR" altLang="en-US" sz="1800" dirty="0"/>
              <a:t>결과를 저장하는 </a:t>
            </a:r>
            <a:r>
              <a:rPr kumimoji="1" lang="en-US" altLang="ko-KR" sz="1800" dirty="0"/>
              <a:t>4-qubit</a:t>
            </a:r>
            <a:r>
              <a:rPr kumimoji="1" lang="ko-KR" altLang="en-US" sz="1800" dirty="0" err="1"/>
              <a:t>를</a:t>
            </a:r>
            <a:r>
              <a:rPr kumimoji="1" lang="ko-KR" altLang="en-US" sz="1800" dirty="0"/>
              <a:t> 계속 할당하여 사용</a:t>
            </a:r>
            <a:endParaRPr kumimoji="1" lang="en-US" altLang="ko-KR" sz="1800" dirty="0"/>
          </a:p>
          <a:p>
            <a:pPr lvl="2"/>
            <a:r>
              <a:rPr kumimoji="1" lang="en-US" altLang="ko-KR" sz="2000" dirty="0"/>
              <a:t>Ancilla</a:t>
            </a:r>
            <a:r>
              <a:rPr kumimoji="1" lang="ko-KR" altLang="en-US" sz="2000" dirty="0"/>
              <a:t> </a:t>
            </a:r>
            <a:r>
              <a:rPr kumimoji="1" lang="ko-KR" altLang="en-US" sz="2000" dirty="0" err="1"/>
              <a:t>큐비트</a:t>
            </a:r>
            <a:r>
              <a:rPr kumimoji="1" lang="ko-KR" altLang="en-US" sz="2000" dirty="0"/>
              <a:t> </a:t>
            </a:r>
            <a:r>
              <a:rPr kumimoji="1" lang="en-US" altLang="ko-KR" sz="2000" dirty="0"/>
              <a:t>N</a:t>
            </a:r>
            <a:r>
              <a:rPr kumimoji="1" lang="ko-KR" altLang="en-US" dirty="0"/>
              <a:t>을 </a:t>
            </a:r>
            <a:r>
              <a:rPr kumimoji="1" lang="ko-KR" altLang="en-US" sz="2000" dirty="0" err="1"/>
              <a:t>리셋하기</a:t>
            </a:r>
            <a:r>
              <a:rPr kumimoji="1" lang="ko-KR" altLang="en-US" sz="2000" dirty="0"/>
              <a:t> 위한 연산이 추가됨</a:t>
            </a:r>
            <a:endParaRPr kumimoji="1" lang="en-US" altLang="ko-KR" sz="2000" dirty="0"/>
          </a:p>
          <a:p>
            <a:pPr lvl="2"/>
            <a:r>
              <a:rPr kumimoji="1" lang="en-US" altLang="ko-KR" dirty="0"/>
              <a:t>S-Box</a:t>
            </a:r>
            <a:r>
              <a:rPr kumimoji="1" lang="ko-KR" altLang="en-US" dirty="0"/>
              <a:t> </a:t>
            </a:r>
            <a:r>
              <a:rPr kumimoji="1" lang="en-US" altLang="ko-KR" dirty="0"/>
              <a:t>1~8</a:t>
            </a:r>
            <a:r>
              <a:rPr kumimoji="1" lang="ko-KR" altLang="en-US" dirty="0"/>
              <a:t>에서 같은 </a:t>
            </a:r>
            <a:r>
              <a:rPr kumimoji="1" lang="en-US" altLang="ko-KR" dirty="0"/>
              <a:t>ancilla </a:t>
            </a:r>
            <a:r>
              <a:rPr kumimoji="1" lang="ko-KR" altLang="en-US" dirty="0"/>
              <a:t>사용 </a:t>
            </a:r>
            <a:r>
              <a:rPr kumimoji="1" lang="en-US" altLang="ko-KR" dirty="0">
                <a:sym typeface="Wingdings" pitchFamily="2" charset="2"/>
              </a:rPr>
              <a:t></a:t>
            </a:r>
            <a:r>
              <a:rPr kumimoji="1" lang="ko-KR" altLang="en-US" dirty="0">
                <a:sym typeface="Wingdings" pitchFamily="2" charset="2"/>
              </a:rPr>
              <a:t> 병렬 불가능</a:t>
            </a:r>
            <a:r>
              <a:rPr kumimoji="1" lang="en-US" altLang="ko-KR" dirty="0">
                <a:sym typeface="Wingdings" pitchFamily="2" charset="2"/>
              </a:rPr>
              <a:t>,</a:t>
            </a:r>
            <a:r>
              <a:rPr kumimoji="1" lang="ko-KR" altLang="en-US" dirty="0">
                <a:sym typeface="Wingdings" pitchFamily="2" charset="2"/>
              </a:rPr>
              <a:t> 사용 가능한</a:t>
            </a:r>
            <a:r>
              <a:rPr kumimoji="1" lang="en-US" altLang="ko-KR" dirty="0">
                <a:sym typeface="Wingdings" pitchFamily="2" charset="2"/>
              </a:rPr>
              <a:t> ancilla </a:t>
            </a:r>
            <a:r>
              <a:rPr kumimoji="1" lang="ko-KR" altLang="en-US" dirty="0" err="1">
                <a:sym typeface="Wingdings" pitchFamily="2" charset="2"/>
              </a:rPr>
              <a:t>큐비트</a:t>
            </a:r>
            <a:r>
              <a:rPr kumimoji="1" lang="ko-KR" altLang="en-US" dirty="0">
                <a:sym typeface="Wingdings" pitchFamily="2" charset="2"/>
              </a:rPr>
              <a:t> 유지됨</a:t>
            </a:r>
            <a:endParaRPr kumimoji="1" lang="en-US" altLang="ko-KR" sz="2000" dirty="0"/>
          </a:p>
          <a:p>
            <a:pPr lvl="2"/>
            <a:endParaRPr kumimoji="1" lang="en-US" altLang="ko-KR" sz="2000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  <a:p>
            <a:pPr marL="457200" lvl="1" indent="0">
              <a:buNone/>
            </a:pPr>
            <a:endParaRPr kumimoji="1"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3647892107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11699</TotalTime>
  <Words>586</Words>
  <Application>Microsoft Macintosh PowerPoint</Application>
  <PresentationFormat>와이드스크린</PresentationFormat>
  <Paragraphs>79</Paragraphs>
  <Slides>16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16</vt:i4>
      </vt:variant>
    </vt:vector>
  </HeadingPairs>
  <TitlesOfParts>
    <vt:vector size="20" baseType="lpstr">
      <vt:lpstr>맑은 고딕</vt:lpstr>
      <vt:lpstr>Arial</vt:lpstr>
      <vt:lpstr>CryptoCraft 테마</vt:lpstr>
      <vt:lpstr>제목 테마</vt:lpstr>
      <vt:lpstr>Triple-DES 양자회로 구현  https://youtu.be/mcecWs9CvuY</vt:lpstr>
      <vt:lpstr>Triple-DES (TDES)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Triple-DES (TDES) 양자회로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송경주</cp:lastModifiedBy>
  <cp:revision>129</cp:revision>
  <dcterms:created xsi:type="dcterms:W3CDTF">2019-03-05T04:29:07Z</dcterms:created>
  <dcterms:modified xsi:type="dcterms:W3CDTF">2023-08-13T18:29:24Z</dcterms:modified>
</cp:coreProperties>
</file>