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9" r:id="rId4"/>
    <p:sldId id="288" r:id="rId5"/>
    <p:sldId id="296" r:id="rId6"/>
    <p:sldId id="290" r:id="rId7"/>
    <p:sldId id="291" r:id="rId8"/>
    <p:sldId id="292" r:id="rId9"/>
    <p:sldId id="293" r:id="rId10"/>
    <p:sldId id="294" r:id="rId11"/>
    <p:sldId id="295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유진" initials="오유" lastIdx="1" clrIdx="0">
    <p:extLst>
      <p:ext uri="{19B8F6BF-5375-455C-9EA6-DF929625EA0E}">
        <p15:presenceInfo xmlns:p15="http://schemas.microsoft.com/office/powerpoint/2012/main" userId="40e601c714fc87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PAV8hSOIi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RNN(</a:t>
            </a:r>
            <a:r>
              <a:rPr lang="ko-KR" altLang="en-US" dirty="0"/>
              <a:t>순환 신경망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https://www.youtube.com/watch?v=2PAV8hSOIiU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B0416-D87F-8FDA-B122-CA7B892C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817587-E265-3F54-9C88-B0EA6FE80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0" y="1819893"/>
            <a:ext cx="3523129" cy="256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6E0355F-CDE6-A611-4179-3763CADA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66" y="1863754"/>
            <a:ext cx="3399929" cy="247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6A01FA-570D-05E3-191B-F28EA6F4AB99}"/>
              </a:ext>
            </a:extLst>
          </p:cNvPr>
          <p:cNvSpPr txBox="1"/>
          <p:nvPr/>
        </p:nvSpPr>
        <p:spPr>
          <a:xfrm>
            <a:off x="510988" y="1255059"/>
            <a:ext cx="284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Cell state(</a:t>
            </a:r>
            <a:r>
              <a:rPr lang="ko-KR" altLang="en-US" dirty="0"/>
              <a:t>셀 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8DDD2-4E52-0CE1-0089-8F5C157C2053}"/>
              </a:ext>
            </a:extLst>
          </p:cNvPr>
          <p:cNvSpPr txBox="1"/>
          <p:nvPr/>
        </p:nvSpPr>
        <p:spPr>
          <a:xfrm>
            <a:off x="6096000" y="1255059"/>
            <a:ext cx="6130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  <a:r>
              <a:rPr lang="ko-KR" altLang="en-US" dirty="0"/>
              <a:t>와 은닉상태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0948B7-F819-966B-5D71-7AA418C01646}"/>
                  </a:ext>
                </a:extLst>
              </p:cNvPr>
              <p:cNvSpPr txBox="1"/>
              <p:nvPr/>
            </p:nvSpPr>
            <p:spPr>
              <a:xfrm>
                <a:off x="411920" y="4337355"/>
                <a:ext cx="5083445" cy="24314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∘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ko-KR" altLang="en-US" sz="1400" dirty="0"/>
                  <a:t>가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이 된다면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영향력도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이 되면서 오직 </a:t>
                </a:r>
                <a:r>
                  <a:rPr lang="en-US" altLang="ko-KR" sz="1400" dirty="0"/>
                  <a:t>input gate</a:t>
                </a:r>
                <a:r>
                  <a:rPr lang="ko-KR" altLang="en-US" sz="1400" dirty="0"/>
                  <a:t> 결과만이 셀 상태 결정 </a:t>
                </a:r>
                <a:r>
                  <a:rPr lang="en-US" altLang="ko-KR" sz="1400" dirty="0"/>
                  <a:t>=&gt;forget gate</a:t>
                </a:r>
                <a:r>
                  <a:rPr lang="ko-KR" altLang="en-US" sz="1400" dirty="0"/>
                  <a:t>가 완전히 닫히고 </a:t>
                </a:r>
                <a:r>
                  <a:rPr lang="en-US" altLang="ko-KR" sz="1400" dirty="0"/>
                  <a:t>input gate</a:t>
                </a:r>
                <a:r>
                  <a:rPr lang="ko-KR" altLang="en-US" sz="1400" dirty="0"/>
                  <a:t>를 연 상태</a:t>
                </a:r>
                <a:endParaRPr lang="en-US" altLang="ko-KR" sz="1400" dirty="0"/>
              </a:p>
              <a:p>
                <a:r>
                  <a:rPr lang="en-US" altLang="ko-KR" sz="1400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가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이 되면 이전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ko-KR" altLang="en-US" sz="1400" dirty="0"/>
                  <a:t>만 의존 </a:t>
                </a:r>
                <a:r>
                  <a:rPr lang="en-US" altLang="ko-KR" sz="1400" dirty="0"/>
                  <a:t>=&gt; forget gate</a:t>
                </a:r>
                <a:r>
                  <a:rPr lang="ko-KR" altLang="en-US" sz="1400" dirty="0"/>
                  <a:t>를 연 상태</a:t>
                </a:r>
                <a:endParaRPr lang="en-US" altLang="ko-KR" sz="1400" dirty="0"/>
              </a:p>
              <a:p>
                <a:endParaRPr lang="en-US" altLang="ko-KR" dirty="0"/>
              </a:p>
              <a:p>
                <a:r>
                  <a:rPr lang="ko-KR" altLang="en-US" sz="1600" b="0" i="0" dirty="0">
                    <a:solidFill>
                      <a:srgbClr val="FF0000"/>
                    </a:solidFill>
                    <a:effectLst/>
                    <a:latin typeface="-apple-system"/>
                  </a:rPr>
                  <a:t>결과적으로 </a:t>
                </a:r>
                <a:r>
                  <a:rPr lang="en-US" altLang="ko-KR" sz="1600" b="0" i="0" dirty="0">
                    <a:solidFill>
                      <a:srgbClr val="FF0000"/>
                    </a:solidFill>
                    <a:effectLst/>
                    <a:latin typeface="-apple-system"/>
                  </a:rPr>
                  <a:t>forget gate</a:t>
                </a:r>
                <a:r>
                  <a:rPr lang="ko-KR" altLang="en-US" sz="1600" b="0" i="0" dirty="0">
                    <a:solidFill>
                      <a:srgbClr val="FF0000"/>
                    </a:solidFill>
                    <a:effectLst/>
                    <a:latin typeface="-apple-system"/>
                  </a:rPr>
                  <a:t>는 이전 시점의 입력을 얼마나 반영할지를 의미하고 </a:t>
                </a:r>
                <a:r>
                  <a:rPr lang="en-US" altLang="ko-KR" sz="1600" b="0" i="0" dirty="0">
                    <a:solidFill>
                      <a:srgbClr val="FF0000"/>
                    </a:solidFill>
                    <a:effectLst/>
                    <a:latin typeface="-apple-system"/>
                  </a:rPr>
                  <a:t>input gate</a:t>
                </a:r>
                <a:r>
                  <a:rPr lang="ko-KR" altLang="en-US" sz="1600" b="0" i="0" dirty="0" err="1">
                    <a:solidFill>
                      <a:srgbClr val="FF0000"/>
                    </a:solidFill>
                    <a:effectLst/>
                    <a:latin typeface="-apple-system"/>
                  </a:rPr>
                  <a:t>는현재</a:t>
                </a:r>
                <a:r>
                  <a:rPr lang="ko-KR" altLang="en-US" sz="1600" b="0" i="0" dirty="0">
                    <a:solidFill>
                      <a:srgbClr val="FF0000"/>
                    </a:solidFill>
                    <a:effectLst/>
                    <a:latin typeface="-apple-system"/>
                  </a:rPr>
                  <a:t> 시점의 입력을 얼마나 반영할지를 결정</a:t>
                </a:r>
                <a:endParaRPr lang="en-US" altLang="ko-KR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0948B7-F819-966B-5D71-7AA418C01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4337355"/>
                <a:ext cx="5083445" cy="2431435"/>
              </a:xfrm>
              <a:prstGeom prst="rect">
                <a:avLst/>
              </a:prstGeom>
              <a:blipFill>
                <a:blip r:embed="rId4"/>
                <a:stretch>
                  <a:fillRect l="-2521" r="-1921" b="-4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22FCAA-0E9F-AFA7-8B35-D1B737E076C1}"/>
                  </a:ext>
                </a:extLst>
              </p:cNvPr>
              <p:cNvSpPr txBox="1"/>
              <p:nvPr/>
            </p:nvSpPr>
            <p:spPr>
              <a:xfrm>
                <a:off x="6806611" y="4387660"/>
                <a:ext cx="4569602" cy="19082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600" dirty="0"/>
                  <a:t>Output gate</a:t>
                </a:r>
              </a:p>
              <a:p>
                <a:r>
                  <a:rPr lang="ko-KR" altLang="en-US" sz="1400" dirty="0"/>
                  <a:t>                현재시점</a:t>
                </a:r>
                <a:r>
                  <a:rPr lang="en-US" altLang="ko-KR" sz="1400" dirty="0"/>
                  <a:t> t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x</a:t>
                </a:r>
                <a:r>
                  <a:rPr lang="ko-KR" altLang="en-US" sz="1400" dirty="0"/>
                  <a:t>값과 </a:t>
                </a:r>
                <a:r>
                  <a:rPr lang="en-US" altLang="ko-KR" sz="1400" dirty="0"/>
                  <a:t>t-1 </a:t>
                </a:r>
                <a:r>
                  <a:rPr lang="ko-KR" altLang="en-US" sz="1400" dirty="0"/>
                  <a:t>시점 은닉상태가 </a:t>
                </a:r>
                <a:endParaRPr lang="en-US" altLang="ko-KR" sz="1400" dirty="0"/>
              </a:p>
              <a:p>
                <a:r>
                  <a:rPr lang="en-US" altLang="ko-KR" sz="1400" dirty="0"/>
                  <a:t>                </a:t>
                </a:r>
                <a:r>
                  <a:rPr lang="ko-KR" altLang="en-US" sz="1400" dirty="0" err="1"/>
                  <a:t>시그모이드</a:t>
                </a:r>
                <a:r>
                  <a:rPr lang="ko-KR" altLang="en-US" sz="1400" dirty="0"/>
                  <a:t> 함수를 지난 값</a:t>
                </a: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은닉상태</a:t>
                </a:r>
                <a:r>
                  <a:rPr lang="en-US" altLang="ko-KR" sz="1600" dirty="0"/>
                  <a:t>(hidden state)</a:t>
                </a:r>
              </a:p>
              <a:p>
                <a:r>
                  <a:rPr lang="ko-KR" altLang="en-US" sz="1400" dirty="0"/>
                  <a:t>                 셀 상태 값이 </a:t>
                </a:r>
                <a:r>
                  <a:rPr lang="ko-KR" altLang="en-US" sz="1400" dirty="0" err="1"/>
                  <a:t>하이퍼볼릭탄젠트</a:t>
                </a:r>
                <a:r>
                  <a:rPr lang="ko-KR" altLang="en-US" sz="1400" dirty="0"/>
                  <a:t> 함수를 지나 </a:t>
                </a:r>
                <a:endParaRPr lang="en-US" altLang="ko-KR" sz="1400" dirty="0"/>
              </a:p>
              <a:p>
                <a:r>
                  <a:rPr lang="en-US" altLang="ko-KR" sz="1400" dirty="0"/>
                  <a:t>                  -1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사이 값을 가짐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22FCAA-0E9F-AFA7-8B35-D1B737E0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611" y="4387660"/>
                <a:ext cx="4569602" cy="1908215"/>
              </a:xfrm>
              <a:prstGeom prst="rect">
                <a:avLst/>
              </a:prstGeom>
              <a:blipFill>
                <a:blip r:embed="rId5"/>
                <a:stretch>
                  <a:fillRect l="-2537" b="-4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85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38FA90-D980-4EE3-98E0-677F8B5D4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97A77-3BE0-4C94-A12F-4AE00A8B00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구조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50001-C624-476C-93AA-D741117F9E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BE522-2067-413F-B26C-07FDBEC09A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8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RNN(Recurrent Neural Network)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C73E7-79F4-4043-8B06-2E0E79CC3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RNN(</a:t>
            </a:r>
            <a:r>
              <a:rPr lang="ko-KR" altLang="en-US" dirty="0"/>
              <a:t>순환 신경망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ko-KR" altLang="en-US" sz="2000" dirty="0"/>
              <a:t>입력과 출력을 시퀀스 단위로 처리</a:t>
            </a:r>
            <a:r>
              <a:rPr lang="en-US" altLang="ko-KR" sz="2000" dirty="0"/>
              <a:t>, </a:t>
            </a:r>
            <a:r>
              <a:rPr lang="ko-KR" altLang="en-US" sz="2000" dirty="0"/>
              <a:t>시퀀스 모델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ex)</a:t>
            </a:r>
            <a:r>
              <a:rPr lang="ko-KR" altLang="en-US" sz="2000" dirty="0"/>
              <a:t>음성인식</a:t>
            </a:r>
            <a:r>
              <a:rPr lang="en-US" altLang="ko-KR" sz="2000" dirty="0"/>
              <a:t>, </a:t>
            </a:r>
            <a:r>
              <a:rPr lang="ko-KR" altLang="en-US" sz="2000" dirty="0"/>
              <a:t>자연어 처리 등 시계열 데이터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구글 번역기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날씨 예보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</a:t>
            </a:r>
            <a:r>
              <a:rPr lang="ko-KR" altLang="en-US" sz="2000" dirty="0"/>
              <a:t>주가 예측</a:t>
            </a:r>
            <a:endParaRPr lang="en-US" altLang="ko-KR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5B63F3-C39E-3668-388F-46DD7560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59" y="4137917"/>
            <a:ext cx="4952697" cy="176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9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15345-C7A0-B70B-167C-1F831AA7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8AEE847-B8A2-EB53-62BF-C29A51C4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511" y="4016134"/>
            <a:ext cx="2406102" cy="272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B89D660-21D6-11B0-6110-8D59CF84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580" y="3985081"/>
            <a:ext cx="2636592" cy="26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C905F746-81B9-9AB6-E707-E3D88B8A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44" y="3985081"/>
            <a:ext cx="2323776" cy="265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22CD212-A005-D0FC-B48C-2AC378D2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983" y="1831576"/>
            <a:ext cx="3326364" cy="179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251869-134E-FE4D-6D5E-97C8D2126A5B}"/>
              </a:ext>
            </a:extLst>
          </p:cNvPr>
          <p:cNvSpPr txBox="1"/>
          <p:nvPr/>
        </p:nvSpPr>
        <p:spPr>
          <a:xfrm>
            <a:off x="573124" y="1340308"/>
            <a:ext cx="90370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RNN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은 입력과 출력의 길이를 다르게 설계 할 수 있으므로 다양한 용도로 사용</a:t>
            </a:r>
            <a:endParaRPr lang="en-US" altLang="ko-KR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One-to-many(</a:t>
            </a:r>
            <a:r>
              <a:rPr lang="ko-KR" altLang="en-US" dirty="0"/>
              <a:t>일 대 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ex)</a:t>
            </a:r>
            <a:r>
              <a:rPr lang="ko-KR" altLang="en-US" dirty="0"/>
              <a:t>이미지 </a:t>
            </a:r>
            <a:r>
              <a:rPr lang="ko-KR" altLang="en-US" dirty="0" err="1"/>
              <a:t>캡셔닝</a:t>
            </a:r>
            <a:endParaRPr lang="en-US" altLang="ko-KR" dirty="0"/>
          </a:p>
          <a:p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Many-to-one(</a:t>
            </a:r>
            <a:r>
              <a:rPr lang="ko-KR" altLang="en-US" dirty="0"/>
              <a:t>다 대 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ex) </a:t>
            </a:r>
            <a:r>
              <a:rPr lang="ko-KR" altLang="en-US" dirty="0"/>
              <a:t>스팸 메일 분류</a:t>
            </a:r>
            <a:r>
              <a:rPr lang="en-US" altLang="ko-KR" dirty="0"/>
              <a:t>, </a:t>
            </a:r>
            <a:r>
              <a:rPr lang="ko-KR" altLang="en-US" dirty="0"/>
              <a:t>감성 메일 분류</a:t>
            </a:r>
            <a:endParaRPr lang="en-US" altLang="ko-KR" dirty="0"/>
          </a:p>
          <a:p>
            <a:endParaRPr lang="en-US" altLang="ko-K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Many-to-many(</a:t>
            </a:r>
            <a:r>
              <a:rPr lang="ko-KR" altLang="en-US" dirty="0"/>
              <a:t>다 대 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ex) </a:t>
            </a:r>
            <a:r>
              <a:rPr lang="ko-KR" altLang="en-US" dirty="0" err="1"/>
              <a:t>개체명</a:t>
            </a:r>
            <a:r>
              <a:rPr lang="ko-KR" altLang="en-US" dirty="0"/>
              <a:t> 인식</a:t>
            </a:r>
          </a:p>
        </p:txBody>
      </p:sp>
    </p:spTree>
    <p:extLst>
      <p:ext uri="{BB962C8B-B14F-4D97-AF65-F5344CB8AC3E}">
        <p14:creationId xmlns:p14="http://schemas.microsoft.com/office/powerpoint/2010/main" val="140218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5DF3-A01E-D06F-680D-16821AC2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구조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DC48B4C-7F79-11C9-F166-76038FA6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6" y="1374680"/>
            <a:ext cx="5212878" cy="241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설명선: 선 3">
            <a:extLst>
              <a:ext uri="{FF2B5EF4-FFF2-40B4-BE49-F238E27FC236}">
                <a16:creationId xmlns:a16="http://schemas.microsoft.com/office/drawing/2014/main" id="{158949BF-22DD-6C5E-3826-90B4E3FEF13A}"/>
              </a:ext>
            </a:extLst>
          </p:cNvPr>
          <p:cNvSpPr/>
          <p:nvPr/>
        </p:nvSpPr>
        <p:spPr>
          <a:xfrm>
            <a:off x="6405838" y="2323400"/>
            <a:ext cx="986118" cy="270481"/>
          </a:xfrm>
          <a:prstGeom prst="borderCallout1">
            <a:avLst>
              <a:gd name="adj1" fmla="val 65151"/>
              <a:gd name="adj2" fmla="val -2878"/>
              <a:gd name="adj3" fmla="val 112500"/>
              <a:gd name="adj4" fmla="val -38333"/>
            </a:avLst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메모리 셀</a:t>
            </a: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157D383-EC81-846E-B12F-14B839BA815C}"/>
              </a:ext>
            </a:extLst>
          </p:cNvPr>
          <p:cNvSpPr/>
          <p:nvPr/>
        </p:nvSpPr>
        <p:spPr>
          <a:xfrm rot="1032838">
            <a:off x="6997384" y="1408661"/>
            <a:ext cx="2166898" cy="993569"/>
          </a:xfrm>
          <a:prstGeom prst="wedgeEllipseCallou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결과 값</a:t>
            </a:r>
            <a:r>
              <a:rPr lang="en-US" altLang="ko-KR" sz="1600" dirty="0"/>
              <a:t>=</a:t>
            </a:r>
            <a:r>
              <a:rPr lang="ko-KR" altLang="en-US" sz="1600" dirty="0"/>
              <a:t>은닉 상태</a:t>
            </a:r>
            <a:r>
              <a:rPr lang="en-US" altLang="ko-KR" sz="1600" dirty="0"/>
              <a:t>(hidden state)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C45198-0530-0472-0D21-63ABA260D319}"/>
                  </a:ext>
                </a:extLst>
              </p:cNvPr>
              <p:cNvSpPr txBox="1"/>
              <p:nvPr/>
            </p:nvSpPr>
            <p:spPr>
              <a:xfrm>
                <a:off x="4591528" y="5657991"/>
                <a:ext cx="4502990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은닉층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−1 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r>
                  <a:rPr lang="ko-KR" altLang="en-US" dirty="0" err="1"/>
                  <a:t>출력층</a:t>
                </a:r>
                <a:r>
                  <a:rPr lang="en-US" altLang="ko-KR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C45198-0530-0472-0D21-63ABA260D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528" y="5657991"/>
                <a:ext cx="4502990" cy="668260"/>
              </a:xfrm>
              <a:prstGeom prst="rect">
                <a:avLst/>
              </a:prstGeom>
              <a:blipFill>
                <a:blip r:embed="rId3"/>
                <a:stretch>
                  <a:fillRect l="-1083" t="-4545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>
            <a:extLst>
              <a:ext uri="{FF2B5EF4-FFF2-40B4-BE49-F238E27FC236}">
                <a16:creationId xmlns:a16="http://schemas.microsoft.com/office/drawing/2014/main" id="{DB28FDFC-A78D-FB99-6B11-D1CFF99E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4" y="4191014"/>
            <a:ext cx="3885642" cy="234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09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34876-E3A8-41D1-6388-4596FAC5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B99C24-9353-0AD6-2821-199D6CDAE4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BPTT(Back Propagation Through Time)</a:t>
            </a:r>
          </a:p>
          <a:p>
            <a:pPr marL="0" indent="0">
              <a:buNone/>
            </a:pPr>
            <a:r>
              <a:rPr lang="ko-KR" altLang="en-US" sz="1400" dirty="0"/>
              <a:t>재귀적인 형태의 모델을 시간에 대해 펼쳐서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현재 시점의 에러를 최초 시점까지 전파해 학습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8E8761F-BECD-1CDD-EC1B-5442CCA57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/>
          <a:stretch/>
        </p:blipFill>
        <p:spPr bwMode="auto">
          <a:xfrm>
            <a:off x="454097" y="2971519"/>
            <a:ext cx="4044686" cy="250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3A3CE9A-200F-0AE8-4D5D-7C062E4D4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342" y="1386708"/>
            <a:ext cx="4597797" cy="268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2122B88-F310-FD3A-93E2-9329D7587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591" y="4658012"/>
            <a:ext cx="2385770" cy="13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921F641-57BB-AC10-6C1D-B12288E3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59" y="1363142"/>
            <a:ext cx="4993341" cy="266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E8F98DEB-452B-9F5B-B73F-4CDDCA058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601" y="4221815"/>
            <a:ext cx="3067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83F177-F6B1-569F-D38C-2DD483A49725}"/>
                  </a:ext>
                </a:extLst>
              </p:cNvPr>
              <p:cNvSpPr txBox="1"/>
              <p:nvPr/>
            </p:nvSpPr>
            <p:spPr>
              <a:xfrm>
                <a:off x="4614248" y="5785284"/>
                <a:ext cx="32181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/>
                  <a:t> = </a:t>
                </a:r>
                <a:r>
                  <a:rPr lang="ko-KR" altLang="en-US" dirty="0"/>
                  <a:t>입력층에서의 가중치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dirty="0"/>
                  <a:t>=</a:t>
                </a:r>
                <a:r>
                  <a:rPr lang="ko-KR" altLang="en-US" dirty="0"/>
                  <a:t> 은닉상태의 가중치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83F177-F6B1-569F-D38C-2DD483A4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248" y="5785284"/>
                <a:ext cx="3218187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54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03A50-BE33-32C3-FF9F-9628063E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8EE488-6E36-2581-350E-079DD2AB7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909" y="3799269"/>
            <a:ext cx="4044763" cy="245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90386-365A-E5B8-191F-36F08DB83329}"/>
              </a:ext>
            </a:extLst>
          </p:cNvPr>
          <p:cNvSpPr txBox="1"/>
          <p:nvPr/>
        </p:nvSpPr>
        <p:spPr>
          <a:xfrm>
            <a:off x="411920" y="5441526"/>
            <a:ext cx="6127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ex)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모스크바에 여행을 왔는데 건물도 예쁘고 먹을 것도 맛있었어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 그런데 </a:t>
            </a:r>
            <a:r>
              <a:rPr lang="ko-KR" altLang="en-US" sz="1400" dirty="0">
                <a:solidFill>
                  <a:srgbClr val="000000"/>
                </a:solidFill>
                <a:latin typeface="-apple-system"/>
              </a:rPr>
              <a:t>친구한테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전화가 왔어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-apple-system"/>
              </a:rPr>
              <a:t>어디냐고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-apple-system"/>
              </a:rPr>
              <a:t>묻더라</a:t>
            </a:r>
            <a:r>
              <a:rPr lang="ko-KR" altLang="en-US" sz="1400" dirty="0" err="1">
                <a:solidFill>
                  <a:srgbClr val="000000"/>
                </a:solidFill>
                <a:latin typeface="-apple-system"/>
              </a:rPr>
              <a:t>고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그래서 나는 말했지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-apple-system"/>
              </a:rPr>
              <a:t>여행왔는데</a:t>
            </a:r>
            <a:r>
              <a:rPr lang="en-US" altLang="ko-KR" sz="1400" dirty="0">
                <a:solidFill>
                  <a:srgbClr val="000000"/>
                </a:solidFill>
                <a:latin typeface="-apple-system"/>
              </a:rPr>
              <a:t>,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-apple-system"/>
              </a:rPr>
              <a:t>여기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-apple-system"/>
              </a:rPr>
              <a:t>___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CA831-EBED-4633-97DC-4930B8706592}"/>
              </a:ext>
            </a:extLst>
          </p:cNvPr>
          <p:cNvSpPr txBox="1"/>
          <p:nvPr/>
        </p:nvSpPr>
        <p:spPr>
          <a:xfrm>
            <a:off x="561518" y="3477184"/>
            <a:ext cx="497541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장기 의존성 문제 </a:t>
            </a:r>
            <a:endParaRPr lang="en-US" altLang="ko-KR" sz="2400" dirty="0"/>
          </a:p>
          <a:p>
            <a:endParaRPr lang="en-US" altLang="ko-KR" dirty="0"/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바닐라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 RNN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은 비교적 짧은 시퀀스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(sequence)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에 대해서만 효과를 보이는 단점</a:t>
            </a:r>
            <a:endParaRPr lang="en-US" altLang="ko-KR" sz="1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RNN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의 시점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(time step)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이 길어질 수록 앞의 정보가 뒤로 충분히 전달되지 못하는 현상이 발생</a:t>
            </a:r>
            <a:endParaRPr lang="ko-KR" altLang="en-US" sz="1600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A259977D-18DF-147F-55F6-13AE37FF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04" y="1271170"/>
            <a:ext cx="4049262" cy="21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818123-D8F8-2D8A-B9E0-53F308EEC8BF}"/>
              </a:ext>
            </a:extLst>
          </p:cNvPr>
          <p:cNvSpPr txBox="1"/>
          <p:nvPr/>
        </p:nvSpPr>
        <p:spPr>
          <a:xfrm>
            <a:off x="561518" y="1297398"/>
            <a:ext cx="401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/>
              <a:t>기울기 소실</a:t>
            </a:r>
            <a:endParaRPr lang="en-US" altLang="ko-KR" sz="2400" dirty="0"/>
          </a:p>
          <a:p>
            <a:endParaRPr lang="en-US" altLang="ko-KR" sz="1400" dirty="0"/>
          </a:p>
          <a:p>
            <a:pPr marL="285750" indent="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sz="1600" dirty="0" err="1"/>
              <a:t>역전파</a:t>
            </a:r>
            <a:r>
              <a:rPr lang="ko-KR" altLang="en-US" sz="1600" dirty="0"/>
              <a:t> 시 기울기</a:t>
            </a:r>
            <a:r>
              <a:rPr lang="en-US" altLang="ko-KR" sz="1600" dirty="0"/>
              <a:t>(</a:t>
            </a:r>
            <a:r>
              <a:rPr lang="ko-KR" altLang="en-US" sz="1600" dirty="0" err="1"/>
              <a:t>그레디언트</a:t>
            </a:r>
            <a:r>
              <a:rPr lang="en-US" altLang="ko-KR" sz="1600" dirty="0"/>
              <a:t>)</a:t>
            </a:r>
            <a:r>
              <a:rPr lang="ko-KR" altLang="en-US" sz="1600" dirty="0"/>
              <a:t>가 점차 줄어 학습 능력 저하</a:t>
            </a:r>
          </a:p>
        </p:txBody>
      </p:sp>
    </p:spTree>
    <p:extLst>
      <p:ext uri="{BB962C8B-B14F-4D97-AF65-F5344CB8AC3E}">
        <p14:creationId xmlns:p14="http://schemas.microsoft.com/office/powerpoint/2010/main" val="331808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D2742-180C-7FB1-20DD-A3E74898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LSTM(Long</a:t>
            </a:r>
            <a:r>
              <a:rPr lang="ko-KR" altLang="en-US" dirty="0"/>
              <a:t> </a:t>
            </a:r>
            <a:r>
              <a:rPr lang="en-US" altLang="ko-KR" dirty="0"/>
              <a:t>Short-Term Memory)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1BFE7-DCE6-0CF2-17FF-574750EA4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LSTM(</a:t>
            </a:r>
            <a:r>
              <a:rPr lang="ko-KR" altLang="en-US" sz="2400" dirty="0"/>
              <a:t>장단기메모리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셀 상태</a:t>
            </a:r>
            <a:r>
              <a:rPr lang="en-US" altLang="ko-KR" sz="1600" dirty="0">
                <a:solidFill>
                  <a:srgbClr val="FF0000"/>
                </a:solidFill>
              </a:rPr>
              <a:t>(cell state) </a:t>
            </a:r>
            <a:r>
              <a:rPr lang="ko-KR" altLang="en-US" sz="1600" dirty="0">
                <a:solidFill>
                  <a:srgbClr val="FF0000"/>
                </a:solidFill>
              </a:rPr>
              <a:t>라는 값을 추가 </a:t>
            </a:r>
            <a:r>
              <a:rPr lang="en-US" altLang="ko-KR" sz="1600" dirty="0"/>
              <a:t>(LSTM</a:t>
            </a:r>
            <a:r>
              <a:rPr lang="ko-KR" altLang="en-US" sz="1600" dirty="0"/>
              <a:t>의 핵심</a:t>
            </a:r>
            <a:r>
              <a:rPr lang="en-US" altLang="ko-KR" sz="1600" dirty="0"/>
              <a:t>!)</a:t>
            </a:r>
          </a:p>
          <a:p>
            <a:pPr marL="0" indent="0">
              <a:buNone/>
            </a:pPr>
            <a:r>
              <a:rPr lang="ko-KR" altLang="en-US" sz="1600" dirty="0"/>
              <a:t> 은닉층의 메모리 셀에 </a:t>
            </a:r>
            <a:r>
              <a:rPr lang="en-US" altLang="ko-KR" sz="1600" dirty="0"/>
              <a:t>input gate, forget </a:t>
            </a:r>
            <a:r>
              <a:rPr lang="en-US" altLang="ko-KR" sz="1600" dirty="0" err="1"/>
              <a:t>gate,cell</a:t>
            </a:r>
            <a:r>
              <a:rPr lang="en-US" altLang="ko-KR" sz="1600" dirty="0"/>
              <a:t> state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추가하여 불필요한 기억 삭제 후 기억해야 할 것들을 저장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05E4846-4C08-CFD8-0988-B1B32714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30" y="2668685"/>
            <a:ext cx="3771462" cy="294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2ADB33F-3CA2-B359-25EC-4F144FA8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155" y="2948337"/>
            <a:ext cx="3014925" cy="242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14303F-2502-0B7A-DED9-39D1B61831F1}"/>
              </a:ext>
            </a:extLst>
          </p:cNvPr>
          <p:cNvSpPr txBox="1"/>
          <p:nvPr/>
        </p:nvSpPr>
        <p:spPr>
          <a:xfrm>
            <a:off x="847858" y="2504110"/>
            <a:ext cx="3665371" cy="1996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Forget gate</a:t>
            </a:r>
          </a:p>
          <a:p>
            <a:r>
              <a:rPr lang="en-US" altLang="ko-KR" dirty="0"/>
              <a:t>           </a:t>
            </a:r>
            <a:r>
              <a:rPr lang="ko-KR" altLang="en-US" sz="1400" dirty="0"/>
              <a:t>기억을 삭제 하기 위한 게이트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Input gate</a:t>
            </a:r>
          </a:p>
          <a:p>
            <a:r>
              <a:rPr lang="en-US" altLang="ko-KR" dirty="0"/>
              <a:t>           </a:t>
            </a:r>
            <a:r>
              <a:rPr lang="ko-KR" altLang="en-US" sz="1400" dirty="0"/>
              <a:t>현재 정보를 기억하기 위한 게이트</a:t>
            </a:r>
            <a:r>
              <a:rPr lang="en-US" altLang="ko-KR" sz="1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Cell state</a:t>
            </a:r>
          </a:p>
          <a:p>
            <a:r>
              <a:rPr lang="en-US" altLang="ko-KR" dirty="0"/>
              <a:t>           </a:t>
            </a:r>
            <a:r>
              <a:rPr lang="ko-KR" altLang="en-US" sz="1400" dirty="0"/>
              <a:t>뭔가를 더하거나 없앨 수 있음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               </a:t>
            </a:r>
            <a:r>
              <a:rPr lang="ko-KR" altLang="en-US" sz="1400" dirty="0"/>
              <a:t>게이트에서 제어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2404E-132D-57E0-0581-E830BC44D3B2}"/>
              </a:ext>
            </a:extLst>
          </p:cNvPr>
          <p:cNvSpPr txBox="1"/>
          <p:nvPr/>
        </p:nvSpPr>
        <p:spPr>
          <a:xfrm>
            <a:off x="6096001" y="2537880"/>
            <a:ext cx="73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&lt;LSTM&gt;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026CD-E82D-9DFB-3C3D-A680A986C1A1}"/>
              </a:ext>
            </a:extLst>
          </p:cNvPr>
          <p:cNvSpPr txBox="1"/>
          <p:nvPr/>
        </p:nvSpPr>
        <p:spPr>
          <a:xfrm>
            <a:off x="9731065" y="2504110"/>
            <a:ext cx="735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&lt;RNN&gt;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1338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A0446-B138-44AC-D9A9-7A1E1299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0BCC75-53A1-B416-73AA-448F2EA25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9" y="1994005"/>
            <a:ext cx="3843028" cy="27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0B5D942-C58A-8885-5671-3BC0DBC14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77832"/>
            <a:ext cx="3980329" cy="285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18327-956B-25B0-F8E2-013E69B9C96A}"/>
                  </a:ext>
                </a:extLst>
              </p:cNvPr>
              <p:cNvSpPr txBox="1"/>
              <p:nvPr/>
            </p:nvSpPr>
            <p:spPr>
              <a:xfrm>
                <a:off x="1170474" y="5650237"/>
                <a:ext cx="500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0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사이 값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시그모이드</a:t>
                </a:r>
                <a:r>
                  <a:rPr lang="ko-KR" altLang="en-US" sz="1400" dirty="0"/>
                  <a:t> 함수</a:t>
                </a:r>
                <a:r>
                  <a:rPr lang="en-US" altLang="ko-KR" sz="1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 : -1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사이 값</a:t>
                </a:r>
                <a:r>
                  <a:rPr lang="en-US" altLang="ko-KR" sz="1400" dirty="0"/>
                  <a:t>(</a:t>
                </a:r>
                <a:r>
                  <a:rPr lang="ko-KR" altLang="en-US" sz="1400" dirty="0" err="1"/>
                  <a:t>하이퍼볼릭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탄제트함수</a:t>
                </a:r>
                <a:r>
                  <a:rPr lang="en-US" altLang="ko-KR" sz="14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D18327-956B-25B0-F8E2-013E69B9C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74" y="5650237"/>
                <a:ext cx="5006714" cy="523220"/>
              </a:xfrm>
              <a:prstGeom prst="rect">
                <a:avLst/>
              </a:prstGeom>
              <a:blipFill>
                <a:blip r:embed="rId4"/>
                <a:stretch>
                  <a:fillRect t="-3488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19F813-95FF-729F-23C0-DEA810DEF6C3}"/>
                  </a:ext>
                </a:extLst>
              </p:cNvPr>
              <p:cNvSpPr txBox="1"/>
              <p:nvPr/>
            </p:nvSpPr>
            <p:spPr>
              <a:xfrm>
                <a:off x="703685" y="4850947"/>
                <a:ext cx="4077325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𝑥𝑔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h𝑔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19F813-95FF-729F-23C0-DEA810DEF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85" y="4850947"/>
                <a:ext cx="4077325" cy="668901"/>
              </a:xfrm>
              <a:prstGeom prst="rect">
                <a:avLst/>
              </a:prstGeom>
              <a:blipFill>
                <a:blip r:embed="rId5"/>
                <a:stretch>
                  <a:fillRect b="-55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08B76-F275-A027-E1CA-916DED625AA3}"/>
                  </a:ext>
                </a:extLst>
              </p:cNvPr>
              <p:cNvSpPr txBox="1"/>
              <p:nvPr/>
            </p:nvSpPr>
            <p:spPr>
              <a:xfrm>
                <a:off x="6688127" y="5626500"/>
                <a:ext cx="509195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400" dirty="0"/>
                  <a:t> :0</a:t>
                </a:r>
                <a:r>
                  <a:rPr lang="ko-KR" altLang="en-US" sz="1400" dirty="0"/>
                  <a:t>과 </a:t>
                </a:r>
                <a:r>
                  <a:rPr lang="en-US" altLang="ko-KR" sz="1400" dirty="0"/>
                  <a:t>1 </a:t>
                </a:r>
                <a:r>
                  <a:rPr lang="ko-KR" altLang="en-US" sz="1400" dirty="0"/>
                  <a:t>사이 값</a:t>
                </a:r>
                <a:r>
                  <a:rPr lang="en-US" altLang="ko-KR" sz="1400" dirty="0"/>
                  <a:t>( </a:t>
                </a:r>
                <a:r>
                  <a:rPr lang="ko-KR" altLang="en-US" sz="1400" dirty="0"/>
                  <a:t>삭제 과정을 거친 정보의 양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r>
                  <a:rPr lang="en-US" altLang="ko-KR" sz="1400" dirty="0"/>
                  <a:t>0</a:t>
                </a:r>
                <a:r>
                  <a:rPr lang="ko-KR" altLang="en-US" sz="1400" dirty="0"/>
                  <a:t>에 가까울수록 정보가 많이 삭제</a:t>
                </a:r>
                <a:endParaRPr lang="en-US" altLang="ko-KR" sz="1400" dirty="0"/>
              </a:p>
              <a:p>
                <a:r>
                  <a:rPr lang="en-US" altLang="ko-KR" sz="1400" dirty="0"/>
                  <a:t>1</a:t>
                </a:r>
                <a:r>
                  <a:rPr lang="ko-KR" altLang="en-US" sz="1400" dirty="0"/>
                  <a:t>에 가까울수록 정보를 온전히 기억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508B76-F275-A027-E1CA-916DED62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27" y="5626500"/>
                <a:ext cx="5091953" cy="738664"/>
              </a:xfrm>
              <a:prstGeom prst="rect">
                <a:avLst/>
              </a:prstGeom>
              <a:blipFill>
                <a:blip r:embed="rId6"/>
                <a:stretch>
                  <a:fillRect l="-359" t="-2479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E0730-35DA-CF51-AE1D-CDCBD01837B1}"/>
                  </a:ext>
                </a:extLst>
              </p:cNvPr>
              <p:cNvSpPr txBox="1"/>
              <p:nvPr/>
            </p:nvSpPr>
            <p:spPr>
              <a:xfrm>
                <a:off x="6340287" y="4947852"/>
                <a:ext cx="4077325" cy="411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E0730-35DA-CF51-AE1D-CDCBD018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287" y="4947852"/>
                <a:ext cx="4077325" cy="411331"/>
              </a:xfrm>
              <a:prstGeom prst="rect">
                <a:avLst/>
              </a:prstGeom>
              <a:blipFill>
                <a:blip r:embed="rId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1340E4-A037-8A08-BF4D-FB1B0042FA07}"/>
              </a:ext>
            </a:extLst>
          </p:cNvPr>
          <p:cNvSpPr txBox="1"/>
          <p:nvPr/>
        </p:nvSpPr>
        <p:spPr>
          <a:xfrm>
            <a:off x="411920" y="1232315"/>
            <a:ext cx="4662104" cy="645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gate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현재 정보를 기억하기 위한 게이트 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8FB01A-47AF-3378-EA88-E06D0EA51CEA}"/>
              </a:ext>
            </a:extLst>
          </p:cNvPr>
          <p:cNvSpPr txBox="1"/>
          <p:nvPr/>
        </p:nvSpPr>
        <p:spPr>
          <a:xfrm>
            <a:off x="6096000" y="1231500"/>
            <a:ext cx="6136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Forget gate</a:t>
            </a:r>
          </a:p>
          <a:p>
            <a:r>
              <a:rPr lang="en-US" altLang="ko-KR" dirty="0"/>
              <a:t>             </a:t>
            </a:r>
            <a:r>
              <a:rPr lang="ko-KR" altLang="en-US" dirty="0"/>
              <a:t>기억을 삭제하기 위한 게이트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546658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558</Words>
  <Application>Microsoft Office PowerPoint</Application>
  <PresentationFormat>와이드스크린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-apple-system</vt:lpstr>
      <vt:lpstr>맑은 고딕</vt:lpstr>
      <vt:lpstr>Arial</vt:lpstr>
      <vt:lpstr>Cambria Math</vt:lpstr>
      <vt:lpstr>Wingdings</vt:lpstr>
      <vt:lpstr>CryptoCraft 테마</vt:lpstr>
      <vt:lpstr>제목 테마</vt:lpstr>
      <vt:lpstr>RNN(순환 신경망)</vt:lpstr>
      <vt:lpstr>PowerPoint 프레젠테이션</vt:lpstr>
      <vt:lpstr>RNN(Recurrent Neural Network)</vt:lpstr>
      <vt:lpstr>RNN</vt:lpstr>
      <vt:lpstr>RNN 구조</vt:lpstr>
      <vt:lpstr>RNN 구조</vt:lpstr>
      <vt:lpstr>RNN </vt:lpstr>
      <vt:lpstr>LSTM(Long Short-Term Memory)</vt:lpstr>
      <vt:lpstr>LSTM 구조</vt:lpstr>
      <vt:lpstr>LSTM 구조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66</cp:revision>
  <dcterms:created xsi:type="dcterms:W3CDTF">2019-03-05T04:29:07Z</dcterms:created>
  <dcterms:modified xsi:type="dcterms:W3CDTF">2022-06-03T13:35:11Z</dcterms:modified>
</cp:coreProperties>
</file>