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48" r:id="rId6"/>
    <p:sldMasterId id="2147483749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308" r:id="rId16"/>
    <p:sldId id="299" r:id="rId17"/>
    <p:sldId id="294" r:id="rId18"/>
    <p:sldId id="296" r:id="rId19"/>
    <p:sldId id="297" r:id="rId20"/>
    <p:sldId id="295" r:id="rId21"/>
    <p:sldId id="300" r:id="rId22"/>
    <p:sldId id="302" r:id="rId23"/>
    <p:sldId id="30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52" y="55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7"/>
        <p:guide pos="383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rtl="0"/>
            <a:endParaRPr lang="ko-KR" altLang="en-US"/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3661144650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02091469169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28786541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525271846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100072633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580" y="1223010"/>
            <a:ext cx="8405495" cy="238950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LSTM 실습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580" y="3794760"/>
            <a:ext cx="8405495" cy="16573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https://youtu.be/rWq1ti9J24I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코드 설명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Back propagation</a:t>
            </a:r>
            <a:endParaRPr lang="ko-KR" altLang="en-US" sz="2800" b="1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역방향으로 진행하며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가중치를 갱신함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=&gt; 효율적인 loss 계산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5" descr="C:/Users/dnjsd/AppData/Roaming/PolarisOffice/ETemp/3820_10569336/fImage2366114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74640" y="1715770"/>
            <a:ext cx="5858510" cy="3943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코드 설명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Optimization</a:t>
            </a:r>
            <a:endParaRPr lang="ko-KR" altLang="en-US" sz="2800" b="1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loss가 가장 작은 (기울기가 0인) 곳을 찾기 위함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6" descr="C:/Users/dnjsd/AppData/Roaming/PolarisOffice/ETemp/3820_10569336/fImage60209146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1480" y="2546985"/>
            <a:ext cx="6277610" cy="304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935" y="1217295"/>
            <a:ext cx="7382510" cy="72072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주제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935" y="2133600"/>
            <a:ext cx="7382510" cy="72072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코드 설명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935" y="3052445"/>
            <a:ext cx="738124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935" y="3968115"/>
            <a:ext cx="738124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>
          <a:xfrm>
            <a:off x="3797935" y="4884420"/>
            <a:ext cx="738124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도형 2"/>
          <p:cNvSpPr>
            <a:spLocks/>
          </p:cNvSpPr>
          <p:nvPr/>
        </p:nvSpPr>
        <p:spPr>
          <a:xfrm rot="0">
            <a:off x="3587115" y="2954655"/>
            <a:ext cx="7997825" cy="308229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주제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1887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LSTM을 이용한 주가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예측 모델</a:t>
            </a:r>
            <a:endParaRPr lang="ko-KR" altLang="en-US" sz="2800" b="1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LSTM : RNN의 vanishing gradient 문제를 해결한 신경망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10일치의 데이터를 이용해 다음 5일 후의 종가를 예측하는 모델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1일 후의 종가를 예측하지 않는 이유?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97230" y="3804285"/>
          <a:ext cx="682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25"/>
                <a:gridCol w="682625"/>
                <a:gridCol w="682625"/>
                <a:gridCol w="682625"/>
                <a:gridCol w="682625"/>
                <a:gridCol w="682625"/>
                <a:gridCol w="682625"/>
                <a:gridCol w="682625"/>
                <a:gridCol w="682625"/>
                <a:gridCol w="68262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7527925" y="3803650"/>
          <a:ext cx="34861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7230"/>
                <a:gridCol w="697230"/>
                <a:gridCol w="697230"/>
                <a:gridCol w="697230"/>
                <a:gridCol w="69723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코드 설명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1887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Shallow / Deep copy</a:t>
            </a:r>
            <a:endParaRPr lang="ko-KR" altLang="en-US" sz="2800" b="1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890" i="0" b="0">
              <a:solidFill>
                <a:srgbClr val="8888FF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890" i="0" b="0">
              <a:solidFill>
                <a:srgbClr val="8888FF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텍스트 상자 11"/>
          <p:cNvSpPr txBox="1">
            <a:spLocks/>
          </p:cNvSpPr>
          <p:nvPr/>
        </p:nvSpPr>
        <p:spPr>
          <a:xfrm rot="0">
            <a:off x="822325" y="2331720"/>
            <a:ext cx="5928360" cy="2891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a = [[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1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2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],[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3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4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]]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b = copy.copy(a)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a[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1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].append(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5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)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a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000000"/>
              </a:buClr>
              <a:buFont typeface="Wingdings"/>
              <a:buChar char=""/>
            </a:pP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[[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1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2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], 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3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4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5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]]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000000"/>
              </a:buClr>
              <a:buFont typeface="Wingdings"/>
              <a:buChar char="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</a:t>
            </a: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b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algn="l" hangingPunct="1">
              <a:buClr>
                <a:srgbClr val="8888FF"/>
              </a:buClr>
              <a:buFont typeface="Wingdings"/>
              <a:buChar char=""/>
            </a:pP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[[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1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2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], 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3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4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5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2"/>
          <p:cNvSpPr txBox="1">
            <a:spLocks/>
          </p:cNvSpPr>
          <p:nvPr/>
        </p:nvSpPr>
        <p:spPr>
          <a:xfrm rot="0">
            <a:off x="6090285" y="2331085"/>
            <a:ext cx="3813810" cy="28917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latinLnBrk="0">
              <a:buFont typeface="Wingdings"/>
              <a:buChar char="•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a = [[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1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2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],[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3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4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]]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b = copy.deepcopy(a)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a[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1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].append(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5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)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a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[[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1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2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], 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3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4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5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]]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r>
              <a:rPr sz="1400" i="0" b="0">
                <a:solidFill>
                  <a:srgbClr val="8888FF"/>
                </a:solidFill>
                <a:latin typeface="Consolas" charset="0"/>
                <a:ea typeface="Malgun Gothic" charset="0"/>
              </a:rPr>
              <a:t>&gt;&gt;&gt; 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b</a:t>
            </a: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1400" i="0" b="0">
              <a:solidFill>
                <a:srgbClr val="000000"/>
              </a:solidFill>
              <a:latin typeface="Consolas" charset="0"/>
              <a:ea typeface="Malgun Gothic" charset="0"/>
            </a:endParaRPr>
          </a:p>
          <a:p>
            <a:pPr marL="254000" indent="-254000" latinLnBrk="0">
              <a:buFont typeface="Wingdings"/>
              <a:buChar char="•"/>
            </a:pP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[[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1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2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], [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3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, </a:t>
            </a:r>
            <a:r>
              <a:rPr sz="1400" i="0" b="0">
                <a:solidFill>
                  <a:srgbClr val="008800"/>
                </a:solidFill>
                <a:latin typeface="Consolas" charset="0"/>
                <a:ea typeface="Malgun Gothic" charset="0"/>
              </a:rPr>
              <a:t>4</a:t>
            </a:r>
            <a:r>
              <a:rPr sz="1400" i="0" b="0">
                <a:solidFill>
                  <a:srgbClr val="000000"/>
                </a:solidFill>
                <a:latin typeface="Consolas" charset="0"/>
                <a:ea typeface="Malgun Gothic" charset="0"/>
              </a:rPr>
              <a:t>]]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코드 설명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3665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N_layers</a:t>
            </a:r>
            <a:endParaRPr lang="ko-KR" altLang="en-US" sz="2800" b="1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 b="0">
                <a:latin typeface="Arial" charset="0"/>
                <a:ea typeface="맑은 고딕" charset="0"/>
                <a:cs typeface="+mn-cs"/>
              </a:rPr>
              <a:t>Stacked LSTM</a:t>
            </a:r>
            <a:endParaRPr lang="ko-KR" altLang="en-US" sz="2800" b="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" descr="C:/Users/dnjsd/AppData/Roaming/PolarisOffice/ETemp/3820_10569336/fImage228786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54960" y="2150110"/>
            <a:ext cx="6496685" cy="3829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코드 설명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Dropout</a:t>
            </a:r>
            <a:endParaRPr lang="ko-KR" altLang="en-US" sz="2800" b="1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신경망의 뉴런을 부분적으로 생략하여 모델의 과적합을 해결해주는 방법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train의 loss </a:t>
            </a:r>
            <a:r>
              <a:rPr lang="ko-KR" altLang="en-US" sz="2800">
                <a:latin typeface="Arial" charset="0"/>
                <a:ea typeface="Arial" charset="0"/>
              </a:rPr>
              <a:t>↓	그러나,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test의 loss </a:t>
            </a:r>
            <a:r>
              <a:rPr lang="ko-KR" altLang="en-US" sz="2800">
                <a:latin typeface="Arial" charset="0"/>
                <a:ea typeface="Arial" charset="0"/>
              </a:rPr>
              <a:t>↑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9" descr="C:/Users/dnjsd/AppData/Roaming/PolarisOffice/ETemp/3820_10569336/fImage5525271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06920" y="3426460"/>
            <a:ext cx="4176395" cy="19208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코드 설명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004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Use_bn</a:t>
            </a:r>
            <a:endParaRPr lang="ko-KR" altLang="en-US" sz="2800" b="1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Bn : Batch normalization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신경망 안에 평균과 분산을 조정하는 과정이 포함되어 </a:t>
            </a:r>
            <a:r>
              <a:rPr lang="ko-KR" altLang="en-US" sz="28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‘Internal Covariance Shift(내부 공변량 변화)’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문제를 해결하는 방법 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네트워크의 각 레이어나 Activation 마다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입력값의 분산이 달라지는 현상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0" descr="C:/Users/dnjsd/AppData/Roaming/PolarisOffice/ETemp/3820_10569336/fImage610007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80580" y="3128645"/>
            <a:ext cx="3940175" cy="25533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코드 설명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617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Len(dataset)</a:t>
            </a:r>
            <a:endParaRPr lang="ko-KR" altLang="en-US" sz="2800" b="1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Dataset = [1, 2, 3, 4, 5, 6, 7, 8, 9, 10]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Len(dataset) = 10?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X_frames = 3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Y_frames = 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=&gt; Len(dataset) - (x_frames + y_frames) + 1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10 - (3 + 1) + 1 = 7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코드 설명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 b="1">
                <a:latin typeface="Arial" charset="0"/>
                <a:ea typeface="맑은 고딕" charset="0"/>
                <a:cs typeface="+mn-cs"/>
              </a:rPr>
              <a:t>__getitem__</a:t>
            </a:r>
            <a:endParaRPr lang="ko-KR" altLang="en-US" sz="2800" b="1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1    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log(1) - log(2)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=&gt; log(1 / 2)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1   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log(1) - log(2)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2    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log(2) - log(2)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2    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log(2) - log(2)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10   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log(10) - log(20)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=&gt; log(10 / 20) = log(1 / 2)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10   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log(10) - log(20)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20   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log(20) - log(20)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20   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	l</a:t>
            </a:r>
            <a:r>
              <a:rPr lang="ko-KR" altLang="en-US" sz="1400">
                <a:latin typeface="Arial" charset="0"/>
                <a:ea typeface="맑은 고딕" charset="0"/>
                <a:cs typeface="+mn-cs"/>
              </a:rPr>
              <a:t>og(20) - log(20)</a:t>
            </a:r>
            <a:endParaRPr lang="ko-KR" altLang="en-US" sz="14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4" name="표 18"/>
          <p:cNvGraphicFramePr>
            <a:graphicFrameLocks noGrp="1"/>
          </p:cNvGraphicFramePr>
          <p:nvPr/>
        </p:nvGraphicFramePr>
        <p:xfrm>
          <a:off x="850900" y="2295525"/>
          <a:ext cx="682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25"/>
                <a:gridCol w="682625"/>
                <a:gridCol w="682625"/>
                <a:gridCol w="682625"/>
                <a:gridCol w="682625"/>
                <a:gridCol w="682625"/>
                <a:gridCol w="682625"/>
                <a:gridCol w="682625"/>
                <a:gridCol w="682625"/>
                <a:gridCol w="68262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r>
                        <a:rPr lang="ko-KR"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19"/>
          <p:cNvGraphicFramePr>
            <a:graphicFrameLocks noGrp="1"/>
          </p:cNvGraphicFramePr>
          <p:nvPr/>
        </p:nvGraphicFramePr>
        <p:xfrm>
          <a:off x="7681595" y="2294890"/>
          <a:ext cx="348615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7230"/>
                <a:gridCol w="697230"/>
                <a:gridCol w="697230"/>
                <a:gridCol w="697230"/>
                <a:gridCol w="69723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lang="ko-KR"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텍스트 상자 20"/>
          <p:cNvSpPr txBox="1">
            <a:spLocks/>
          </p:cNvSpPr>
          <p:nvPr/>
        </p:nvSpPr>
        <p:spPr>
          <a:xfrm rot="0">
            <a:off x="659765" y="1924685"/>
            <a:ext cx="10217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idx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1"/>
          <p:cNvSpPr txBox="1">
            <a:spLocks/>
          </p:cNvSpPr>
          <p:nvPr/>
        </p:nvSpPr>
        <p:spPr>
          <a:xfrm rot="0">
            <a:off x="6966585" y="1924685"/>
            <a:ext cx="16630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X_frames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2"/>
          <p:cNvSpPr txBox="1">
            <a:spLocks/>
          </p:cNvSpPr>
          <p:nvPr/>
        </p:nvSpPr>
        <p:spPr>
          <a:xfrm rot="0">
            <a:off x="10418445" y="1644650"/>
            <a:ext cx="14103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X_frames + y_frames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9.103.83.44158</cp:version>
  <dcterms:modified xsi:type="dcterms:W3CDTF">2019-04-19T02:07:41Z</dcterms:modified>
</cp:coreProperties>
</file>