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1"/>
  </p:notesMasterIdLst>
  <p:handoutMasterIdLst>
    <p:handoutMasterId r:id="rId22"/>
  </p:handoutMasterIdLst>
  <p:sldIdLst>
    <p:sldId id="269" r:id="rId3"/>
    <p:sldId id="275" r:id="rId4"/>
    <p:sldId id="294" r:id="rId5"/>
    <p:sldId id="295" r:id="rId6"/>
    <p:sldId id="308" r:id="rId7"/>
    <p:sldId id="300" r:id="rId8"/>
    <p:sldId id="301" r:id="rId9"/>
    <p:sldId id="296" r:id="rId10"/>
    <p:sldId id="299" r:id="rId11"/>
    <p:sldId id="303" r:id="rId12"/>
    <p:sldId id="304" r:id="rId13"/>
    <p:sldId id="305" r:id="rId14"/>
    <p:sldId id="306" r:id="rId15"/>
    <p:sldId id="302" r:id="rId16"/>
    <p:sldId id="297" r:id="rId17"/>
    <p:sldId id="298" r:id="rId18"/>
    <p:sldId id="307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49" autoAdjust="0"/>
    <p:restoredTop sz="94801"/>
  </p:normalViewPr>
  <p:slideViewPr>
    <p:cSldViewPr snapToGrid="0">
      <p:cViewPr>
        <p:scale>
          <a:sx n="131" d="100"/>
          <a:sy n="131" d="100"/>
        </p:scale>
        <p:origin x="912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2021. 7. 3.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2021. 7. 3.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921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793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1</a:t>
            </a:r>
            <a:r>
              <a:rPr kumimoji="1" lang="en-US" altLang="ko-KR" dirty="0"/>
              <a:t>3</a:t>
            </a:r>
            <a:r>
              <a:rPr kumimoji="1" lang="ko-KR" altLang="en-US" dirty="0"/>
              <a:t>개의 피처를 갖는 </a:t>
            </a:r>
            <a:r>
              <a:rPr kumimoji="1" lang="ko-KR" altLang="en-US" dirty="0" err="1"/>
              <a:t>데이터셋인듯</a:t>
            </a:r>
            <a:r>
              <a:rPr kumimoji="1" lang="en-US" altLang="ko-KR" dirty="0"/>
              <a:t>.</a:t>
            </a:r>
            <a:r>
              <a:rPr kumimoji="1" lang="ko-KR" altLang="en-US" dirty="0"/>
              <a:t> 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018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0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ko-KR" sz="4400" dirty="0">
                <a:latin typeface="Georgia" panose="02040502050405020303" pitchFamily="18" charset="0"/>
                <a:ea typeface="HangeulNuri" panose="020B0303000000000000" pitchFamily="34" charset="-127"/>
              </a:rPr>
              <a:t>Quantum Neural Network </a:t>
            </a:r>
            <a:br>
              <a:rPr lang="en-US" altLang="ko-KR" sz="4400" dirty="0">
                <a:latin typeface="Georgia" panose="02040502050405020303" pitchFamily="18" charset="0"/>
                <a:ea typeface="HangeulNuri" panose="020B0303000000000000" pitchFamily="34" charset="-127"/>
              </a:rPr>
            </a:br>
            <a:r>
              <a:rPr lang="en-US" altLang="ko-KR" sz="4400" dirty="0">
                <a:latin typeface="Georgia" panose="02040502050405020303" pitchFamily="18" charset="0"/>
                <a:ea typeface="HangeulNuri" panose="020B0303000000000000" pitchFamily="34" charset="-127"/>
              </a:rPr>
              <a:t>with </a:t>
            </a:r>
            <a:r>
              <a:rPr lang="en-US" altLang="ko-KR" sz="4400" dirty="0" err="1">
                <a:latin typeface="Georgia" panose="02040502050405020303" pitchFamily="18" charset="0"/>
                <a:ea typeface="HangeulNuri" panose="020B0303000000000000" pitchFamily="34" charset="-127"/>
              </a:rPr>
              <a:t>tensorflow</a:t>
            </a:r>
            <a:r>
              <a:rPr lang="en-US" altLang="ko-KR" sz="4400" dirty="0">
                <a:latin typeface="Georgia" panose="02040502050405020303" pitchFamily="18" charset="0"/>
                <a:ea typeface="HangeulNuri" panose="020B0303000000000000" pitchFamily="34" charset="-127"/>
              </a:rPr>
              <a:t> and </a:t>
            </a:r>
            <a:r>
              <a:rPr lang="en-US" altLang="ko-KR" sz="4400" dirty="0" err="1">
                <a:latin typeface="Georgia" panose="02040502050405020303" pitchFamily="18" charset="0"/>
                <a:ea typeface="HangeulNuri" panose="020B0303000000000000" pitchFamily="34" charset="-127"/>
              </a:rPr>
              <a:t>cirq</a:t>
            </a:r>
            <a:endParaRPr lang="ko-KR" altLang="en-US" sz="4400" dirty="0">
              <a:latin typeface="Georgia" panose="02040502050405020303" pitchFamily="18" charset="0"/>
              <a:ea typeface="HangeulNuri" panose="020B0303000000000000" pitchFamily="34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 dirty="0"/>
              <a:t>/XEsoJ9zGcTY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CD9DF-43E6-FD4B-A5FC-03AD76CA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Parameterized Quantum Circuit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FDA8DB-8A16-9343-9E80-B793D97DDF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800" dirty="0"/>
              <a:t>Quantum circuit (network model</a:t>
            </a:r>
            <a:r>
              <a:rPr kumimoji="1" lang="en-US" altLang="ko-KR" sz="1800" dirty="0"/>
              <a:t>) generation</a:t>
            </a:r>
            <a:endParaRPr kumimoji="1" lang="ko-Kore-KR" altLang="en-US" sz="18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56ADD2E5-59E1-CA4E-8020-EDAE42B2645D}"/>
              </a:ext>
            </a:extLst>
          </p:cNvPr>
          <p:cNvGrpSpPr/>
          <p:nvPr/>
        </p:nvGrpSpPr>
        <p:grpSpPr>
          <a:xfrm>
            <a:off x="565674" y="1661819"/>
            <a:ext cx="10846828" cy="2262414"/>
            <a:chOff x="666750" y="3947886"/>
            <a:chExt cx="10846828" cy="226241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1D00A69-233D-994C-8270-9A6545E3F8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354"/>
            <a:stretch/>
          </p:blipFill>
          <p:spPr>
            <a:xfrm>
              <a:off x="666750" y="4536218"/>
              <a:ext cx="5765800" cy="97658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C97846-9A8A-CA45-8018-8B7EE1E58D2E}"/>
                </a:ext>
              </a:extLst>
            </p:cNvPr>
            <p:cNvSpPr txBox="1"/>
            <p:nvPr/>
          </p:nvSpPr>
          <p:spPr>
            <a:xfrm>
              <a:off x="6599650" y="3947886"/>
              <a:ext cx="4913928" cy="22624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-US" altLang="ko-Kore-KR" sz="1600" b="1" dirty="0" err="1"/>
                <a:t>qs</a:t>
              </a:r>
              <a:r>
                <a:rPr kumimoji="1" lang="en-US" altLang="ko-Kore-KR" sz="1600" dirty="0"/>
                <a:t> </a:t>
              </a:r>
              <a:r>
                <a:rPr kumimoji="1" lang="en-US" altLang="ko-KR" sz="1600" dirty="0">
                  <a:sym typeface="Wingdings" pitchFamily="2" charset="2"/>
                </a:rPr>
                <a:t>:</a:t>
              </a:r>
              <a:r>
                <a:rPr kumimoji="1" lang="en-US" altLang="ko-Kore-KR" sz="1600" dirty="0">
                  <a:sym typeface="Wingdings" pitchFamily="2" charset="2"/>
                </a:rPr>
                <a:t> 13</a:t>
              </a:r>
              <a:r>
                <a:rPr kumimoji="1" lang="ko-KR" altLang="en-US" sz="1600" dirty="0">
                  <a:sym typeface="Wingdings" pitchFamily="2" charset="2"/>
                </a:rPr>
                <a:t>개의 </a:t>
              </a:r>
              <a:r>
                <a:rPr kumimoji="1" lang="en-US" altLang="ko-KR" sz="1600" b="1" dirty="0">
                  <a:sym typeface="Wingdings" pitchFamily="2" charset="2"/>
                </a:rPr>
                <a:t>qubit</a:t>
              </a:r>
              <a:r>
                <a:rPr kumimoji="1" lang="en-US" altLang="ko-KR" sz="1600" dirty="0">
                  <a:sym typeface="Wingdings" pitchFamily="2" charset="2"/>
                </a:rPr>
                <a:t>,</a:t>
              </a:r>
              <a:r>
                <a:rPr kumimoji="1" lang="ko-KR" altLang="en-US" sz="1600" dirty="0">
                  <a:sym typeface="Wingdings" pitchFamily="2" charset="2"/>
                </a:rPr>
                <a:t> </a:t>
              </a:r>
              <a:r>
                <a:rPr kumimoji="1" lang="en-US" altLang="ko-KR" sz="1600" dirty="0">
                  <a:sym typeface="Wingdings" pitchFamily="2" charset="2"/>
                </a:rPr>
                <a:t>list type, </a:t>
              </a:r>
              <a:r>
                <a:rPr kumimoji="1" lang="ko-KR" altLang="en-US" sz="1600" dirty="0">
                  <a:sym typeface="Wingdings" pitchFamily="2" charset="2"/>
                </a:rPr>
                <a:t>입력데이터가 </a:t>
              </a:r>
              <a:r>
                <a:rPr kumimoji="1" lang="en-US" altLang="ko-KR" sz="1600" dirty="0">
                  <a:sym typeface="Wingdings" pitchFamily="2" charset="2"/>
                </a:rPr>
                <a:t>13</a:t>
              </a:r>
              <a:r>
                <a:rPr kumimoji="1" lang="ko-KR" altLang="en-US" sz="1600" dirty="0">
                  <a:sym typeface="Wingdings" pitchFamily="2" charset="2"/>
                </a:rPr>
                <a:t>개</a:t>
              </a:r>
              <a:endParaRPr kumimoji="1" lang="en-US" altLang="ko-KR" sz="1600" dirty="0">
                <a:sym typeface="Wingdings" pitchFamily="2" charset="2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-US" altLang="ko-Kore-KR" sz="1600" b="1" dirty="0"/>
                <a:t>d</a:t>
              </a:r>
              <a:r>
                <a:rPr kumimoji="1" lang="en-US" altLang="ko-Kore-KR" sz="1600" dirty="0"/>
                <a:t> : circuit depth (</a:t>
              </a:r>
              <a:r>
                <a:rPr kumimoji="1" lang="en-US" altLang="ko-Kore-KR" sz="1600" b="1" dirty="0"/>
                <a:t>layer</a:t>
              </a:r>
              <a:r>
                <a:rPr kumimoji="1" lang="ko-KR" altLang="en-US" sz="1600" b="1" dirty="0"/>
                <a:t> 수 </a:t>
              </a:r>
              <a:r>
                <a:rPr kumimoji="1" lang="ko-KR" altLang="en-US" sz="1600" dirty="0"/>
                <a:t>의미</a:t>
              </a:r>
              <a:r>
                <a:rPr kumimoji="1" lang="en-US" altLang="ko-KR" sz="1600" dirty="0"/>
                <a:t>)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-US" altLang="ko-Kore-KR" sz="1600" b="1" dirty="0"/>
                <a:t>encode</a:t>
              </a:r>
              <a:r>
                <a:rPr kumimoji="1" lang="en-US" altLang="ko-Kore-KR" sz="1600" dirty="0"/>
                <a:t> : for quantum </a:t>
              </a:r>
              <a:r>
                <a:rPr kumimoji="1" lang="en-US" altLang="ko-Kore-KR" sz="1600" b="1" dirty="0"/>
                <a:t>data encoding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kumimoji="1" lang="en-US" altLang="ko-Kore-KR" sz="1600" b="1" dirty="0"/>
                <a:t>layer</a:t>
              </a:r>
              <a:r>
                <a:rPr kumimoji="1" lang="en-US" altLang="ko-Kore-KR" sz="1600" dirty="0"/>
                <a:t> : </a:t>
              </a:r>
              <a:r>
                <a:rPr kumimoji="1" lang="en-US" altLang="ko-Kore-KR" sz="1600" b="1" dirty="0"/>
                <a:t>layer</a:t>
              </a:r>
              <a:r>
                <a:rPr kumimoji="1" lang="ko-KR" altLang="en-US" sz="1600" b="1" dirty="0"/>
                <a:t> 내부</a:t>
              </a:r>
              <a:r>
                <a:rPr kumimoji="1" lang="ko-KR" altLang="en-US" sz="1600" dirty="0"/>
                <a:t>의 게이트 설정 </a:t>
              </a:r>
              <a:r>
                <a:rPr kumimoji="1" lang="en-US" altLang="ko-KR" sz="1600" dirty="0"/>
                <a:t>(with parameter)</a:t>
              </a:r>
              <a:endParaRPr kumimoji="1" lang="en-US" altLang="ko-Kore-KR" sz="1600" dirty="0"/>
            </a:p>
            <a:p>
              <a:pPr>
                <a:lnSpc>
                  <a:spcPct val="150000"/>
                </a:lnSpc>
              </a:pPr>
              <a:endParaRPr kumimoji="1" lang="en-US" altLang="ko-KR" sz="1600" dirty="0"/>
            </a:p>
            <a:p>
              <a:pPr>
                <a:lnSpc>
                  <a:spcPct val="150000"/>
                </a:lnSpc>
              </a:pPr>
              <a:r>
                <a:rPr kumimoji="1" lang="en-US" altLang="ko-KR" sz="1600" b="1" dirty="0">
                  <a:sym typeface="Wingdings" pitchFamily="2" charset="2"/>
                </a:rPr>
                <a:t> </a:t>
              </a:r>
              <a:r>
                <a:rPr kumimoji="1" lang="ko-KR" altLang="en-US" sz="1600" b="1" dirty="0"/>
                <a:t>생성된 </a:t>
              </a:r>
              <a:r>
                <a:rPr kumimoji="1" lang="en-US" altLang="ko-KR" sz="1600" b="1" dirty="0"/>
                <a:t>qubit</a:t>
              </a:r>
              <a:r>
                <a:rPr kumimoji="1" lang="ko-KR" altLang="en-US" sz="1600" b="1" dirty="0"/>
                <a:t>와 </a:t>
              </a:r>
              <a:r>
                <a:rPr kumimoji="1" lang="en-US" altLang="ko-KR" sz="1600" b="1" dirty="0"/>
                <a:t>depth</a:t>
              </a:r>
              <a:r>
                <a:rPr kumimoji="1" lang="ko-KR" altLang="en-US" sz="1600" b="1" dirty="0"/>
                <a:t>등으로 회로 생성</a:t>
              </a:r>
              <a:endParaRPr kumimoji="1" lang="ko-Kore-KR" altLang="en-US" sz="1600" b="1" dirty="0"/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E95D3A92-D0AB-4646-8FD7-CA201F09B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74" y="4247705"/>
            <a:ext cx="10858500" cy="1816100"/>
          </a:xfrm>
          <a:prstGeom prst="rect">
            <a:avLst/>
          </a:prstGeom>
        </p:spPr>
      </p:pic>
      <p:sp>
        <p:nvSpPr>
          <p:cNvPr id="11" name="액자 10">
            <a:extLst>
              <a:ext uri="{FF2B5EF4-FFF2-40B4-BE49-F238E27FC236}">
                <a16:creationId xmlns:a16="http://schemas.microsoft.com/office/drawing/2014/main" id="{4C193715-CE05-E648-AB2D-5E5C4750F5B5}"/>
              </a:ext>
            </a:extLst>
          </p:cNvPr>
          <p:cNvSpPr/>
          <p:nvPr/>
        </p:nvSpPr>
        <p:spPr>
          <a:xfrm>
            <a:off x="2092600" y="5503965"/>
            <a:ext cx="602790" cy="252248"/>
          </a:xfrm>
          <a:prstGeom prst="frame">
            <a:avLst>
              <a:gd name="adj1" fmla="val 330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BCD0082F-DBA0-8E4C-951E-BD6C933D5D84}"/>
              </a:ext>
            </a:extLst>
          </p:cNvPr>
          <p:cNvSpPr/>
          <p:nvPr/>
        </p:nvSpPr>
        <p:spPr>
          <a:xfrm>
            <a:off x="1659072" y="4530545"/>
            <a:ext cx="1533467" cy="252248"/>
          </a:xfrm>
          <a:prstGeom prst="frame">
            <a:avLst>
              <a:gd name="adj1" fmla="val 330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37C108F4-E134-6C40-8750-1D8F69988079}"/>
              </a:ext>
            </a:extLst>
          </p:cNvPr>
          <p:cNvSpPr/>
          <p:nvPr/>
        </p:nvSpPr>
        <p:spPr>
          <a:xfrm>
            <a:off x="1012480" y="4795629"/>
            <a:ext cx="3911205" cy="252248"/>
          </a:xfrm>
          <a:prstGeom prst="frame">
            <a:avLst>
              <a:gd name="adj1" fmla="val 3302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E2258E-5661-DC40-83E2-816877DE2304}"/>
                  </a:ext>
                </a:extLst>
              </p:cNvPr>
              <p:cNvSpPr txBox="1"/>
              <p:nvPr/>
            </p:nvSpPr>
            <p:spPr>
              <a:xfrm>
                <a:off x="5791890" y="4450270"/>
                <a:ext cx="5786796" cy="8888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ko-KR" altLang="en-US" sz="1200" dirty="0"/>
                  <a:t>이 모델의 경우</a:t>
                </a:r>
                <a:r>
                  <a:rPr kumimoji="1" lang="en-US" altLang="ko-KR" sz="1200" dirty="0"/>
                  <a:t>,</a:t>
                </a:r>
                <a:r>
                  <a:rPr kumimoji="1" lang="ko-KR" altLang="en-US" sz="1200" dirty="0"/>
                  <a:t> </a:t>
                </a:r>
                <a:r>
                  <a:rPr kumimoji="1" lang="ko-KR" altLang="en-US" sz="1200" b="1" dirty="0"/>
                  <a:t>하나의 </a:t>
                </a:r>
                <a:r>
                  <a:rPr kumimoji="1" lang="en-US" altLang="ko-KR" sz="1200" b="1" dirty="0"/>
                  <a:t>qubit</a:t>
                </a:r>
                <a:r>
                  <a:rPr kumimoji="1" lang="ko-KR" altLang="en-US" sz="1200" b="1" dirty="0"/>
                  <a:t>에</a:t>
                </a:r>
                <a14:m>
                  <m:oMath xmlns:m="http://schemas.openxmlformats.org/officeDocument/2006/math">
                    <m:r>
                      <a:rPr kumimoji="1" lang="ko-KR" altLang="en-US" sz="12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200" b="1" i="1" dirty="0" smtClean="0">
                        <a:latin typeface="Cambria Math" panose="02040503050406030204" pitchFamily="18" charset="0"/>
                      </a:rPr>
                      <m:t>𝑹𝒚</m:t>
                    </m:r>
                    <m:r>
                      <a:rPr kumimoji="1" lang="en-US" altLang="ko-KR" sz="12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1200" b="1" i="1" dirty="0" smtClean="0">
                        <a:latin typeface="Cambria Math" panose="02040503050406030204" pitchFamily="18" charset="0"/>
                      </a:rPr>
                      <m:t>𝑹𝒛</m:t>
                    </m:r>
                    <m:r>
                      <a:rPr kumimoji="1" lang="ko-KR" altLang="en-US" sz="12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1200" b="1" dirty="0"/>
                  <a:t>적용했고 해당 연산 시 </a:t>
                </a:r>
                <a:r>
                  <a:rPr kumimoji="1" lang="en-US" altLang="ko-KR" sz="1200" b="1" dirty="0"/>
                  <a:t>parameter</a:t>
                </a:r>
                <a:r>
                  <a:rPr kumimoji="1" lang="ko-KR" altLang="en-US" sz="1200" b="1" dirty="0"/>
                  <a:t>가 사용 </a:t>
                </a:r>
                <a:br>
                  <a:rPr kumimoji="1" lang="en-US" altLang="ko-KR" sz="1200" dirty="0"/>
                </a:br>
                <a:r>
                  <a:rPr kumimoji="1" lang="en-US" altLang="ko-KR" sz="1200" dirty="0">
                    <a:sym typeface="Wingdings" pitchFamily="2" charset="2"/>
                  </a:rPr>
                  <a:t> 2 * </a:t>
                </a:r>
                <a:r>
                  <a:rPr kumimoji="1" lang="en-US" altLang="ko-KR" sz="1200" dirty="0" err="1">
                    <a:sym typeface="Wingdings" pitchFamily="2" charset="2"/>
                  </a:rPr>
                  <a:t>len</a:t>
                </a:r>
                <a:r>
                  <a:rPr kumimoji="1" lang="en-US" altLang="ko-KR" sz="1200" dirty="0">
                    <a:sym typeface="Wingdings" pitchFamily="2" charset="2"/>
                  </a:rPr>
                  <a:t>(qubit)</a:t>
                </a:r>
              </a:p>
              <a:p>
                <a:pPr marL="171450" indent="-1714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en-US" altLang="ko-Kore-KR" sz="1200" b="1" dirty="0">
                    <a:sym typeface="Wingdings" pitchFamily="2" charset="2"/>
                  </a:rPr>
                  <a:t>layer</a:t>
                </a:r>
                <a:r>
                  <a:rPr kumimoji="1" lang="ko-KR" altLang="en-US" sz="1200" b="1" dirty="0">
                    <a:sym typeface="Wingdings" pitchFamily="2" charset="2"/>
                  </a:rPr>
                  <a:t> 수만큼 필요</a:t>
                </a:r>
                <a:r>
                  <a:rPr kumimoji="1" lang="ko-KR" altLang="en-US" sz="1200" dirty="0">
                    <a:sym typeface="Wingdings" pitchFamily="2" charset="2"/>
                  </a:rPr>
                  <a:t>하므로 </a:t>
                </a:r>
                <a:r>
                  <a:rPr kumimoji="1" lang="en-US" altLang="ko-KR" sz="1200" dirty="0">
                    <a:sym typeface="Wingdings" pitchFamily="2" charset="2"/>
                  </a:rPr>
                  <a:t>depth </a:t>
                </a:r>
                <a:r>
                  <a:rPr kumimoji="1" lang="ko-KR" altLang="en-US" sz="1200" dirty="0">
                    <a:sym typeface="Wingdings" pitchFamily="2" charset="2"/>
                  </a:rPr>
                  <a:t>곱함</a:t>
                </a:r>
                <a:endParaRPr kumimoji="1" lang="ko-Kore-KR" altLang="en-US" sz="12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E2258E-5661-DC40-83E2-816877DE2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890" y="4450270"/>
                <a:ext cx="5786796" cy="888833"/>
              </a:xfrm>
              <a:prstGeom prst="rect">
                <a:avLst/>
              </a:prstGeom>
              <a:blipFill>
                <a:blip r:embed="rId5"/>
                <a:stretch>
                  <a:fillRect b="-41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0BF981B1-413C-E346-A8E7-177FFB57E987}"/>
              </a:ext>
            </a:extLst>
          </p:cNvPr>
          <p:cNvCxnSpPr>
            <a:cxnSpLocks/>
          </p:cNvCxnSpPr>
          <p:nvPr/>
        </p:nvCxnSpPr>
        <p:spPr>
          <a:xfrm>
            <a:off x="4923686" y="4912529"/>
            <a:ext cx="868500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197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CD9DF-43E6-FD4B-A5FC-03AD76CA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Parameterized Quantum Circuit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FDA8DB-8A16-9343-9E80-B793D97DDF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800" dirty="0"/>
              <a:t>Quantum circuit (network model</a:t>
            </a:r>
            <a:r>
              <a:rPr kumimoji="1" lang="en-US" altLang="ko-KR" sz="1800" dirty="0"/>
              <a:t>) generation</a:t>
            </a:r>
          </a:p>
          <a:p>
            <a:pPr lvl="1">
              <a:lnSpc>
                <a:spcPct val="150000"/>
              </a:lnSpc>
            </a:pPr>
            <a:r>
              <a:rPr kumimoji="1" lang="en-US" altLang="ko-Kore-KR" sz="1400" b="1" dirty="0" err="1"/>
              <a:t>readout_operator</a:t>
            </a:r>
            <a:br>
              <a:rPr kumimoji="1" lang="en-US" altLang="ko-Kore-KR" sz="1400" dirty="0"/>
            </a:br>
            <a:r>
              <a:rPr kumimoji="1" lang="ko-KR" altLang="en-US" sz="1400" dirty="0"/>
              <a:t>회로에서 정보를 추출하기 위함 </a:t>
            </a:r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 err="1">
                <a:sym typeface="Wingdings" pitchFamily="2" charset="2"/>
              </a:rPr>
              <a:t>pauli</a:t>
            </a:r>
            <a:r>
              <a:rPr kumimoji="1" lang="en-US" altLang="ko-KR" sz="1400" dirty="0">
                <a:sym typeface="Wingdings" pitchFamily="2" charset="2"/>
              </a:rPr>
              <a:t> measure </a:t>
            </a:r>
            <a:r>
              <a:rPr kumimoji="1" lang="ko-KR" altLang="en-US" sz="1400" dirty="0">
                <a:sym typeface="Wingdings" pitchFamily="2" charset="2"/>
              </a:rPr>
              <a:t>사용해서 </a:t>
            </a:r>
            <a:r>
              <a:rPr kumimoji="1" lang="ko-KR" altLang="en-US" sz="1400" b="1" dirty="0">
                <a:sym typeface="Wingdings" pitchFamily="2" charset="2"/>
              </a:rPr>
              <a:t>실제 </a:t>
            </a:r>
            <a:r>
              <a:rPr kumimoji="1" lang="en-US" altLang="ko-KR" sz="1400" b="1" dirty="0">
                <a:sym typeface="Wingdings" pitchFamily="2" charset="2"/>
              </a:rPr>
              <a:t>state vector</a:t>
            </a:r>
            <a:r>
              <a:rPr kumimoji="1" lang="ko-KR" altLang="en-US" sz="1400" b="1" dirty="0">
                <a:sym typeface="Wingdings" pitchFamily="2" charset="2"/>
              </a:rPr>
              <a:t>에 접근</a:t>
            </a:r>
            <a:br>
              <a:rPr kumimoji="1" lang="en-US" altLang="ko-KR" sz="1400" dirty="0">
                <a:sym typeface="Wingdings" pitchFamily="2" charset="2"/>
              </a:rPr>
            </a:br>
            <a:r>
              <a:rPr kumimoji="1" lang="en-US" altLang="ko-KR" sz="1400" dirty="0">
                <a:sym typeface="Wingdings" pitchFamily="2" charset="2"/>
              </a:rPr>
              <a:t>qubit</a:t>
            </a:r>
            <a:r>
              <a:rPr kumimoji="1" lang="ko-KR" altLang="en-US" sz="1400" dirty="0">
                <a:sym typeface="Wingdings" pitchFamily="2" charset="2"/>
              </a:rPr>
              <a:t>의 상태에서 </a:t>
            </a:r>
            <a:r>
              <a:rPr lang="ko-KR" altLang="en-US" sz="1400" b="1" dirty="0"/>
              <a:t>읽어낼 정보 </a:t>
            </a:r>
            <a:r>
              <a:rPr lang="en" altLang="ko-Kore-KR" sz="1400" b="1" dirty="0"/>
              <a:t>define</a:t>
            </a:r>
            <a:r>
              <a:rPr lang="ko-KR" altLang="en-US" sz="1400" b="1" dirty="0"/>
              <a:t> 필요 </a:t>
            </a:r>
            <a:r>
              <a:rPr lang="en-US" altLang="ko-KR" sz="1400" dirty="0">
                <a:sym typeface="Wingdings" pitchFamily="2" charset="2"/>
              </a:rPr>
              <a:t></a:t>
            </a:r>
            <a:r>
              <a:rPr lang="ko-KR" altLang="en-US" sz="1400" dirty="0">
                <a:sym typeface="Wingdings" pitchFamily="2" charset="2"/>
              </a:rPr>
              <a:t> </a:t>
            </a:r>
            <a:r>
              <a:rPr lang="en-US" altLang="ko-KR" sz="1400" dirty="0" err="1"/>
              <a:t>tfq</a:t>
            </a:r>
            <a:r>
              <a:rPr lang="ko-KR" altLang="en-US" sz="1400" dirty="0"/>
              <a:t>는 각 </a:t>
            </a:r>
            <a:r>
              <a:rPr lang="en-US" altLang="ko-KR" sz="1400" dirty="0"/>
              <a:t>qubit</a:t>
            </a:r>
            <a:r>
              <a:rPr lang="ko-KR" altLang="en-US" sz="1400" dirty="0"/>
              <a:t>에 </a:t>
            </a:r>
            <a:r>
              <a:rPr lang="en" altLang="ko-Kore-KR" sz="1400" b="1" dirty="0"/>
              <a:t>readout </a:t>
            </a:r>
            <a:r>
              <a:rPr lang="en-US" altLang="ko-KR" sz="1400" b="1" dirty="0"/>
              <a:t>operator</a:t>
            </a:r>
            <a:r>
              <a:rPr lang="ko-KR" altLang="en-US" sz="1400" b="1" dirty="0" err="1"/>
              <a:t>를</a:t>
            </a:r>
            <a:r>
              <a:rPr lang="ko-KR" altLang="en-US" sz="1400" b="1" dirty="0"/>
              <a:t> </a:t>
            </a:r>
            <a:r>
              <a:rPr lang="en" altLang="ko-Kore-KR" sz="1400" b="1" dirty="0"/>
              <a:t>specify</a:t>
            </a:r>
            <a:r>
              <a:rPr lang="en-US" altLang="ko-KR" sz="1400" dirty="0"/>
              <a:t> </a:t>
            </a:r>
            <a:r>
              <a:rPr lang="ko-KR" altLang="en-US" sz="1400" dirty="0"/>
              <a:t>가능하도록 함 </a:t>
            </a:r>
            <a:r>
              <a:rPr lang="en-US" altLang="ko-KR" sz="1400" dirty="0"/>
              <a:t>(Z</a:t>
            </a:r>
            <a:r>
              <a:rPr lang="ko-KR" altLang="en-US" sz="1400" dirty="0"/>
              <a:t> 아니라 </a:t>
            </a:r>
            <a:r>
              <a:rPr lang="en-US" altLang="ko-KR" sz="1400" dirty="0"/>
              <a:t>X,Y</a:t>
            </a:r>
            <a:r>
              <a:rPr lang="ko-KR" altLang="en-US" sz="1400" dirty="0"/>
              <a:t>도 가능</a:t>
            </a:r>
            <a:r>
              <a:rPr lang="en-US" altLang="ko-KR" sz="1400" dirty="0"/>
              <a:t>)</a:t>
            </a:r>
            <a:endParaRPr kumimoji="1" lang="en-US" altLang="ko-KR" sz="1400" dirty="0"/>
          </a:p>
          <a:p>
            <a:pPr lvl="1">
              <a:lnSpc>
                <a:spcPct val="150000"/>
              </a:lnSpc>
            </a:pPr>
            <a:endParaRPr kumimoji="1" lang="en-US" altLang="ko-Kore-KR" sz="1400" dirty="0"/>
          </a:p>
          <a:p>
            <a:pPr lvl="1">
              <a:lnSpc>
                <a:spcPct val="150000"/>
              </a:lnSpc>
            </a:pPr>
            <a:endParaRPr kumimoji="1" lang="en-US" altLang="ko-Kore-KR" sz="1400" dirty="0"/>
          </a:p>
          <a:p>
            <a:pPr lvl="1">
              <a:lnSpc>
                <a:spcPct val="150000"/>
              </a:lnSpc>
            </a:pPr>
            <a:r>
              <a:rPr kumimoji="1" lang="en-US" altLang="ko-Kore-KR" sz="1400" b="1" dirty="0" err="1"/>
              <a:t>tfq.layers.PQC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(</a:t>
            </a:r>
            <a:r>
              <a:rPr lang="en" altLang="ko-Kore-KR" sz="1400" dirty="0"/>
              <a:t>Parametrized Quantum Circuit</a:t>
            </a:r>
            <a:r>
              <a:rPr lang="en-US" altLang="ko-KR" sz="1400" dirty="0"/>
              <a:t>)</a:t>
            </a:r>
            <a:br>
              <a:rPr kumimoji="1" lang="en-US" altLang="ko-Kore-KR" sz="1400" dirty="0"/>
            </a:br>
            <a:r>
              <a:rPr kumimoji="1" lang="en-US" altLang="ko-Kore-KR" sz="1400" dirty="0"/>
              <a:t>parameterized </a:t>
            </a:r>
            <a:r>
              <a:rPr kumimoji="1" lang="en-US" altLang="ko-Kore-KR" sz="1400" b="1" dirty="0"/>
              <a:t>quantum layer</a:t>
            </a:r>
            <a:r>
              <a:rPr kumimoji="1" lang="ko-KR" altLang="en-US" sz="1400" b="1" dirty="0" err="1"/>
              <a:t>를</a:t>
            </a:r>
            <a:r>
              <a:rPr kumimoji="1" lang="ko-KR" altLang="en-US" sz="1400" b="1" dirty="0"/>
              <a:t> </a:t>
            </a:r>
            <a:r>
              <a:rPr lang="ko-KR" altLang="en-US" sz="1400" b="1" dirty="0"/>
              <a:t>기존 </a:t>
            </a:r>
            <a:r>
              <a:rPr lang="en" altLang="ko-Kore-KR" sz="1400" b="1" dirty="0" err="1"/>
              <a:t>keras</a:t>
            </a:r>
            <a:r>
              <a:rPr lang="ko-KR" altLang="en-US" sz="1400" b="1" dirty="0"/>
              <a:t>의 </a:t>
            </a:r>
            <a:r>
              <a:rPr lang="en" altLang="ko-Kore-KR" sz="1400" b="1" dirty="0"/>
              <a:t>layer</a:t>
            </a:r>
            <a:r>
              <a:rPr lang="ko-KR" altLang="en-US" sz="1400" b="1" dirty="0"/>
              <a:t>에 매칭 </a:t>
            </a:r>
            <a:br>
              <a:rPr lang="en-US" altLang="ko-KR" sz="1400" b="1" dirty="0"/>
            </a:br>
            <a:r>
              <a:rPr lang="en-US" altLang="ko-KR" sz="1400" dirty="0">
                <a:sym typeface="Wingdings" pitchFamily="2" charset="2"/>
              </a:rPr>
              <a:t></a:t>
            </a:r>
            <a:r>
              <a:rPr lang="ko-KR" altLang="en-US" sz="1400" dirty="0">
                <a:sym typeface="Wingdings" pitchFamily="2" charset="2"/>
              </a:rPr>
              <a:t> </a:t>
            </a:r>
            <a:r>
              <a:rPr lang="en" altLang="ko-Kore-KR" sz="1400" dirty="0" err="1"/>
              <a:t>tf.keras.models.Model</a:t>
            </a:r>
            <a:r>
              <a:rPr lang="ko-KR" altLang="en-US" sz="1400" dirty="0"/>
              <a:t>에 </a:t>
            </a:r>
            <a:r>
              <a:rPr lang="en-US" altLang="ko-KR" sz="1400" dirty="0"/>
              <a:t>quantum layer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쓸 수 있음</a:t>
            </a:r>
            <a:endParaRPr kumimoji="1" lang="en-US" altLang="ko-Kore-KR" sz="1600" b="1" dirty="0"/>
          </a:p>
          <a:p>
            <a:pPr marL="457200" lvl="1" indent="0">
              <a:lnSpc>
                <a:spcPct val="150000"/>
              </a:lnSpc>
              <a:buNone/>
            </a:pPr>
            <a:endParaRPr kumimoji="1" lang="en-US" altLang="ko-KR" sz="1400" b="1" dirty="0"/>
          </a:p>
          <a:p>
            <a:pPr lvl="1">
              <a:lnSpc>
                <a:spcPct val="150000"/>
              </a:lnSpc>
            </a:pPr>
            <a:r>
              <a:rPr kumimoji="1" lang="en-US" altLang="ko-KR" sz="1400" b="1" dirty="0" err="1"/>
              <a:t>tf</a:t>
            </a:r>
            <a:r>
              <a:rPr kumimoji="1" lang="ko-KR" altLang="en-US" sz="1400" b="1" dirty="0"/>
              <a:t>와 동일하게 </a:t>
            </a:r>
            <a:r>
              <a:rPr kumimoji="1" lang="en-US" altLang="ko-KR" sz="1400" b="1" dirty="0"/>
              <a:t>Model </a:t>
            </a:r>
            <a:r>
              <a:rPr kumimoji="1" lang="ko-KR" altLang="en-US" sz="1400" b="1" dirty="0"/>
              <a:t>생성 및 </a:t>
            </a:r>
            <a:r>
              <a:rPr kumimoji="1" lang="en-US" altLang="ko-KR" sz="1400" b="1" dirty="0"/>
              <a:t>compile</a:t>
            </a:r>
            <a:r>
              <a:rPr kumimoji="1" lang="ko-KR" altLang="en-US" sz="1400" b="1" dirty="0"/>
              <a:t> 가능</a:t>
            </a:r>
            <a:endParaRPr kumimoji="1" lang="ko-Kore-KR" altLang="en-US" sz="1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6261C6-5262-3343-94A8-3B65D0171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709" y="2754278"/>
            <a:ext cx="6225805" cy="522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FD5985E-3EB9-DA4C-8AFB-0A454AFA9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80" y="4486518"/>
            <a:ext cx="10731500" cy="254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C1E25C-8FB7-E642-A2EF-324D1B70B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709" y="5427227"/>
            <a:ext cx="7658100" cy="533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CE639A-A99B-104D-86AE-3BF351D0F038}"/>
              </a:ext>
            </a:extLst>
          </p:cNvPr>
          <p:cNvSpPr txBox="1"/>
          <p:nvPr/>
        </p:nvSpPr>
        <p:spPr>
          <a:xfrm>
            <a:off x="7547591" y="2961958"/>
            <a:ext cx="4935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400" dirty="0"/>
              <a:t>input type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str</a:t>
            </a:r>
            <a:r>
              <a:rPr kumimoji="1" lang="ko-KR" altLang="en-US" sz="1400" dirty="0"/>
              <a:t> </a:t>
            </a:r>
            <a:r>
              <a:rPr kumimoji="1" lang="en-US" altLang="ko-KR" sz="1400" dirty="0">
                <a:sym typeface="Wingdings" pitchFamily="2" charset="2"/>
              </a:rPr>
              <a:t> circuit</a:t>
            </a:r>
            <a:r>
              <a:rPr kumimoji="1" lang="ko-KR" altLang="en-US" sz="1400" dirty="0">
                <a:sym typeface="Wingdings" pitchFamily="2" charset="2"/>
              </a:rPr>
              <a:t>과 </a:t>
            </a:r>
            <a:r>
              <a:rPr kumimoji="1" lang="en-US" altLang="ko-KR" sz="1400" dirty="0" err="1">
                <a:sym typeface="Wingdings" pitchFamily="2" charset="2"/>
              </a:rPr>
              <a:t>tf</a:t>
            </a:r>
            <a:r>
              <a:rPr kumimoji="1" lang="ko-KR" altLang="en-US" sz="1400" dirty="0">
                <a:sym typeface="Wingdings" pitchFamily="2" charset="2"/>
              </a:rPr>
              <a:t>가 처리하기 쉬운 형태가 </a:t>
            </a:r>
            <a:r>
              <a:rPr kumimoji="1" lang="en-US" altLang="ko-KR" sz="1400" dirty="0">
                <a:sym typeface="Wingdings" pitchFamily="2" charset="2"/>
              </a:rPr>
              <a:t>str</a:t>
            </a:r>
            <a:endParaRPr kumimoji="1" lang="ko-Kore-KR" altLang="en-US" sz="14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48D556-E3CA-4A47-B808-53FB93079E40}"/>
              </a:ext>
            </a:extLst>
          </p:cNvPr>
          <p:cNvCxnSpPr>
            <a:cxnSpLocks/>
          </p:cNvCxnSpPr>
          <p:nvPr/>
        </p:nvCxnSpPr>
        <p:spPr>
          <a:xfrm>
            <a:off x="7234266" y="3132890"/>
            <a:ext cx="307076" cy="0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액자 11">
            <a:extLst>
              <a:ext uri="{FF2B5EF4-FFF2-40B4-BE49-F238E27FC236}">
                <a16:creationId xmlns:a16="http://schemas.microsoft.com/office/drawing/2014/main" id="{9A0F041D-EDD3-9748-A52A-966A96A3DBDE}"/>
              </a:ext>
            </a:extLst>
          </p:cNvPr>
          <p:cNvSpPr/>
          <p:nvPr/>
        </p:nvSpPr>
        <p:spPr>
          <a:xfrm>
            <a:off x="3897055" y="2746186"/>
            <a:ext cx="189423" cy="264052"/>
          </a:xfrm>
          <a:prstGeom prst="frame">
            <a:avLst>
              <a:gd name="adj1" fmla="val 1634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8A3CDA3-0C20-CA47-B91F-66C5E9F852AE}"/>
              </a:ext>
            </a:extLst>
          </p:cNvPr>
          <p:cNvSpPr/>
          <p:nvPr/>
        </p:nvSpPr>
        <p:spPr>
          <a:xfrm>
            <a:off x="7324812" y="1105069"/>
            <a:ext cx="4455268" cy="82246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ore-KR" altLang="en-US" sz="1100" dirty="0"/>
              <a:t>*|psi&gt;&lt;psi|=1/2(I+aX+bY+cZ)</a:t>
            </a:r>
            <a:r>
              <a:rPr lang="ko-KR" altLang="en-US" sz="1100" dirty="0"/>
              <a:t>  </a:t>
            </a:r>
            <a:r>
              <a:rPr lang="ko-Kore-KR" altLang="en-US" sz="1100" dirty="0"/>
              <a:t>(조건</a:t>
            </a:r>
            <a:r>
              <a:rPr lang="ko-KR" altLang="en-US" sz="1100" dirty="0"/>
              <a:t>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ko-Kore-KR" altLang="en-US" sz="1100" dirty="0"/>
              <a:t>a^2+b^2+c^2=1)</a:t>
            </a:r>
            <a:endParaRPr lang="en-US" altLang="ko-Kore-KR" sz="1100" dirty="0"/>
          </a:p>
          <a:p>
            <a:pPr>
              <a:lnSpc>
                <a:spcPct val="150000"/>
              </a:lnSpc>
            </a:pPr>
            <a:r>
              <a:rPr lang="ko-Kore-KR" altLang="en-US" sz="1100" dirty="0"/>
              <a:t>이런</a:t>
            </a:r>
            <a:r>
              <a:rPr lang="ko-KR" altLang="en-US" sz="1100" dirty="0"/>
              <a:t> </a:t>
            </a:r>
            <a:r>
              <a:rPr lang="ko-KR" altLang="en-US" sz="1100" dirty="0" err="1"/>
              <a:t>밀도행렬이</a:t>
            </a:r>
            <a:r>
              <a:rPr lang="ko-KR" altLang="en-US" sz="1100" dirty="0"/>
              <a:t> 있는데 여기서 계수를 선택하여 기저 선택하여 측정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일반적으로 </a:t>
            </a:r>
            <a:r>
              <a:rPr lang="en-US" altLang="ko-KR" sz="1100" dirty="0"/>
              <a:t>Z gate</a:t>
            </a:r>
            <a:r>
              <a:rPr lang="ko-KR" altLang="en-US" sz="1100" dirty="0" err="1"/>
              <a:t>를</a:t>
            </a:r>
            <a:r>
              <a:rPr lang="ko-KR" altLang="en-US" sz="1100" dirty="0"/>
              <a:t> 사용한다고 함 </a:t>
            </a:r>
            <a:endParaRPr lang="ko-Kore-KR" altLang="en-US" sz="11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4E8BF91-6758-3A46-8DC5-C6686CD0FB12}"/>
              </a:ext>
            </a:extLst>
          </p:cNvPr>
          <p:cNvSpPr/>
          <p:nvPr/>
        </p:nvSpPr>
        <p:spPr>
          <a:xfrm>
            <a:off x="11118197" y="2274982"/>
            <a:ext cx="2551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*</a:t>
            </a:r>
            <a:endParaRPr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17779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CD9DF-43E6-FD4B-A5FC-03AD76CA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Parameterized Quantum Circuit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FDA8DB-8A16-9343-9E80-B793D97DDF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600" b="1" dirty="0" err="1"/>
              <a:t>tfq.layers.PQC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(</a:t>
            </a:r>
            <a:r>
              <a:rPr lang="en" altLang="ko-Kore-KR" sz="1600" dirty="0"/>
              <a:t>Parametrized Quantum Circuit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endParaRPr kumimoji="1" lang="en-US" altLang="ko-Kore-KR" sz="1600" dirty="0"/>
          </a:p>
          <a:p>
            <a:pPr>
              <a:lnSpc>
                <a:spcPct val="150000"/>
              </a:lnSpc>
            </a:pPr>
            <a:endParaRPr kumimoji="1" lang="en-US" altLang="ko-Kore-KR" sz="1600" dirty="0"/>
          </a:p>
          <a:p>
            <a:pPr lvl="1">
              <a:lnSpc>
                <a:spcPct val="150000"/>
              </a:lnSpc>
            </a:pPr>
            <a:endParaRPr kumimoji="1" lang="en-US" altLang="ko-Kore-KR" sz="1400" dirty="0"/>
          </a:p>
          <a:p>
            <a:pPr lvl="1">
              <a:lnSpc>
                <a:spcPct val="150000"/>
              </a:lnSpc>
            </a:pPr>
            <a:r>
              <a:rPr kumimoji="1" lang="en-US" altLang="ko-Kore-KR" sz="1400" b="1" dirty="0"/>
              <a:t>readout</a:t>
            </a:r>
            <a:r>
              <a:rPr kumimoji="1" lang="en-US" altLang="ko-Kore-KR" sz="1400" dirty="0"/>
              <a:t> : qubit state</a:t>
            </a:r>
            <a:r>
              <a:rPr kumimoji="1" lang="ko-KR" altLang="en-US" sz="1400" dirty="0"/>
              <a:t> 관측</a:t>
            </a:r>
            <a:endParaRPr kumimoji="1" lang="en-US" altLang="ko-KR" sz="1400" dirty="0"/>
          </a:p>
          <a:p>
            <a:pPr lvl="1">
              <a:lnSpc>
                <a:spcPct val="150000"/>
              </a:lnSpc>
            </a:pPr>
            <a:r>
              <a:rPr kumimoji="1" lang="en-US" altLang="ko-Kore-KR" sz="1400" b="1" dirty="0"/>
              <a:t>repetitions</a:t>
            </a:r>
            <a:r>
              <a:rPr kumimoji="1" lang="en-US" altLang="ko-Kore-KR" sz="1400" dirty="0"/>
              <a:t> : </a:t>
            </a:r>
            <a:r>
              <a:rPr kumimoji="1" lang="en-US" altLang="ko-KR" sz="1400" dirty="0"/>
              <a:t>readout operator</a:t>
            </a:r>
            <a:r>
              <a:rPr kumimoji="1" lang="ko-KR" altLang="en-US" sz="1400" dirty="0"/>
              <a:t>에 대해 회로를 몇 번 반복할 것인지 </a:t>
            </a:r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몇 번 측정할 것인지 </a:t>
            </a:r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아마 </a:t>
            </a:r>
            <a:r>
              <a:rPr kumimoji="1" lang="en-US" altLang="ko-KR" sz="1400" dirty="0" err="1">
                <a:sym typeface="Wingdings" pitchFamily="2" charset="2"/>
              </a:rPr>
              <a:t>qiskit</a:t>
            </a:r>
            <a:r>
              <a:rPr kumimoji="1" lang="ko-KR" altLang="en-US" sz="1400" dirty="0">
                <a:sym typeface="Wingdings" pitchFamily="2" charset="2"/>
              </a:rPr>
              <a:t>의 </a:t>
            </a:r>
            <a:r>
              <a:rPr kumimoji="1" lang="en-US" altLang="ko-KR" sz="1400" dirty="0">
                <a:sym typeface="Wingdings" pitchFamily="2" charset="2"/>
              </a:rPr>
              <a:t>shot</a:t>
            </a:r>
            <a:r>
              <a:rPr kumimoji="1" lang="ko-KR" altLang="en-US" sz="1400" dirty="0">
                <a:sym typeface="Wingdings" pitchFamily="2" charset="2"/>
              </a:rPr>
              <a:t> 개념인 것 같음</a:t>
            </a:r>
            <a:endParaRPr kumimoji="1" lang="en-US" altLang="ko-KR" sz="1400" b="1" dirty="0">
              <a:solidFill>
                <a:srgbClr val="C00000"/>
              </a:solidFill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ore-KR" sz="1400" b="1" dirty="0"/>
              <a:t>differentiators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:</a:t>
            </a:r>
            <a:r>
              <a:rPr kumimoji="1" lang="ko-KR" altLang="en-US" sz="1400" b="1" dirty="0"/>
              <a:t> </a:t>
            </a:r>
            <a:r>
              <a:rPr kumimoji="1" lang="ko-KR" altLang="en-US" sz="1400" dirty="0"/>
              <a:t>미분기 </a:t>
            </a:r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olidFill>
                  <a:srgbClr val="C00000"/>
                </a:solidFill>
                <a:sym typeface="Wingdings" pitchFamily="2" charset="2"/>
              </a:rPr>
              <a:t>for</a:t>
            </a:r>
            <a:r>
              <a:rPr kumimoji="1" lang="ko-KR" altLang="en-US" sz="1400" dirty="0">
                <a:solidFill>
                  <a:srgbClr val="C00000"/>
                </a:solidFill>
                <a:sym typeface="Wingdings" pitchFamily="2" charset="2"/>
              </a:rPr>
              <a:t> 회로의 기울기 계산 알고리즘 설정</a:t>
            </a:r>
            <a:br>
              <a:rPr kumimoji="1" lang="en-US" altLang="ko-Kore-KR" sz="1400" dirty="0"/>
            </a:br>
            <a:r>
              <a:rPr kumimoji="1" lang="en-US" altLang="ko-Kore-KR" sz="1400" b="1" dirty="0" err="1"/>
              <a:t>ParameterShift</a:t>
            </a:r>
            <a:br>
              <a:rPr kumimoji="1" lang="en-US" altLang="ko-Kore-KR" sz="1400" b="1" dirty="0"/>
            </a:br>
            <a:r>
              <a:rPr kumimoji="1" lang="en-US" altLang="ko-KR" sz="1400" dirty="0"/>
              <a:t>-</a:t>
            </a:r>
            <a:r>
              <a:rPr kumimoji="1" lang="ko-KR" altLang="en-US" sz="1400" dirty="0"/>
              <a:t> 각 게이트를 </a:t>
            </a:r>
            <a:r>
              <a:rPr kumimoji="1" lang="en-US" altLang="ko-KR" sz="1400" dirty="0"/>
              <a:t>2</a:t>
            </a:r>
            <a:r>
              <a:rPr kumimoji="1" lang="ko-KR" altLang="en-US" sz="1400" dirty="0"/>
              <a:t>개의 고유 값으로 분해</a:t>
            </a:r>
            <a:br>
              <a:rPr kumimoji="1" lang="en-US" altLang="ko-KR" sz="1400" dirty="0"/>
            </a:br>
            <a:r>
              <a:rPr kumimoji="1" lang="en-US" altLang="ko-KR" sz="1400" dirty="0"/>
              <a:t>- forward</a:t>
            </a:r>
            <a:r>
              <a:rPr kumimoji="1" lang="ko-KR" altLang="en-US" sz="1400" dirty="0"/>
              <a:t>의 </a:t>
            </a:r>
            <a:r>
              <a:rPr kumimoji="1" lang="en-US" altLang="ko-KR" sz="1400" dirty="0"/>
              <a:t>2</a:t>
            </a:r>
            <a:r>
              <a:rPr kumimoji="1" lang="ko-KR" altLang="en-US" sz="1400" dirty="0"/>
              <a:t>배의 </a:t>
            </a:r>
            <a:r>
              <a:rPr kumimoji="1" lang="en-US" altLang="ko-KR" sz="1400" dirty="0"/>
              <a:t>back propagation</a:t>
            </a:r>
            <a:r>
              <a:rPr kumimoji="1" lang="ko-KR" altLang="en-US" sz="1400" dirty="0"/>
              <a:t> 필요 </a:t>
            </a:r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하나의 </a:t>
            </a:r>
            <a:r>
              <a:rPr kumimoji="1" lang="en-US" altLang="ko-KR" sz="1400" dirty="0">
                <a:sym typeface="Wingdings" pitchFamily="2" charset="2"/>
              </a:rPr>
              <a:t>gradient </a:t>
            </a:r>
            <a:r>
              <a:rPr kumimoji="1" lang="ko-KR" altLang="en-US" sz="1400" dirty="0">
                <a:sym typeface="Wingdings" pitchFamily="2" charset="2"/>
              </a:rPr>
              <a:t>계산 위해 </a:t>
            </a:r>
            <a:r>
              <a:rPr kumimoji="1" lang="en-US" altLang="ko-KR" sz="1400" b="1" dirty="0">
                <a:sym typeface="Wingdings" pitchFamily="2" charset="2"/>
              </a:rPr>
              <a:t>2</a:t>
            </a:r>
            <a:r>
              <a:rPr kumimoji="1" lang="ko-KR" altLang="en-US" sz="1400" b="1" dirty="0">
                <a:sym typeface="Wingdings" pitchFamily="2" charset="2"/>
              </a:rPr>
              <a:t>배의 </a:t>
            </a:r>
            <a:r>
              <a:rPr kumimoji="1" lang="en-US" altLang="ko-KR" sz="1400" b="1" dirty="0">
                <a:sym typeface="Wingdings" pitchFamily="2" charset="2"/>
              </a:rPr>
              <a:t>parameter</a:t>
            </a:r>
            <a:r>
              <a:rPr kumimoji="1" lang="ko-KR" altLang="en-US" sz="1400" dirty="0">
                <a:sym typeface="Wingdings" pitchFamily="2" charset="2"/>
              </a:rPr>
              <a:t>가 필요 </a:t>
            </a:r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느림</a:t>
            </a:r>
            <a:br>
              <a:rPr kumimoji="1" lang="en-US" altLang="ko-Kore-KR" sz="1400" dirty="0"/>
            </a:br>
            <a:r>
              <a:rPr kumimoji="1" lang="en-US" altLang="ko-Kore-KR" sz="1400" b="1" dirty="0"/>
              <a:t>Adjoint()</a:t>
            </a:r>
            <a:br>
              <a:rPr kumimoji="1" lang="en-US" altLang="ko-KR" sz="1400" b="1" dirty="0"/>
            </a:br>
            <a:r>
              <a:rPr kumimoji="1" lang="en-US" altLang="ko-KR" sz="1400" b="1" dirty="0"/>
              <a:t>-</a:t>
            </a:r>
            <a:r>
              <a:rPr kumimoji="1" lang="ko-KR" altLang="en-US" sz="1400" b="1" dirty="0"/>
              <a:t> </a:t>
            </a:r>
            <a:r>
              <a:rPr kumimoji="1" lang="en-US" altLang="ko-KR" sz="1400" dirty="0"/>
              <a:t>real quantum hardware</a:t>
            </a:r>
            <a:r>
              <a:rPr kumimoji="1" lang="ko-KR" altLang="en-US" sz="1400" dirty="0"/>
              <a:t>에서는 안 쓰고</a:t>
            </a:r>
            <a:r>
              <a:rPr kumimoji="1" lang="en-US" altLang="ko-KR" sz="1400" dirty="0"/>
              <a:t> </a:t>
            </a:r>
            <a:r>
              <a:rPr kumimoji="1" lang="en-US" altLang="ko-KR" sz="1400" b="1" dirty="0"/>
              <a:t>simulator</a:t>
            </a:r>
            <a:r>
              <a:rPr kumimoji="1" lang="ko-KR" altLang="en-US" sz="1400" b="1" dirty="0"/>
              <a:t>에서만 사용</a:t>
            </a:r>
            <a:br>
              <a:rPr kumimoji="1" lang="en-US" altLang="ko-KR" sz="1400" dirty="0"/>
            </a:br>
            <a:r>
              <a:rPr kumimoji="1" lang="en-US" altLang="ko-KR" sz="1400" dirty="0"/>
              <a:t>-</a:t>
            </a:r>
            <a:r>
              <a:rPr kumimoji="1" lang="ko-KR" altLang="en-US" sz="1400" dirty="0"/>
              <a:t> </a:t>
            </a:r>
            <a:r>
              <a:rPr kumimoji="1" lang="en-US" altLang="ko-KR" sz="1400" b="1" dirty="0"/>
              <a:t>classical back propagation </a:t>
            </a:r>
            <a:r>
              <a:rPr kumimoji="1" lang="ko-KR" altLang="en-US" sz="1400" dirty="0"/>
              <a:t>방식 사용 </a:t>
            </a:r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parameter shift</a:t>
            </a:r>
            <a:r>
              <a:rPr kumimoji="1" lang="ko-KR" altLang="en-US" sz="1400" dirty="0">
                <a:sym typeface="Wingdings" pitchFamily="2" charset="2"/>
              </a:rPr>
              <a:t>에 비해 </a:t>
            </a:r>
            <a:r>
              <a:rPr kumimoji="1" lang="ko-KR" altLang="en-US" sz="1400" b="1" dirty="0">
                <a:sym typeface="Wingdings" pitchFamily="2" charset="2"/>
              </a:rPr>
              <a:t>매우 빠름 </a:t>
            </a:r>
            <a:r>
              <a:rPr kumimoji="1" lang="en-US" altLang="ko-KR" sz="1400" dirty="0">
                <a:sym typeface="Wingdings" pitchFamily="2" charset="2"/>
              </a:rPr>
              <a:t>(forward pass</a:t>
            </a:r>
            <a:r>
              <a:rPr kumimoji="1" lang="ko-KR" altLang="en-US" sz="1400" dirty="0">
                <a:sym typeface="Wingdings" pitchFamily="2" charset="2"/>
              </a:rPr>
              <a:t>만큼만 필요 </a:t>
            </a:r>
            <a:r>
              <a:rPr kumimoji="1" lang="en-US" altLang="ko-KR" sz="1400" dirty="0">
                <a:sym typeface="Wingdings" pitchFamily="2" charset="2"/>
              </a:rPr>
              <a:t>(1</a:t>
            </a:r>
            <a:r>
              <a:rPr kumimoji="1" lang="ko-KR" altLang="en-US" sz="1400" dirty="0">
                <a:sym typeface="Wingdings" pitchFamily="2" charset="2"/>
              </a:rPr>
              <a:t>번</a:t>
            </a:r>
            <a:r>
              <a:rPr kumimoji="1" lang="en-US" altLang="ko-KR" sz="1400" dirty="0">
                <a:sym typeface="Wingdings" pitchFamily="2" charset="2"/>
              </a:rPr>
              <a:t>))</a:t>
            </a:r>
            <a:br>
              <a:rPr kumimoji="1" lang="en-US" altLang="ko-Kore-KR" sz="1200" dirty="0"/>
            </a:br>
            <a:endParaRPr kumimoji="1" lang="ko-Kore-KR" altLang="en-US" sz="800" b="1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B3D91F4-FCF6-2D4E-9023-BB869CDBCBAC}"/>
              </a:ext>
            </a:extLst>
          </p:cNvPr>
          <p:cNvGrpSpPr/>
          <p:nvPr/>
        </p:nvGrpSpPr>
        <p:grpSpPr>
          <a:xfrm>
            <a:off x="411162" y="1459308"/>
            <a:ext cx="11556510" cy="1343660"/>
            <a:chOff x="506343" y="1410670"/>
            <a:chExt cx="11556510" cy="134366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FD5985E-3EB9-DA4C-8AFB-0A454AFA9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6343" y="2500330"/>
              <a:ext cx="10731500" cy="254000"/>
            </a:xfrm>
            <a:prstGeom prst="rect">
              <a:avLst/>
            </a:prstGeom>
          </p:spPr>
        </p:pic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690A6CD-E4D5-CD4A-9A73-AF9486E40F10}"/>
                </a:ext>
              </a:extLst>
            </p:cNvPr>
            <p:cNvGrpSpPr/>
            <p:nvPr/>
          </p:nvGrpSpPr>
          <p:grpSpPr>
            <a:xfrm>
              <a:off x="506343" y="1410670"/>
              <a:ext cx="11556510" cy="965950"/>
              <a:chOff x="720355" y="1770142"/>
              <a:chExt cx="11556510" cy="965950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A0B9DD37-BA1C-784D-9E7E-C09C2979028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" r="56037" b="-29001"/>
              <a:stretch/>
            </p:blipFill>
            <p:spPr>
              <a:xfrm>
                <a:off x="720355" y="2057443"/>
                <a:ext cx="8258276" cy="391348"/>
              </a:xfrm>
              <a:prstGeom prst="rect">
                <a:avLst/>
              </a:prstGeom>
            </p:spPr>
          </p:pic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CB8FF74B-5D06-2446-8778-11116979AC7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3666" t="-218411"/>
              <a:stretch/>
            </p:blipFill>
            <p:spPr>
              <a:xfrm>
                <a:off x="1694620" y="1770142"/>
                <a:ext cx="10582245" cy="965950"/>
              </a:xfrm>
              <a:prstGeom prst="rect">
                <a:avLst/>
              </a:prstGeom>
            </p:spPr>
          </p:pic>
        </p:grpSp>
      </p:grpSp>
      <p:sp>
        <p:nvSpPr>
          <p:cNvPr id="16" name="액자 15">
            <a:extLst>
              <a:ext uri="{FF2B5EF4-FFF2-40B4-BE49-F238E27FC236}">
                <a16:creationId xmlns:a16="http://schemas.microsoft.com/office/drawing/2014/main" id="{04C42748-24A4-C740-9419-8ECAA5B14F86}"/>
              </a:ext>
            </a:extLst>
          </p:cNvPr>
          <p:cNvSpPr/>
          <p:nvPr/>
        </p:nvSpPr>
        <p:spPr>
          <a:xfrm>
            <a:off x="2947480" y="2159309"/>
            <a:ext cx="3735421" cy="264052"/>
          </a:xfrm>
          <a:prstGeom prst="frame">
            <a:avLst>
              <a:gd name="adj1" fmla="val 1634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3FB5D8E7-354F-0645-AAE2-D24429B59778}"/>
              </a:ext>
            </a:extLst>
          </p:cNvPr>
          <p:cNvSpPr/>
          <p:nvPr/>
        </p:nvSpPr>
        <p:spPr>
          <a:xfrm>
            <a:off x="5317787" y="2537970"/>
            <a:ext cx="4837890" cy="264052"/>
          </a:xfrm>
          <a:prstGeom prst="frame">
            <a:avLst>
              <a:gd name="adj1" fmla="val 16349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96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CD9DF-43E6-FD4B-A5FC-03AD76CA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QNN Training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FDA8DB-8A16-9343-9E80-B793D97DDF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/>
              <a:t>Training</a:t>
            </a:r>
            <a:br>
              <a:rPr kumimoji="1" lang="en-US" altLang="ko-KR" sz="1600" b="1" dirty="0"/>
            </a:br>
            <a:r>
              <a:rPr kumimoji="1" lang="en-US" altLang="ko-KR" sz="1600" dirty="0"/>
              <a:t>classical NN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>
                <a:sym typeface="Wingdings" pitchFamily="2" charset="2"/>
              </a:rPr>
              <a:t>keras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와 호환</a:t>
            </a:r>
            <a:br>
              <a:rPr kumimoji="1" lang="en-US" altLang="ko-KR" sz="1600" dirty="0"/>
            </a:br>
            <a:r>
              <a:rPr kumimoji="1" lang="en-US" altLang="ko-KR" sz="1600" dirty="0">
                <a:sym typeface="Wingdings" pitchFamily="2" charset="2"/>
              </a:rPr>
              <a:t> optimizer,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loss function, fit</a:t>
            </a:r>
            <a:r>
              <a:rPr kumimoji="1" lang="ko-KR" altLang="en-US" sz="1600" dirty="0">
                <a:sym typeface="Wingdings" pitchFamily="2" charset="2"/>
              </a:rPr>
              <a:t> 함수</a:t>
            </a:r>
            <a:r>
              <a:rPr kumimoji="1" lang="en-US" altLang="ko-KR" sz="1600" dirty="0">
                <a:sym typeface="Wingdings" pitchFamily="2" charset="2"/>
              </a:rPr>
              <a:t>,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epochs, </a:t>
            </a:r>
            <a:r>
              <a:rPr kumimoji="1" lang="en-US" altLang="ko-KR" sz="1600" dirty="0" err="1">
                <a:sym typeface="Wingdings" pitchFamily="2" charset="2"/>
              </a:rPr>
              <a:t>batch_size</a:t>
            </a:r>
            <a:r>
              <a:rPr kumimoji="1" lang="en-US" altLang="ko-KR" sz="1600" dirty="0">
                <a:sym typeface="Wingdings" pitchFamily="2" charset="2"/>
              </a:rPr>
              <a:t> </a:t>
            </a:r>
            <a:r>
              <a:rPr kumimoji="1" lang="ko-KR" altLang="en-US" sz="1600" dirty="0">
                <a:sym typeface="Wingdings" pitchFamily="2" charset="2"/>
              </a:rPr>
              <a:t>등 그냥 사용 가능</a:t>
            </a:r>
            <a:endParaRPr kumimoji="1" lang="en-US" altLang="ko-KR" sz="16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9284EC-E481-B045-90A1-2CCDA7B43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58" y="3209241"/>
            <a:ext cx="11235446" cy="28388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5E3F107-9AA5-E843-B694-FF32B0E6F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058" y="2467089"/>
            <a:ext cx="76581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84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CD9DF-43E6-FD4B-A5FC-03AD76CA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Classic-Quantum Hybrid Circuit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FDA8DB-8A16-9343-9E80-B793D97DDF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/>
              <a:t>Classic-Quantum hybrid circuit </a:t>
            </a:r>
            <a:br>
              <a:rPr kumimoji="1" lang="en-US" altLang="ko-KR" sz="1600" dirty="0"/>
            </a:br>
            <a:r>
              <a:rPr kumimoji="1" lang="en-US" altLang="ko-KR" sz="1600" dirty="0"/>
              <a:t>Quantum circuit</a:t>
            </a:r>
            <a:r>
              <a:rPr kumimoji="1" lang="ko-KR" altLang="en-US" sz="1600" dirty="0"/>
              <a:t>까지 동일하고 </a:t>
            </a:r>
            <a:r>
              <a:rPr kumimoji="1" lang="en-US" altLang="ko-KR" sz="1600" dirty="0"/>
              <a:t>measure</a:t>
            </a:r>
            <a:r>
              <a:rPr kumimoji="1" lang="ko-KR" altLang="en-US" sz="1600" dirty="0"/>
              <a:t>하여 </a:t>
            </a:r>
            <a:r>
              <a:rPr kumimoji="1" lang="en-US" altLang="ko-KR" sz="1600" dirty="0"/>
              <a:t>classic value</a:t>
            </a:r>
            <a:r>
              <a:rPr kumimoji="1" lang="ko-KR" altLang="en-US" sz="1600" dirty="0"/>
              <a:t>로 결정되는 값을 </a:t>
            </a:r>
            <a:r>
              <a:rPr kumimoji="1" lang="en-US" altLang="ko-KR" sz="1600" dirty="0"/>
              <a:t>classical NN</a:t>
            </a:r>
            <a:r>
              <a:rPr kumimoji="1" lang="ko-KR" altLang="en-US" sz="1600" dirty="0"/>
              <a:t>의 </a:t>
            </a:r>
            <a:r>
              <a:rPr kumimoji="1" lang="en-US" altLang="ko-KR" sz="1600" dirty="0"/>
              <a:t>input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사용</a:t>
            </a:r>
            <a:br>
              <a:rPr kumimoji="1" lang="en-US" altLang="ko-KR" sz="1600" dirty="0"/>
            </a:br>
            <a:r>
              <a:rPr kumimoji="1" lang="ko-KR" altLang="en-US" sz="1600" dirty="0"/>
              <a:t>이후 학습 과정은 </a:t>
            </a:r>
            <a:r>
              <a:rPr kumimoji="1" lang="en-US" altLang="ko-KR" sz="1600" dirty="0"/>
              <a:t>classic NN</a:t>
            </a:r>
            <a:r>
              <a:rPr kumimoji="1" lang="ko-KR" altLang="en-US" sz="1600" dirty="0"/>
              <a:t>과 동일 </a:t>
            </a:r>
            <a:r>
              <a:rPr kumimoji="1" lang="en-US" altLang="ko-KR" sz="1600" dirty="0"/>
              <a:t>but loss </a:t>
            </a:r>
            <a:r>
              <a:rPr kumimoji="1" lang="ko-KR" altLang="en-US" sz="1600" dirty="0"/>
              <a:t>계산 후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Quantum circuit, classical NN</a:t>
            </a:r>
            <a:r>
              <a:rPr kumimoji="1" lang="ko-KR" altLang="en-US" sz="1600" dirty="0"/>
              <a:t>의 </a:t>
            </a:r>
            <a:r>
              <a:rPr kumimoji="1" lang="en-US" altLang="ko-KR" sz="1600" dirty="0"/>
              <a:t>parameter </a:t>
            </a:r>
            <a:r>
              <a:rPr kumimoji="1" lang="ko-KR" altLang="en-US" sz="1600" dirty="0"/>
              <a:t>둘 다 업데이트</a:t>
            </a:r>
            <a:endParaRPr kumimoji="1"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A20B75-3F43-0E42-B035-0CC17859D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530" y="2442143"/>
            <a:ext cx="8229870" cy="363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64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CD9DF-43E6-FD4B-A5FC-03AD76CA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Classification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FDA8DB-8A16-9343-9E80-B793D97DDF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/>
              <a:t>Quantum / Classical data &amp; </a:t>
            </a:r>
            <a:r>
              <a:rPr kumimoji="1" lang="en-US" altLang="ko-Kore-KR" sz="1600" b="1" dirty="0"/>
              <a:t>Binary </a:t>
            </a:r>
            <a:r>
              <a:rPr kumimoji="1" lang="en-US" altLang="ko-KR" sz="1600" b="1" dirty="0"/>
              <a:t>/</a:t>
            </a:r>
            <a:r>
              <a:rPr kumimoji="1" lang="en-US" altLang="ko-Kore-KR" sz="1600" b="1" dirty="0"/>
              <a:t> multiclass classification </a:t>
            </a:r>
            <a:r>
              <a:rPr kumimoji="1" lang="ko-KR" altLang="en-US" sz="1600" b="1" dirty="0"/>
              <a:t>가능</a:t>
            </a:r>
            <a:endParaRPr kumimoji="1" lang="en-US" altLang="ko-KR" sz="1600" b="1" dirty="0"/>
          </a:p>
          <a:p>
            <a:pPr lvl="1">
              <a:lnSpc>
                <a:spcPct val="150000"/>
              </a:lnSpc>
            </a:pPr>
            <a:r>
              <a:rPr kumimoji="1" lang="ko-KR" altLang="en-US" sz="1400" dirty="0"/>
              <a:t>앞에서 본 코드들이 </a:t>
            </a:r>
            <a:r>
              <a:rPr kumimoji="1" lang="en-US" altLang="ko-KR" sz="1400" dirty="0"/>
              <a:t>classification</a:t>
            </a:r>
            <a:r>
              <a:rPr kumimoji="1" lang="ko-KR" altLang="en-US" sz="1400" dirty="0"/>
              <a:t> 실습에 사용했던 코드</a:t>
            </a:r>
            <a:br>
              <a:rPr kumimoji="1" lang="en-US" altLang="ko-KR" sz="1400" dirty="0"/>
            </a:br>
            <a:r>
              <a:rPr kumimoji="1" lang="en-US" altLang="ko-KR" sz="1400" dirty="0">
                <a:sym typeface="Wingdings" pitchFamily="2" charset="2"/>
              </a:rPr>
              <a:t>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qubit</a:t>
            </a:r>
            <a:r>
              <a:rPr kumimoji="1" lang="ko-KR" altLang="en-US" sz="1400" dirty="0">
                <a:sym typeface="Wingdings" pitchFamily="2" charset="2"/>
              </a:rPr>
              <a:t> 수</a:t>
            </a:r>
            <a:r>
              <a:rPr kumimoji="1" lang="en-US" altLang="ko-KR" sz="1400" dirty="0">
                <a:sym typeface="Wingdings" pitchFamily="2" charset="2"/>
              </a:rPr>
              <a:t>,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data,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quantum circuit (gate), readout operator, differentiator </a:t>
            </a:r>
            <a:r>
              <a:rPr kumimoji="1" lang="ko-KR" altLang="en-US" sz="1400" dirty="0">
                <a:sym typeface="Wingdings" pitchFamily="2" charset="2"/>
              </a:rPr>
              <a:t>등의 </a:t>
            </a:r>
            <a:r>
              <a:rPr kumimoji="1" lang="ko-KR" altLang="en-US" sz="1400" b="1" dirty="0">
                <a:sym typeface="Wingdings" pitchFamily="2" charset="2"/>
              </a:rPr>
              <a:t>세부 설정 부분만 다름 </a:t>
            </a:r>
            <a:r>
              <a:rPr kumimoji="1" lang="en-US" altLang="ko-KR" sz="1400" dirty="0">
                <a:sym typeface="Wingdings" pitchFamily="2" charset="2"/>
              </a:rPr>
              <a:t>(</a:t>
            </a:r>
            <a:r>
              <a:rPr kumimoji="1" lang="ko-KR" altLang="en-US" sz="1400" dirty="0">
                <a:sym typeface="Wingdings" pitchFamily="2" charset="2"/>
              </a:rPr>
              <a:t>큰 틀은 동일</a:t>
            </a:r>
            <a:r>
              <a:rPr kumimoji="1" lang="en-US" altLang="ko-KR" sz="1400" dirty="0">
                <a:sym typeface="Wingdings" pitchFamily="2" charset="2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kumimoji="1" lang="ko-KR" altLang="en-US" sz="1400" b="1" dirty="0">
                <a:sym typeface="Wingdings" pitchFamily="2" charset="2"/>
              </a:rPr>
              <a:t>실험해본 </a:t>
            </a:r>
            <a:r>
              <a:rPr kumimoji="1" lang="en-US" altLang="ko-KR" sz="1400" b="1" dirty="0">
                <a:sym typeface="Wingdings" pitchFamily="2" charset="2"/>
              </a:rPr>
              <a:t>task</a:t>
            </a:r>
            <a:r>
              <a:rPr kumimoji="1" lang="ko-KR" altLang="en-US" sz="1400" b="1" dirty="0">
                <a:sym typeface="Wingdings" pitchFamily="2" charset="2"/>
              </a:rPr>
              <a:t> </a:t>
            </a:r>
            <a:r>
              <a:rPr kumimoji="1" lang="en-US" altLang="ko-KR" sz="1400" b="1" dirty="0">
                <a:sym typeface="Wingdings" pitchFamily="2" charset="2"/>
              </a:rPr>
              <a:t>: </a:t>
            </a:r>
            <a:r>
              <a:rPr kumimoji="1" lang="en-US" altLang="ko-KR" sz="1400" dirty="0">
                <a:sym typeface="Wingdings" pitchFamily="2" charset="2"/>
              </a:rPr>
              <a:t>(hybrid</a:t>
            </a:r>
            <a:r>
              <a:rPr kumimoji="1" lang="ko-KR" altLang="en-US" sz="1400" dirty="0">
                <a:sym typeface="Wingdings" pitchFamily="2" charset="2"/>
              </a:rPr>
              <a:t>는 </a:t>
            </a:r>
            <a:r>
              <a:rPr kumimoji="1" lang="ko-KR" altLang="en-US" sz="1400" dirty="0" err="1">
                <a:sym typeface="Wingdings" pitchFamily="2" charset="2"/>
              </a:rPr>
              <a:t>해커톤에서</a:t>
            </a:r>
            <a:r>
              <a:rPr kumimoji="1" lang="ko-KR" altLang="en-US" sz="1400" dirty="0">
                <a:sym typeface="Wingdings" pitchFamily="2" charset="2"/>
              </a:rPr>
              <a:t> 해서 </a:t>
            </a:r>
            <a:r>
              <a:rPr kumimoji="1" lang="en-US" altLang="ko-KR" sz="1400" dirty="0">
                <a:sym typeface="Wingdings" pitchFamily="2" charset="2"/>
              </a:rPr>
              <a:t>quantum NN</a:t>
            </a:r>
            <a:r>
              <a:rPr kumimoji="1" lang="ko-KR" altLang="en-US" sz="1400" dirty="0">
                <a:sym typeface="Wingdings" pitchFamily="2" charset="2"/>
              </a:rPr>
              <a:t>만 수행</a:t>
            </a:r>
            <a:r>
              <a:rPr kumimoji="1" lang="en-US" altLang="ko-KR" sz="1400" dirty="0">
                <a:sym typeface="Wingdings" pitchFamily="2" charset="2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kumimoji="1" lang="ko-KR" altLang="en-US" sz="1400" dirty="0">
                <a:sym typeface="Wingdings" pitchFamily="2" charset="2"/>
              </a:rPr>
              <a:t>그냥 랜덤 </a:t>
            </a:r>
            <a:r>
              <a:rPr kumimoji="1" lang="en-US" altLang="ko-KR" sz="1400" dirty="0">
                <a:sym typeface="Wingdings" pitchFamily="2" charset="2"/>
              </a:rPr>
              <a:t>rotation</a:t>
            </a:r>
            <a:r>
              <a:rPr kumimoji="1" lang="ko-KR" altLang="en-US" sz="1400" dirty="0" err="1">
                <a:sym typeface="Wingdings" pitchFamily="2" charset="2"/>
              </a:rPr>
              <a:t>으로</a:t>
            </a:r>
            <a:r>
              <a:rPr kumimoji="1" lang="ko-KR" altLang="en-US" sz="1400" dirty="0">
                <a:sym typeface="Wingdings" pitchFamily="2" charset="2"/>
              </a:rPr>
              <a:t> 데이터 생성하여 </a:t>
            </a:r>
            <a:r>
              <a:rPr kumimoji="1" lang="en-US" altLang="ko-KR" sz="1400" dirty="0">
                <a:sym typeface="Wingdings" pitchFamily="2" charset="2"/>
              </a:rPr>
              <a:t>0 or 1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(quantum data)</a:t>
            </a:r>
          </a:p>
          <a:p>
            <a:pPr lvl="2">
              <a:lnSpc>
                <a:spcPct val="150000"/>
              </a:lnSpc>
            </a:pPr>
            <a:r>
              <a:rPr kumimoji="1" lang="ko-KR" altLang="en-US" sz="1400" dirty="0">
                <a:sym typeface="Wingdings" pitchFamily="2" charset="2"/>
              </a:rPr>
              <a:t>동심원</a:t>
            </a:r>
            <a:r>
              <a:rPr kumimoji="1" lang="en-US" altLang="ko-KR" sz="1400" dirty="0">
                <a:sym typeface="Wingdings" pitchFamily="2" charset="2"/>
              </a:rPr>
              <a:t>,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ko-KR" altLang="en-US" sz="1400" dirty="0" err="1">
                <a:sym typeface="Wingdings" pitchFamily="2" charset="2"/>
              </a:rPr>
              <a:t>달모양</a:t>
            </a:r>
            <a:r>
              <a:rPr kumimoji="1" lang="ko-KR" altLang="en-US" sz="1400" dirty="0">
                <a:sym typeface="Wingdings" pitchFamily="2" charset="2"/>
              </a:rPr>
              <a:t> 등의 분류 </a:t>
            </a:r>
            <a:r>
              <a:rPr kumimoji="1" lang="en-US" altLang="ko-KR" sz="1400" dirty="0">
                <a:sym typeface="Wingdings" pitchFamily="2" charset="2"/>
              </a:rPr>
              <a:t>(</a:t>
            </a:r>
            <a:r>
              <a:rPr kumimoji="1" lang="ko-KR" altLang="en-US" sz="1400" dirty="0">
                <a:sym typeface="Wingdings" pitchFamily="2" charset="2"/>
              </a:rPr>
              <a:t>임의의 좌표가 어디에 속할지 추론 </a:t>
            </a:r>
            <a:r>
              <a:rPr kumimoji="1" lang="en-US" altLang="ko-KR" sz="1400" dirty="0">
                <a:sym typeface="Wingdings" pitchFamily="2" charset="2"/>
              </a:rPr>
              <a:t>;</a:t>
            </a:r>
            <a:r>
              <a:rPr kumimoji="1" lang="ko-KR" altLang="en-US" sz="1400" dirty="0">
                <a:sym typeface="Wingdings" pitchFamily="2" charset="2"/>
              </a:rPr>
              <a:t> 좌표이므로 </a:t>
            </a:r>
            <a:r>
              <a:rPr kumimoji="1" lang="en-US" altLang="ko-KR" sz="1400" dirty="0">
                <a:sym typeface="Wingdings" pitchFamily="2" charset="2"/>
              </a:rPr>
              <a:t>2-qubit</a:t>
            </a:r>
            <a:r>
              <a:rPr kumimoji="1" lang="ko-KR" altLang="en-US" sz="1400" dirty="0">
                <a:sym typeface="Wingdings" pitchFamily="2" charset="2"/>
              </a:rPr>
              <a:t> 사용</a:t>
            </a:r>
            <a:r>
              <a:rPr kumimoji="1" lang="en-US" altLang="ko-KR" sz="1400" dirty="0">
                <a:sym typeface="Wingdings" pitchFamily="2" charset="2"/>
              </a:rPr>
              <a:t>,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r>
              <a:rPr kumimoji="1" lang="en-US" altLang="ko-KR" sz="1400" dirty="0">
                <a:sym typeface="Wingdings" pitchFamily="2" charset="2"/>
              </a:rPr>
              <a:t>classical data)</a:t>
            </a:r>
          </a:p>
          <a:p>
            <a:pPr lvl="2">
              <a:lnSpc>
                <a:spcPct val="150000"/>
              </a:lnSpc>
            </a:pPr>
            <a:r>
              <a:rPr kumimoji="1" lang="en-US" altLang="ko-KR" sz="1400" dirty="0" err="1">
                <a:sym typeface="Wingdings" pitchFamily="2" charset="2"/>
              </a:rPr>
              <a:t>boston</a:t>
            </a:r>
            <a:r>
              <a:rPr kumimoji="1" lang="en-US" altLang="ko-KR" sz="1400" dirty="0">
                <a:sym typeface="Wingdings" pitchFamily="2" charset="2"/>
              </a:rPr>
              <a:t> </a:t>
            </a:r>
            <a:r>
              <a:rPr kumimoji="1" lang="ko-KR" altLang="en-US" sz="1400" dirty="0">
                <a:sym typeface="Wingdings" pitchFamily="2" charset="2"/>
              </a:rPr>
              <a:t>집 값 추론</a:t>
            </a:r>
            <a:r>
              <a:rPr kumimoji="1" lang="en-US" altLang="ko-KR" sz="1400" dirty="0">
                <a:sym typeface="Wingdings" pitchFamily="2" charset="2"/>
              </a:rPr>
              <a:t> (13-qubit, classical data)</a:t>
            </a:r>
          </a:p>
          <a:p>
            <a:pPr lvl="1">
              <a:lnSpc>
                <a:spcPct val="150000"/>
              </a:lnSpc>
            </a:pPr>
            <a:r>
              <a:rPr kumimoji="1" lang="ko-KR" altLang="en-US" sz="1400" b="1" dirty="0">
                <a:sym typeface="Wingdings" pitchFamily="2" charset="2"/>
              </a:rPr>
              <a:t>학습해본 결과 </a:t>
            </a:r>
            <a:r>
              <a:rPr kumimoji="1" lang="en-US" altLang="ko-KR" sz="1400" b="1" dirty="0">
                <a:sym typeface="Wingdings" pitchFamily="2" charset="2"/>
              </a:rPr>
              <a:t>:</a:t>
            </a:r>
            <a:r>
              <a:rPr kumimoji="1" lang="ko-KR" altLang="en-US" sz="1400" b="1" dirty="0">
                <a:sym typeface="Wingdings" pitchFamily="2" charset="2"/>
              </a:rPr>
              <a:t> </a:t>
            </a:r>
            <a:endParaRPr kumimoji="1" lang="en-US" altLang="ko-KR" sz="1400" b="1" dirty="0"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kumimoji="1" lang="en-US" altLang="ko-KR" sz="1400" dirty="0">
                <a:sym typeface="Wingdings" pitchFamily="2" charset="2"/>
              </a:rPr>
              <a:t>classical NN</a:t>
            </a:r>
            <a:r>
              <a:rPr kumimoji="1" lang="ko-KR" altLang="en-US" sz="1400" dirty="0">
                <a:sym typeface="Wingdings" pitchFamily="2" charset="2"/>
              </a:rPr>
              <a:t>이 성능이 더 좋으나 문제될 정도의 성능 저하 아님 </a:t>
            </a:r>
            <a:r>
              <a:rPr kumimoji="1" lang="en-US" altLang="ko-KR" sz="1400" dirty="0">
                <a:sym typeface="Wingdings" pitchFamily="2" charset="2"/>
              </a:rPr>
              <a:t>(loss</a:t>
            </a:r>
            <a:r>
              <a:rPr kumimoji="1" lang="ko-KR" altLang="en-US" sz="1400" dirty="0">
                <a:sym typeface="Wingdings" pitchFamily="2" charset="2"/>
              </a:rPr>
              <a:t> 충분히 감소</a:t>
            </a:r>
            <a:r>
              <a:rPr kumimoji="1" lang="en-US" altLang="ko-KR" sz="1400" dirty="0">
                <a:sym typeface="Wingdings" pitchFamily="2" charset="2"/>
              </a:rPr>
              <a:t>)</a:t>
            </a:r>
          </a:p>
          <a:p>
            <a:pPr lvl="2">
              <a:lnSpc>
                <a:spcPct val="150000"/>
              </a:lnSpc>
            </a:pPr>
            <a:r>
              <a:rPr kumimoji="1" lang="ko-KR" altLang="en-US" sz="1400" dirty="0"/>
              <a:t>이미지의 경우 </a:t>
            </a:r>
            <a:r>
              <a:rPr kumimoji="1" lang="en-US" altLang="ko-KR" sz="1400" dirty="0"/>
              <a:t>qubit </a:t>
            </a:r>
            <a:r>
              <a:rPr kumimoji="1" lang="ko-KR" altLang="en-US" sz="1400" dirty="0"/>
              <a:t>제한 때문에 </a:t>
            </a:r>
            <a:r>
              <a:rPr kumimoji="1" lang="en-US" altLang="ko-KR" sz="1400" dirty="0"/>
              <a:t>2x2, 4x4 </a:t>
            </a:r>
            <a:r>
              <a:rPr kumimoji="1" lang="ko-KR" altLang="en-US" sz="1400" dirty="0" err="1"/>
              <a:t>이런식으로</a:t>
            </a:r>
            <a:r>
              <a:rPr kumimoji="1" lang="ko-KR" altLang="en-US" sz="1400" dirty="0"/>
              <a:t> 줄여서 써야함</a:t>
            </a:r>
            <a:endParaRPr kumimoji="1" lang="en-US" altLang="ko-KR" sz="1400" dirty="0"/>
          </a:p>
          <a:p>
            <a:pPr lvl="2">
              <a:lnSpc>
                <a:spcPct val="150000"/>
              </a:lnSpc>
            </a:pPr>
            <a:r>
              <a:rPr kumimoji="1" lang="ko-KR" altLang="en-US" sz="1400" dirty="0"/>
              <a:t>시간은 좀 더 소요됨 </a:t>
            </a:r>
            <a:br>
              <a:rPr kumimoji="1" lang="en-US" altLang="ko-KR" sz="1400" dirty="0"/>
            </a:br>
            <a:r>
              <a:rPr kumimoji="1" lang="en-US" altLang="ko-KR" sz="1400" dirty="0"/>
              <a:t>(</a:t>
            </a:r>
            <a:r>
              <a:rPr kumimoji="1" lang="ko-KR" altLang="en-US" sz="1400" dirty="0" err="1"/>
              <a:t>재보진</a:t>
            </a:r>
            <a:r>
              <a:rPr kumimoji="1" lang="ko-KR" altLang="en-US" sz="1400" dirty="0"/>
              <a:t> 않았는데 </a:t>
            </a:r>
            <a:r>
              <a:rPr kumimoji="1" lang="en-US" altLang="ko-KR" sz="1400" dirty="0"/>
              <a:t>classic NN</a:t>
            </a:r>
            <a:r>
              <a:rPr kumimoji="1" lang="ko-KR" altLang="en-US" sz="1400" dirty="0"/>
              <a:t>은 거의 </a:t>
            </a:r>
            <a:r>
              <a:rPr kumimoji="1" lang="en-US" altLang="ko-KR" sz="1400" dirty="0"/>
              <a:t>1</a:t>
            </a:r>
            <a:r>
              <a:rPr kumimoji="1" lang="ko-KR" altLang="en-US" sz="1400" dirty="0"/>
              <a:t>초에 </a:t>
            </a:r>
            <a:r>
              <a:rPr kumimoji="1" lang="en-US" altLang="ko-KR" sz="1400" dirty="0"/>
              <a:t>1epoch,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QNN</a:t>
            </a:r>
            <a:r>
              <a:rPr kumimoji="1" lang="ko-KR" altLang="en-US" sz="1400" dirty="0"/>
              <a:t>은 좀 기다렸음</a:t>
            </a:r>
            <a:r>
              <a:rPr kumimoji="1" lang="en-US" altLang="ko-KR" sz="1400" dirty="0"/>
              <a:t>..)</a:t>
            </a:r>
          </a:p>
          <a:p>
            <a:pPr lvl="2">
              <a:lnSpc>
                <a:spcPct val="150000"/>
              </a:lnSpc>
            </a:pPr>
            <a:r>
              <a:rPr kumimoji="1" lang="en-US" altLang="ko-KR" sz="1400" dirty="0" err="1"/>
              <a:t>qiskit</a:t>
            </a:r>
            <a:r>
              <a:rPr kumimoji="1" lang="ko-KR" altLang="en-US" sz="1400" dirty="0"/>
              <a:t>은 시뮬레이터로 해도 좀 더 오래 걸렸는데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shot</a:t>
            </a:r>
            <a:r>
              <a:rPr kumimoji="1" lang="ko-KR" altLang="en-US" sz="1400" dirty="0"/>
              <a:t> 때문에 그랬던 것 같음 </a:t>
            </a:r>
            <a:br>
              <a:rPr kumimoji="1" lang="en-US" altLang="ko-KR" sz="1400" dirty="0"/>
            </a:br>
            <a:r>
              <a:rPr kumimoji="1" lang="en-US" altLang="ko-KR" sz="1400" dirty="0"/>
              <a:t>(default</a:t>
            </a:r>
            <a:r>
              <a:rPr kumimoji="1" lang="ko-KR" altLang="en-US" sz="1400" dirty="0"/>
              <a:t>가 </a:t>
            </a:r>
            <a:r>
              <a:rPr kumimoji="1" lang="en-US" altLang="ko-KR" sz="1400" dirty="0"/>
              <a:t>1024</a:t>
            </a:r>
            <a:r>
              <a:rPr kumimoji="1" lang="ko-KR" altLang="en-US" sz="1400" dirty="0"/>
              <a:t>고 </a:t>
            </a:r>
            <a:r>
              <a:rPr kumimoji="1" lang="en-US" altLang="ko-KR" sz="1400" dirty="0"/>
              <a:t>100</a:t>
            </a:r>
            <a:r>
              <a:rPr kumimoji="1" lang="ko-KR" altLang="en-US" sz="1400" dirty="0"/>
              <a:t>정도로 </a:t>
            </a:r>
            <a:r>
              <a:rPr kumimoji="1" lang="ko-KR" altLang="en-US" sz="1400" dirty="0" err="1"/>
              <a:t>실험했었는데</a:t>
            </a:r>
            <a:r>
              <a:rPr kumimoji="1" lang="ko-KR" altLang="en-US" sz="1400" dirty="0"/>
              <a:t> 여기서는 </a:t>
            </a:r>
            <a:r>
              <a:rPr kumimoji="1" lang="en-US" altLang="ko-KR" sz="1400" dirty="0"/>
              <a:t>repetition</a:t>
            </a:r>
            <a:r>
              <a:rPr kumimoji="1" lang="ko-KR" altLang="en-US" sz="1400" dirty="0"/>
              <a:t> 안 하거나 </a:t>
            </a:r>
            <a:r>
              <a:rPr kumimoji="1" lang="en-US" altLang="ko-KR" sz="1400" dirty="0"/>
              <a:t>32</a:t>
            </a:r>
            <a:r>
              <a:rPr kumimoji="1" lang="ko-KR" altLang="en-US" sz="1400" dirty="0"/>
              <a:t>로 했음</a:t>
            </a:r>
            <a:r>
              <a:rPr kumimoji="1" lang="en-US" altLang="ko-KR" sz="1400" dirty="0"/>
              <a:t>)</a:t>
            </a:r>
            <a:endParaRPr kumimoji="1" lang="en-US" altLang="ko-KR" sz="1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F1525D-3563-3642-9DC5-DB004471C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109" y="3570051"/>
            <a:ext cx="3704071" cy="225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2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CD9DF-43E6-FD4B-A5FC-03AD76CA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더 나은 </a:t>
            </a:r>
            <a:r>
              <a:rPr kumimoji="1" lang="en-US" altLang="ko-KR" dirty="0" err="1"/>
              <a:t>Qunatum</a:t>
            </a:r>
            <a:r>
              <a:rPr kumimoji="1" lang="en-US" altLang="ko-KR" dirty="0"/>
              <a:t> neural network</a:t>
            </a:r>
            <a:r>
              <a:rPr kumimoji="1" lang="ko-KR" altLang="en-US" dirty="0"/>
              <a:t> </a:t>
            </a:r>
            <a:r>
              <a:rPr kumimoji="1" lang="en-US" altLang="ko-KR" dirty="0"/>
              <a:t>training</a:t>
            </a:r>
            <a:r>
              <a:rPr kumimoji="1" lang="ko-KR" altLang="en-US" dirty="0"/>
              <a:t> 위한</a:t>
            </a:r>
            <a:r>
              <a:rPr kumimoji="1" lang="en-US" altLang="ko-KR" dirty="0"/>
              <a:t>..</a:t>
            </a:r>
            <a:r>
              <a:rPr kumimoji="1" lang="ko-KR" altLang="en-US" dirty="0"/>
              <a:t>부분</a:t>
            </a:r>
            <a:r>
              <a:rPr kumimoji="1" lang="en-US" altLang="ko-KR" dirty="0"/>
              <a:t>..?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1FDA8DB-8A16-9343-9E80-B793D97DDF2C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en-US" altLang="ko-KR" sz="1600" b="1" dirty="0"/>
                  <a:t>Qubit</a:t>
                </a:r>
                <a:r>
                  <a:rPr kumimoji="1" lang="en-US" altLang="ko-KR" sz="1600" dirty="0"/>
                  <a:t> </a:t>
                </a:r>
              </a:p>
              <a:p>
                <a:pPr lvl="1">
                  <a:lnSpc>
                    <a:spcPct val="100000"/>
                  </a:lnSpc>
                </a:pPr>
                <a:r>
                  <a:rPr kumimoji="1" lang="ko-KR" altLang="en-US" sz="1400" dirty="0"/>
                  <a:t>적게 쓸 수록 좋음</a:t>
                </a:r>
                <a:r>
                  <a:rPr kumimoji="1" lang="en-US" altLang="ko-KR" sz="1400" dirty="0"/>
                  <a:t>,</a:t>
                </a:r>
                <a:r>
                  <a:rPr kumimoji="1" lang="ko-KR" altLang="en-US" sz="1400" dirty="0"/>
                  <a:t> 양자 하드웨어가 지원하는 </a:t>
                </a:r>
                <a:r>
                  <a:rPr kumimoji="1" lang="ko-KR" altLang="en-US" sz="1400" dirty="0" err="1"/>
                  <a:t>큐비트의</a:t>
                </a:r>
                <a:r>
                  <a:rPr kumimoji="1" lang="ko-KR" altLang="en-US" sz="1400" dirty="0"/>
                  <a:t> 수 파악 필요</a:t>
                </a:r>
                <a:endParaRPr kumimoji="1" lang="en-US" altLang="ko-KR" sz="1400" dirty="0"/>
              </a:p>
              <a:p>
                <a:pPr>
                  <a:lnSpc>
                    <a:spcPct val="100000"/>
                  </a:lnSpc>
                </a:pPr>
                <a:r>
                  <a:rPr kumimoji="1" lang="en-US" altLang="ko-KR" sz="1600" b="1" dirty="0"/>
                  <a:t>Depth</a:t>
                </a:r>
              </a:p>
              <a:p>
                <a:pPr lvl="1">
                  <a:lnSpc>
                    <a:spcPct val="100000"/>
                  </a:lnSpc>
                </a:pPr>
                <a:r>
                  <a:rPr kumimoji="1" lang="en-US" altLang="ko-KR" sz="1400" dirty="0"/>
                  <a:t>epoch</a:t>
                </a:r>
                <a:r>
                  <a:rPr kumimoji="1" lang="ko-KR" altLang="en-US" sz="1400" dirty="0"/>
                  <a:t> 반복</a:t>
                </a:r>
                <a:r>
                  <a:rPr kumimoji="1" lang="en-US" altLang="ko-KR" sz="1400" dirty="0"/>
                  <a:t>,</a:t>
                </a:r>
                <a:r>
                  <a:rPr kumimoji="1" lang="ko-KR" altLang="en-US" sz="1400" dirty="0"/>
                  <a:t> </a:t>
                </a:r>
                <a:r>
                  <a:rPr kumimoji="1" lang="en-US" altLang="ko-KR" sz="1400" dirty="0"/>
                  <a:t>repetition</a:t>
                </a:r>
                <a:r>
                  <a:rPr kumimoji="1" lang="ko-KR" altLang="en-US" sz="1400" dirty="0"/>
                  <a:t> 같은 요소로 인해 회로 실행이 훨씬 더 느려질 것으로 생각됨 </a:t>
                </a:r>
                <a:r>
                  <a:rPr kumimoji="1" lang="en-US" altLang="ko-KR" sz="1400" dirty="0">
                    <a:sym typeface="Wingdings" pitchFamily="2" charset="2"/>
                  </a:rPr>
                  <a:t></a:t>
                </a:r>
                <a:r>
                  <a:rPr kumimoji="1" lang="ko-KR" altLang="en-US" sz="1400" dirty="0">
                    <a:sym typeface="Wingdings" pitchFamily="2" charset="2"/>
                  </a:rPr>
                  <a:t> </a:t>
                </a:r>
                <a:r>
                  <a:rPr kumimoji="1" lang="en-US" altLang="ko-KR" sz="1400" dirty="0">
                    <a:sym typeface="Wingdings" pitchFamily="2" charset="2"/>
                  </a:rPr>
                  <a:t>depth</a:t>
                </a:r>
                <a:r>
                  <a:rPr kumimoji="1" lang="ko-KR" altLang="en-US" sz="1400" dirty="0">
                    <a:sym typeface="Wingdings" pitchFamily="2" charset="2"/>
                  </a:rPr>
                  <a:t>가 작을수록 빠름</a:t>
                </a:r>
                <a:endParaRPr kumimoji="1" lang="en-US" altLang="ko-KR" sz="1200" dirty="0"/>
              </a:p>
              <a:p>
                <a:pPr>
                  <a:lnSpc>
                    <a:spcPct val="100000"/>
                  </a:lnSpc>
                </a:pPr>
                <a:r>
                  <a:rPr kumimoji="1" lang="en-US" altLang="ko-KR" sz="1600" b="1" dirty="0"/>
                  <a:t>Differentiator</a:t>
                </a:r>
                <a:r>
                  <a:rPr kumimoji="1" lang="en-US" altLang="ko-KR" sz="1600" dirty="0"/>
                  <a:t> </a:t>
                </a:r>
              </a:p>
              <a:p>
                <a:pPr lvl="1">
                  <a:lnSpc>
                    <a:spcPct val="100000"/>
                  </a:lnSpc>
                </a:pPr>
                <a:r>
                  <a:rPr kumimoji="1" lang="en-US" altLang="ko-KR" sz="1500" dirty="0"/>
                  <a:t>parameter shift (</a:t>
                </a:r>
                <a:r>
                  <a:rPr kumimoji="1" lang="ko-KR" altLang="en-US" sz="1500" dirty="0"/>
                  <a:t>느리지만 실제 하드웨어에서 가능</a:t>
                </a:r>
                <a:r>
                  <a:rPr kumimoji="1" lang="en-US" altLang="ko-KR" sz="1500" dirty="0"/>
                  <a:t>),</a:t>
                </a:r>
                <a:r>
                  <a:rPr kumimoji="1" lang="ko-KR" altLang="en-US" sz="1500" dirty="0"/>
                  <a:t> </a:t>
                </a:r>
                <a:r>
                  <a:rPr kumimoji="1" lang="en-US" altLang="ko-KR" sz="1500" dirty="0"/>
                  <a:t>adjoint (</a:t>
                </a:r>
                <a:r>
                  <a:rPr kumimoji="1" lang="ko-KR" altLang="en-US" sz="1500" dirty="0"/>
                  <a:t>빠르지만 시뮬레이터만 가능</a:t>
                </a:r>
                <a:r>
                  <a:rPr kumimoji="1" lang="en-US" altLang="ko-KR" sz="1500" dirty="0"/>
                  <a:t>)</a:t>
                </a:r>
              </a:p>
              <a:p>
                <a:pPr>
                  <a:lnSpc>
                    <a:spcPct val="100000"/>
                  </a:lnSpc>
                </a:pPr>
                <a:r>
                  <a:rPr kumimoji="1" lang="en-US" altLang="ko-Kore-KR" sz="1600" b="1" dirty="0"/>
                  <a:t>Layer re-upload (for acceleration by reducing depth</a:t>
                </a:r>
                <a:r>
                  <a:rPr kumimoji="1" lang="en-US" altLang="ko-KR" sz="1600" b="1" dirty="0"/>
                  <a:t>) </a:t>
                </a:r>
                <a:r>
                  <a:rPr kumimoji="1" lang="en-US" altLang="ko-KR" sz="1600" dirty="0">
                    <a:sym typeface="Wingdings" pitchFamily="2" charset="2"/>
                  </a:rPr>
                  <a:t> </a:t>
                </a:r>
                <a:r>
                  <a:rPr kumimoji="1" lang="ko-KR" altLang="en-US" sz="1200" dirty="0">
                    <a:sym typeface="Wingdings" pitchFamily="2" charset="2"/>
                  </a:rPr>
                  <a:t>나중에 더 자세히 볼 생각</a:t>
                </a:r>
                <a:r>
                  <a:rPr kumimoji="1" lang="en-US" altLang="ko-KR" sz="1200" dirty="0">
                    <a:sym typeface="Wingdings" pitchFamily="2" charset="2"/>
                  </a:rPr>
                  <a:t>..</a:t>
                </a:r>
                <a:endParaRPr kumimoji="1" lang="en-US" altLang="ko-KR" sz="1600" dirty="0"/>
              </a:p>
              <a:p>
                <a:pPr lvl="1">
                  <a:lnSpc>
                    <a:spcPct val="150000"/>
                  </a:lnSpc>
                </a:pPr>
                <a:r>
                  <a:rPr kumimoji="1" lang="en-US" altLang="ko-Kore-KR" sz="1400" dirty="0"/>
                  <a:t>Layer (</a:t>
                </a:r>
                <a14:m>
                  <m:oMath xmlns:m="http://schemas.openxmlformats.org/officeDocument/2006/math">
                    <m:r>
                      <a:rPr kumimoji="1" lang="en-US" altLang="ko-Kore-KR" sz="14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kumimoji="1" lang="en-US" altLang="ko-Kore-KR" sz="1400" dirty="0"/>
                  <a:t>) = </a:t>
                </a:r>
                <a14:m>
                  <m:oMath xmlns:m="http://schemas.openxmlformats.org/officeDocument/2006/math">
                    <m:r>
                      <a:rPr kumimoji="1" lang="en-US" altLang="ko-KR" sz="1400" i="1" dirty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kumimoji="1" lang="en-US" altLang="ko-KR" sz="1400" dirty="0"/>
                  <a:t>(</a:t>
                </a:r>
                <a:r>
                  <a:rPr kumimoji="1" lang="en-US" altLang="ko-Kore-KR" sz="1400" dirty="0"/>
                  <a:t>parameter encoding</a:t>
                </a:r>
                <a:r>
                  <a:rPr kumimoji="1" lang="en-US" altLang="ko-KR" sz="1400" dirty="0"/>
                  <a:t>)</a:t>
                </a:r>
                <a:r>
                  <a:rPr kumimoji="1" lang="ko-KR" altLang="en-US" sz="1400" dirty="0"/>
                  <a:t> </a:t>
                </a:r>
                <a:r>
                  <a:rPr kumimoji="1" lang="en-US" altLang="ko-Kore-KR" sz="1400" dirty="0"/>
                  <a:t>+ </a:t>
                </a:r>
                <a14:m>
                  <m:oMath xmlns:m="http://schemas.openxmlformats.org/officeDocument/2006/math">
                    <m:r>
                      <a:rPr kumimoji="1" lang="en-US" altLang="ko-KR" sz="1400" i="1" dirty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kumimoji="1" lang="en-US" altLang="ko-Kore-KR" sz="1400" dirty="0"/>
                  <a:t> (unitary (theta)</a:t>
                </a:r>
                <a:r>
                  <a:rPr kumimoji="1" lang="ko-KR" altLang="en-US" sz="1400" dirty="0"/>
                  <a:t>로 </a:t>
                </a:r>
                <a:r>
                  <a:rPr kumimoji="1" lang="ko-KR" altLang="en-US" sz="1400" dirty="0" err="1"/>
                  <a:t>큐비트</a:t>
                </a:r>
                <a:r>
                  <a:rPr kumimoji="1" lang="ko-KR" altLang="en-US" sz="1400" dirty="0"/>
                  <a:t> 상태</a:t>
                </a:r>
                <a:r>
                  <a:rPr kumimoji="1" lang="en-US" altLang="ko-KR" sz="1400" dirty="0"/>
                  <a:t> </a:t>
                </a:r>
                <a:r>
                  <a:rPr kumimoji="1" lang="ko-KR" altLang="en-US" sz="1400" dirty="0"/>
                  <a:t>변화 </a:t>
                </a:r>
                <a:r>
                  <a:rPr kumimoji="1" lang="en-US" altLang="ko-KR" sz="1400" dirty="0"/>
                  <a:t>(operation</a:t>
                </a:r>
                <a:r>
                  <a:rPr kumimoji="1" lang="en-US" altLang="ko-KR" sz="1600" dirty="0"/>
                  <a:t>))</a:t>
                </a:r>
                <a:br>
                  <a:rPr kumimoji="1" lang="en-US" altLang="ko-Kore-KR" sz="1600" dirty="0"/>
                </a:br>
                <a:r>
                  <a:rPr kumimoji="1" lang="en-US" altLang="ko-Kore-KR" sz="1600" dirty="0">
                    <a:sym typeface="Wingdings" pitchFamily="2" charset="2"/>
                  </a:rPr>
                  <a:t></a:t>
                </a:r>
                <a:r>
                  <a:rPr kumimoji="1" lang="ko-KR" altLang="en-US" sz="1400" dirty="0">
                    <a:sym typeface="Wingdings" pitchFamily="2" charset="2"/>
                  </a:rPr>
                  <a:t> 하나의 </a:t>
                </a:r>
                <a:r>
                  <a:rPr kumimoji="1" lang="en-US" altLang="ko-KR" sz="1400" dirty="0">
                    <a:sym typeface="Wingdings" pitchFamily="2" charset="2"/>
                  </a:rPr>
                  <a:t>operation</a:t>
                </a:r>
                <a:r>
                  <a:rPr kumimoji="1" lang="ko-KR" altLang="en-US" sz="1400" dirty="0">
                    <a:sym typeface="Wingdings" pitchFamily="2" charset="2"/>
                  </a:rPr>
                  <a:t>에 대한 </a:t>
                </a:r>
                <a14:m>
                  <m:oMath xmlns:m="http://schemas.openxmlformats.org/officeDocument/2006/math">
                    <m:r>
                      <a:rPr kumimoji="1" lang="en-US" altLang="ko-KR" sz="1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𝑈</m:t>
                    </m:r>
                  </m:oMath>
                </a14:m>
                <a:r>
                  <a:rPr kumimoji="1" lang="ko-KR" altLang="en-US" sz="1400" dirty="0">
                    <a:sym typeface="Wingdings" pitchFamily="2" charset="2"/>
                  </a:rPr>
                  <a:t>에 대해</a:t>
                </a:r>
                <a:r>
                  <a:rPr kumimoji="1" lang="en-US" altLang="ko-KR" sz="14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1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𝐸</m:t>
                    </m:r>
                  </m:oMath>
                </a14:m>
                <a:r>
                  <a:rPr kumimoji="1" lang="ko-KR" altLang="en-US" sz="1400" dirty="0">
                    <a:sym typeface="Wingdings" pitchFamily="2" charset="2"/>
                  </a:rPr>
                  <a:t>가 선행 </a:t>
                </a:r>
                <a:r>
                  <a:rPr kumimoji="1" lang="en-US" altLang="ko-KR" sz="1400" dirty="0">
                    <a:sym typeface="Wingdings" pitchFamily="2" charset="2"/>
                  </a:rPr>
                  <a:t></a:t>
                </a:r>
                <a:r>
                  <a:rPr kumimoji="1" lang="ko-KR" altLang="en-US" sz="1400" dirty="0">
                    <a:sym typeface="Wingdings" pitchFamily="2" charset="2"/>
                  </a:rPr>
                  <a:t> 두 </a:t>
                </a:r>
                <a:r>
                  <a:rPr kumimoji="1" lang="en-US" altLang="ko-KR" sz="1400" dirty="0">
                    <a:sym typeface="Wingdings" pitchFamily="2" charset="2"/>
                  </a:rPr>
                  <a:t>gate</a:t>
                </a:r>
                <a:r>
                  <a:rPr kumimoji="1" lang="ko-KR" altLang="en-US" sz="1400" dirty="0" err="1">
                    <a:sym typeface="Wingdings" pitchFamily="2" charset="2"/>
                  </a:rPr>
                  <a:t>를</a:t>
                </a:r>
                <a:r>
                  <a:rPr kumimoji="1" lang="ko-KR" altLang="en-US" sz="1400" dirty="0">
                    <a:sym typeface="Wingdings" pitchFamily="2" charset="2"/>
                  </a:rPr>
                  <a:t> 하나의 </a:t>
                </a:r>
                <a:r>
                  <a:rPr kumimoji="1" lang="en-US" altLang="ko-KR" sz="1400" dirty="0">
                    <a:sym typeface="Wingdings" pitchFamily="2" charset="2"/>
                  </a:rPr>
                  <a:t>layer</a:t>
                </a:r>
                <a:r>
                  <a:rPr kumimoji="1" lang="ko-KR" altLang="en-US" sz="1400" dirty="0">
                    <a:sym typeface="Wingdings" pitchFamily="2" charset="2"/>
                  </a:rPr>
                  <a:t>로 합쳐서 회로 </a:t>
                </a:r>
                <a:r>
                  <a:rPr kumimoji="1" lang="en-US" altLang="ko-KR" sz="1400" dirty="0">
                    <a:sym typeface="Wingdings" pitchFamily="2" charset="2"/>
                  </a:rPr>
                  <a:t>depth</a:t>
                </a:r>
                <a:r>
                  <a:rPr kumimoji="1" lang="ko-KR" altLang="en-US" sz="1400" dirty="0" err="1">
                    <a:sym typeface="Wingdings" pitchFamily="2" charset="2"/>
                  </a:rPr>
                  <a:t>를</a:t>
                </a:r>
                <a:r>
                  <a:rPr kumimoji="1" lang="ko-KR" altLang="en-US" sz="1400" dirty="0">
                    <a:sym typeface="Wingdings" pitchFamily="2" charset="2"/>
                  </a:rPr>
                  <a:t> 줄임 </a:t>
                </a:r>
                <a:br>
                  <a:rPr kumimoji="1" lang="en-US" altLang="ko-KR" sz="1400" dirty="0">
                    <a:sym typeface="Wingdings" pitchFamily="2" charset="2"/>
                  </a:rPr>
                </a:br>
                <a:r>
                  <a:rPr kumimoji="1" lang="en-US" altLang="ko-KR" sz="1400" dirty="0">
                    <a:sym typeface="Wingdings" pitchFamily="2" charset="2"/>
                  </a:rPr>
                  <a:t></a:t>
                </a:r>
                <a:r>
                  <a:rPr kumimoji="1" lang="ko-KR" altLang="en-US" sz="14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R" sz="1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𝐿</m:t>
                    </m:r>
                    <m:r>
                      <a:rPr kumimoji="1" lang="en-US" altLang="ko-KR" sz="1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r>
                      <a:rPr kumimoji="1" lang="en-US" altLang="ko-KR" sz="1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𝑈</m:t>
                    </m:r>
                    <m:r>
                      <a:rPr kumimoji="1" lang="en-US" altLang="ko-KR" sz="1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(</m:t>
                    </m:r>
                    <m:r>
                      <a:rPr kumimoji="1" lang="en-US" altLang="ko-KR" sz="1400" i="1" dirty="0" err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𝑡h𝑒𝑡𝑎</m:t>
                    </m:r>
                    <m:r>
                      <a:rPr kumimoji="1" lang="en-US" altLang="ko-KR" sz="1400" i="1" baseline="-25000" dirty="0" err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  <m:r>
                      <a:rPr kumimoji="1" lang="en-US" altLang="ko-KR" sz="1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+</m:t>
                    </m:r>
                    <m:r>
                      <a:rPr kumimoji="1" lang="en-US" altLang="ko-KR" sz="1400" i="1" dirty="0" err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𝑤</m:t>
                    </m:r>
                    <m:r>
                      <a:rPr kumimoji="1" lang="en-US" altLang="ko-KR" sz="1400" i="1" baseline="-25000" dirty="0" err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𝑖</m:t>
                    </m:r>
                    <m:r>
                      <a:rPr kumimoji="1" lang="en-US" altLang="ko-KR" sz="1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 </m:t>
                    </m:r>
                    <m:r>
                      <a:rPr kumimoji="1" lang="ko-KR" altLang="en-US" sz="1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⨂ </m:t>
                    </m:r>
                    <m:r>
                      <a:rPr kumimoji="1" lang="en-US" altLang="ko-KR" sz="140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𝑥</m:t>
                    </m:r>
                  </m:oMath>
                </a14:m>
                <a:r>
                  <a:rPr kumimoji="1" lang="en-US" altLang="ko-KR" sz="1400" dirty="0">
                    <a:sym typeface="Wingdings" pitchFamily="2" charset="2"/>
                  </a:rPr>
                  <a:t>)</a:t>
                </a:r>
                <a:br>
                  <a:rPr kumimoji="1" lang="en-US" altLang="ko-KR" sz="1200" dirty="0">
                    <a:sym typeface="Wingdings" pitchFamily="2" charset="2"/>
                  </a:rPr>
                </a:br>
                <a:r>
                  <a:rPr kumimoji="1" lang="en-US" altLang="ko-KR" sz="1400" dirty="0">
                    <a:sym typeface="Wingdings" pitchFamily="2" charset="2"/>
                  </a:rPr>
                  <a:t></a:t>
                </a:r>
                <a:r>
                  <a:rPr kumimoji="1" lang="ko-KR" altLang="en-US" sz="1400" dirty="0">
                    <a:sym typeface="Wingdings" pitchFamily="2" charset="2"/>
                  </a:rPr>
                  <a:t> 가속화</a:t>
                </a:r>
                <a:endParaRPr kumimoji="1" lang="en-US" altLang="ko-Kore-KR" sz="1400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ore-KR" sz="1600" dirty="0"/>
                  <a:t>Layer re-upload </a:t>
                </a:r>
                <a:r>
                  <a:rPr kumimoji="1" lang="ko-KR" altLang="en-US" sz="1600" dirty="0"/>
                  <a:t>맥락으로 </a:t>
                </a:r>
                <a:r>
                  <a:rPr kumimoji="1" lang="en-US" altLang="ko-KR" sz="1600" b="1" dirty="0"/>
                  <a:t>data re-upload</a:t>
                </a:r>
                <a:r>
                  <a:rPr kumimoji="1" lang="ko-KR" altLang="en-US" sz="1600" dirty="0"/>
                  <a:t>도 가능 </a:t>
                </a:r>
                <a:r>
                  <a:rPr kumimoji="1" lang="en-US" altLang="ko-KR" sz="1600" dirty="0">
                    <a:sym typeface="Wingdings" pitchFamily="2" charset="2"/>
                  </a:rPr>
                  <a:t> </a:t>
                </a:r>
                <a:r>
                  <a:rPr kumimoji="1" lang="en-US" altLang="ko-KR" sz="1600" b="1" dirty="0">
                    <a:sym typeface="Wingdings" pitchFamily="2" charset="2"/>
                  </a:rPr>
                  <a:t>qubit</a:t>
                </a:r>
                <a:r>
                  <a:rPr kumimoji="1" lang="ko-KR" altLang="en-US" sz="1600" b="1" dirty="0">
                    <a:sym typeface="Wingdings" pitchFamily="2" charset="2"/>
                  </a:rPr>
                  <a:t> 줄이고 가속화 가능</a:t>
                </a:r>
                <a:endParaRPr kumimoji="1" lang="en-US" altLang="ko-KR" sz="1600" dirty="0"/>
              </a:p>
              <a:p>
                <a:pPr lvl="1">
                  <a:lnSpc>
                    <a:spcPct val="150000"/>
                  </a:lnSpc>
                </a:pPr>
                <a:r>
                  <a:rPr kumimoji="1" lang="en-US" altLang="ko-Kore-KR" sz="1400" dirty="0"/>
                  <a:t>qubit </a:t>
                </a:r>
                <a:r>
                  <a:rPr kumimoji="1" lang="ko-KR" altLang="en-US" sz="1400" dirty="0"/>
                  <a:t>하나에 </a:t>
                </a:r>
                <a:r>
                  <a:rPr kumimoji="1" lang="en-US" altLang="ko-KR" sz="1400" dirty="0"/>
                  <a:t>2</a:t>
                </a:r>
                <a:r>
                  <a:rPr kumimoji="1" lang="ko-KR" altLang="en-US" sz="1400" dirty="0"/>
                  <a:t>개의 </a:t>
                </a:r>
                <a:r>
                  <a:rPr kumimoji="1" lang="en-US" altLang="ko-KR" sz="1400" dirty="0"/>
                  <a:t>data</a:t>
                </a:r>
                <a:r>
                  <a:rPr kumimoji="1" lang="ko-KR" altLang="en-US" sz="1400" dirty="0" err="1"/>
                  <a:t>를</a:t>
                </a:r>
                <a:r>
                  <a:rPr kumimoji="1" lang="ko-KR" altLang="en-US" sz="1400" dirty="0"/>
                  <a:t> </a:t>
                </a:r>
                <a:r>
                  <a:rPr kumimoji="1" lang="en-US" altLang="ko-KR" sz="1400" dirty="0"/>
                  <a:t>encoding</a:t>
                </a:r>
                <a:r>
                  <a:rPr kumimoji="1" lang="ko-KR" altLang="en-US" sz="1400" dirty="0"/>
                  <a:t>하여 넣음</a:t>
                </a:r>
                <a:br>
                  <a:rPr kumimoji="1" lang="en-US" altLang="ko-KR" sz="1400" dirty="0"/>
                </a:br>
                <a:r>
                  <a:rPr kumimoji="1" lang="en-US" altLang="ko-KR" sz="1400" dirty="0"/>
                  <a:t>ex : (</a:t>
                </a:r>
                <a:r>
                  <a:rPr kumimoji="1" lang="en-US" altLang="ko-KR" sz="1400" dirty="0" err="1"/>
                  <a:t>x,y</a:t>
                </a:r>
                <a:r>
                  <a:rPr kumimoji="1" lang="en-US" altLang="ko-KR" sz="1400" dirty="0"/>
                  <a:t>) </a:t>
                </a:r>
                <a:r>
                  <a:rPr kumimoji="1" lang="ko-KR" altLang="en-US" sz="1400" dirty="0"/>
                  <a:t>좌표 </a:t>
                </a:r>
                <a:r>
                  <a:rPr kumimoji="1" lang="en-US" altLang="ko-KR" sz="1400" dirty="0">
                    <a:sym typeface="Wingdings" pitchFamily="2" charset="2"/>
                  </a:rPr>
                  <a:t></a:t>
                </a:r>
                <a:r>
                  <a:rPr kumimoji="1" lang="ko-KR" altLang="en-US" sz="1400" dirty="0">
                    <a:sym typeface="Wingdings" pitchFamily="2" charset="2"/>
                  </a:rPr>
                  <a:t> 각 </a:t>
                </a:r>
                <a:r>
                  <a:rPr kumimoji="1" lang="en-US" altLang="ko-KR" sz="1400" dirty="0">
                    <a:sym typeface="Wingdings" pitchFamily="2" charset="2"/>
                  </a:rPr>
                  <a:t>data</a:t>
                </a:r>
                <a:r>
                  <a:rPr kumimoji="1" lang="ko-KR" altLang="en-US" sz="1400" dirty="0">
                    <a:sym typeface="Wingdings" pitchFamily="2" charset="2"/>
                  </a:rPr>
                  <a:t>의 </a:t>
                </a:r>
                <a:r>
                  <a:rPr kumimoji="1" lang="en-US" altLang="ko-KR" sz="1400" dirty="0">
                    <a:sym typeface="Wingdings" pitchFamily="2" charset="2"/>
                  </a:rPr>
                  <a:t>x</a:t>
                </a:r>
                <a:r>
                  <a:rPr kumimoji="1" lang="ko-KR" altLang="en-US" sz="1400" dirty="0">
                    <a:sym typeface="Wingdings" pitchFamily="2" charset="2"/>
                  </a:rPr>
                  <a:t> 좌표를 </a:t>
                </a:r>
                <a:r>
                  <a:rPr kumimoji="1" lang="en-US" altLang="ko-KR" sz="1400" dirty="0" err="1">
                    <a:sym typeface="Wingdings" pitchFamily="2" charset="2"/>
                  </a:rPr>
                  <a:t>rx</a:t>
                </a:r>
                <a:r>
                  <a:rPr kumimoji="1" lang="ko-KR" altLang="en-US" sz="1400" dirty="0">
                    <a:sym typeface="Wingdings" pitchFamily="2" charset="2"/>
                  </a:rPr>
                  <a:t>하여 </a:t>
                </a:r>
                <a:r>
                  <a:rPr kumimoji="1" lang="en-US" altLang="ko-KR" sz="1400" dirty="0">
                    <a:sym typeface="Wingdings" pitchFamily="2" charset="2"/>
                  </a:rPr>
                  <a:t>qubit</a:t>
                </a:r>
                <a:r>
                  <a:rPr kumimoji="1" lang="ko-KR" altLang="en-US" sz="1400" dirty="0">
                    <a:sym typeface="Wingdings" pitchFamily="2" charset="2"/>
                  </a:rPr>
                  <a:t>에 저장 </a:t>
                </a:r>
                <a:r>
                  <a:rPr kumimoji="1" lang="en-US" altLang="ko-KR" sz="1400" dirty="0">
                    <a:sym typeface="Wingdings" pitchFamily="2" charset="2"/>
                  </a:rPr>
                  <a:t></a:t>
                </a:r>
                <a:r>
                  <a:rPr kumimoji="1" lang="ko-KR" altLang="en-US" sz="1400" dirty="0">
                    <a:sym typeface="Wingdings" pitchFamily="2" charset="2"/>
                  </a:rPr>
                  <a:t> </a:t>
                </a:r>
                <a:r>
                  <a:rPr kumimoji="1" lang="en-US" altLang="ko-KR" sz="1400" dirty="0">
                    <a:sym typeface="Wingdings" pitchFamily="2" charset="2"/>
                  </a:rPr>
                  <a:t>y</a:t>
                </a:r>
                <a:r>
                  <a:rPr kumimoji="1" lang="ko-KR" altLang="en-US" sz="1400" dirty="0">
                    <a:sym typeface="Wingdings" pitchFamily="2" charset="2"/>
                  </a:rPr>
                  <a:t>에 </a:t>
                </a:r>
                <a:r>
                  <a:rPr kumimoji="1" lang="en-US" altLang="ko-KR" sz="1400" dirty="0" err="1">
                    <a:sym typeface="Wingdings" pitchFamily="2" charset="2"/>
                  </a:rPr>
                  <a:t>ry</a:t>
                </a:r>
                <a:r>
                  <a:rPr kumimoji="1" lang="ko-KR" altLang="en-US" sz="1400" dirty="0">
                    <a:sym typeface="Wingdings" pitchFamily="2" charset="2"/>
                  </a:rPr>
                  <a:t> 적용하여 동일 </a:t>
                </a:r>
                <a:r>
                  <a:rPr kumimoji="1" lang="en-US" altLang="ko-KR" sz="1400" dirty="0">
                    <a:sym typeface="Wingdings" pitchFamily="2" charset="2"/>
                  </a:rPr>
                  <a:t>qubit</a:t>
                </a:r>
                <a:r>
                  <a:rPr kumimoji="1" lang="ko-KR" altLang="en-US" sz="1400" dirty="0">
                    <a:sym typeface="Wingdings" pitchFamily="2" charset="2"/>
                  </a:rPr>
                  <a:t>에 재저장 </a:t>
                </a:r>
                <a:r>
                  <a:rPr kumimoji="1" lang="en-US" altLang="ko-KR" sz="1400" dirty="0">
                    <a:sym typeface="Wingdings" pitchFamily="2" charset="2"/>
                  </a:rPr>
                  <a:t></a:t>
                </a:r>
                <a:r>
                  <a:rPr kumimoji="1" lang="ko-KR" altLang="en-US" sz="1400" dirty="0">
                    <a:sym typeface="Wingdings" pitchFamily="2" charset="2"/>
                  </a:rPr>
                  <a:t> 하나의 </a:t>
                </a:r>
                <a:r>
                  <a:rPr kumimoji="1" lang="en-US" altLang="ko-KR" sz="1400" dirty="0">
                    <a:sym typeface="Wingdings" pitchFamily="2" charset="2"/>
                  </a:rPr>
                  <a:t>qubit</a:t>
                </a:r>
                <a:r>
                  <a:rPr kumimoji="1" lang="ko-KR" altLang="en-US" sz="1400" dirty="0">
                    <a:sym typeface="Wingdings" pitchFamily="2" charset="2"/>
                  </a:rPr>
                  <a:t>에 두 개의 정보</a:t>
                </a:r>
                <a:br>
                  <a:rPr kumimoji="1" lang="en-US" altLang="ko-KR" sz="1400" dirty="0"/>
                </a:br>
                <a:endParaRPr kumimoji="1" lang="en-US" altLang="ko-Kore-KR" sz="1400" b="1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1FDA8DB-8A16-9343-9E80-B793D97DD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223" t="-2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B12E68B-7E75-0F41-A70D-3E527021BC54}"/>
                  </a:ext>
                </a:extLst>
              </p:cNvPr>
              <p:cNvSpPr/>
              <p:nvPr/>
            </p:nvSpPr>
            <p:spPr>
              <a:xfrm>
                <a:off x="10700103" y="1012874"/>
                <a:ext cx="114807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kumimoji="1" lang="ko-KR" altLang="en-US" sz="1400" dirty="0">
                    <a:sym typeface="Wingdings" pitchFamily="2" charset="2"/>
                  </a:rPr>
                  <a:t>*</a:t>
                </a:r>
                <a14:m>
                  <m:oMath xmlns:m="http://schemas.openxmlformats.org/officeDocument/2006/math">
                    <m:r>
                      <a:rPr kumimoji="1" lang="ko-KR" altLang="en-US" sz="1400" i="1" dirty="0">
                        <a:latin typeface="Cambria Math" panose="02040503050406030204" pitchFamily="18" charset="0"/>
                        <a:sym typeface="Wingdings" pitchFamily="2" charset="2"/>
                      </a:rPr>
                      <m:t>⨂</m:t>
                    </m:r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:</a:t>
                </a:r>
                <a:r>
                  <a:rPr lang="ko-KR" altLang="en-US" sz="1400" dirty="0"/>
                  <a:t> </a:t>
                </a:r>
                <a:r>
                  <a:rPr lang="ko-KR" altLang="en-US" sz="1400" dirty="0" err="1"/>
                  <a:t>텐서</a:t>
                </a:r>
                <a:r>
                  <a:rPr lang="ko-KR" altLang="en-US" sz="1400" dirty="0"/>
                  <a:t> 곱</a:t>
                </a:r>
                <a:endParaRPr lang="ko-Kore-KR" altLang="en-US" sz="1400" dirty="0"/>
              </a:p>
            </p:txBody>
          </p:sp>
        </mc:Choice>
        <mc:Fallback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B12E68B-7E75-0F41-A70D-3E527021BC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0103" y="1012874"/>
                <a:ext cx="1148071" cy="307777"/>
              </a:xfrm>
              <a:prstGeom prst="rect">
                <a:avLst/>
              </a:prstGeom>
              <a:blipFill>
                <a:blip r:embed="rId3"/>
                <a:stretch>
                  <a:fillRect l="-2174" t="-3846" b="-1538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897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CD9DF-43E6-FD4B-A5FC-03AD76CA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향후 계획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FDA8DB-8A16-9343-9E80-B793D97DDF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kumimoji="1" lang="ko-KR" altLang="en-US" sz="1600" dirty="0"/>
              <a:t>기존 </a:t>
            </a:r>
            <a:r>
              <a:rPr kumimoji="1" lang="en-US" altLang="ko-KR" sz="1600" dirty="0"/>
              <a:t>NN</a:t>
            </a:r>
            <a:r>
              <a:rPr kumimoji="1" lang="ko-KR" altLang="en-US" sz="1600" dirty="0" err="1"/>
              <a:t>으로</a:t>
            </a:r>
            <a:r>
              <a:rPr kumimoji="1" lang="ko-KR" altLang="en-US" sz="1600" dirty="0"/>
              <a:t> 암호 분석한 논문 코드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자세하게 분석 후 </a:t>
            </a:r>
            <a:r>
              <a:rPr kumimoji="1" lang="en-US" altLang="ko-KR" sz="1600" dirty="0"/>
              <a:t>Quantum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NN</a:t>
            </a:r>
            <a:r>
              <a:rPr kumimoji="1" lang="ko-KR" altLang="en-US" sz="1600" dirty="0"/>
              <a:t>에 응용</a:t>
            </a:r>
            <a:endParaRPr kumimoji="1" lang="en-US" altLang="ko-KR" sz="1400" dirty="0"/>
          </a:p>
          <a:p>
            <a:pPr>
              <a:lnSpc>
                <a:spcPct val="100000"/>
              </a:lnSpc>
            </a:pPr>
            <a:r>
              <a:rPr kumimoji="1" lang="ko-KR" altLang="en-US" sz="1600" dirty="0"/>
              <a:t>나머지는 해봐야 알 것 같습니다</a:t>
            </a:r>
            <a:r>
              <a:rPr kumimoji="1" lang="en-US" altLang="ko-KR" sz="1600" dirty="0"/>
              <a:t>..</a:t>
            </a:r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791253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91E232-02F7-264A-AA4F-F06C5EB67CF9}"/>
              </a:ext>
            </a:extLst>
          </p:cNvPr>
          <p:cNvSpPr txBox="1"/>
          <p:nvPr/>
        </p:nvSpPr>
        <p:spPr>
          <a:xfrm>
            <a:off x="3119336" y="1997839"/>
            <a:ext cx="5953328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kumimoji="1" lang="en-US" altLang="ko-Kore-KR" sz="3600" b="1" dirty="0"/>
          </a:p>
          <a:p>
            <a:pPr algn="ctr"/>
            <a:endParaRPr kumimoji="1" lang="en-US" altLang="ko-Kore-KR" sz="3600" b="1" dirty="0"/>
          </a:p>
          <a:p>
            <a:pPr algn="ctr"/>
            <a:r>
              <a:rPr kumimoji="1" lang="ko-Kore-KR" altLang="en-US" sz="3600" b="1" dirty="0"/>
              <a:t>감사합니다</a:t>
            </a:r>
            <a:r>
              <a:rPr kumimoji="1" lang="en-US" altLang="ko-Kore-KR" sz="3600" b="1" dirty="0"/>
              <a:t>.</a:t>
            </a:r>
          </a:p>
          <a:p>
            <a:pPr algn="ctr"/>
            <a:endParaRPr kumimoji="1" lang="en-US" altLang="ko-Kore-KR" sz="3600" b="1" dirty="0"/>
          </a:p>
          <a:p>
            <a:pPr algn="ctr"/>
            <a:endParaRPr kumimoji="1" lang="ko-Kore-KR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Tensorflow</a:t>
            </a:r>
            <a:r>
              <a:rPr lang="en-US" altLang="ko-KR" dirty="0"/>
              <a:t>-Quantum (TFQ)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Cirq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Quantum Neural Network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향후 계획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ko-KR" altLang="en-US" dirty="0"/>
              <a:t>향후 계획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FED2A7-CC4E-6B48-8608-7A3F3B272EBE}"/>
              </a:ext>
            </a:extLst>
          </p:cNvPr>
          <p:cNvSpPr/>
          <p:nvPr/>
        </p:nvSpPr>
        <p:spPr>
          <a:xfrm>
            <a:off x="3706238" y="4795736"/>
            <a:ext cx="7577847" cy="9241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CD9DF-43E6-FD4B-A5FC-03AD76CA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Tensorflow</a:t>
            </a:r>
            <a:r>
              <a:rPr kumimoji="1" lang="en-US" altLang="ko-Kore-KR" dirty="0"/>
              <a:t>-Quantum</a:t>
            </a:r>
            <a:r>
              <a:rPr kumimoji="1" lang="ko-KR" altLang="en-US" dirty="0"/>
              <a:t> </a:t>
            </a:r>
            <a:r>
              <a:rPr kumimoji="1" lang="en-US" altLang="ko-KR" dirty="0"/>
              <a:t>(TFQ)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FDA8DB-8A16-9343-9E80-B793D97DDF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/>
              <a:t>Hybrid Quantum-Classical </a:t>
            </a:r>
            <a:r>
              <a:rPr kumimoji="1" lang="en" altLang="ko-KR" sz="1600" b="1" dirty="0"/>
              <a:t>ML model</a:t>
            </a:r>
            <a:r>
              <a:rPr kumimoji="1" lang="ko-KR" altLang="en-US" sz="1600" b="1" dirty="0"/>
              <a:t>을 위한 라이브러리 </a:t>
            </a:r>
            <a:endParaRPr kumimoji="1" lang="en-US" altLang="ko-KR" sz="1600" b="1" dirty="0"/>
          </a:p>
          <a:p>
            <a:pPr>
              <a:lnSpc>
                <a:spcPct val="150000"/>
              </a:lnSpc>
            </a:pPr>
            <a:r>
              <a:rPr kumimoji="1" lang="en" altLang="ko-Kore-KR" sz="1600" dirty="0" err="1"/>
              <a:t>Cirq</a:t>
            </a:r>
            <a:r>
              <a:rPr kumimoji="1" lang="ko-KR" altLang="en-US" sz="1600" dirty="0"/>
              <a:t>에서 설계된 양자 컴퓨팅 알고리즘 및 </a:t>
            </a:r>
            <a:r>
              <a:rPr kumimoji="1" lang="ko-KR" altLang="en-US" sz="1600" dirty="0" err="1"/>
              <a:t>로직</a:t>
            </a:r>
            <a:r>
              <a:rPr kumimoji="1" lang="ko-KR" altLang="en-US" sz="1600" dirty="0"/>
              <a:t> 통합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고성능 양자 회로 시뮬레이터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및 </a:t>
            </a:r>
            <a:r>
              <a:rPr kumimoji="1" lang="ko-KR" altLang="en-US" sz="1600" b="1" dirty="0"/>
              <a:t>기존 </a:t>
            </a:r>
            <a:r>
              <a:rPr kumimoji="1" lang="en" altLang="ko-Kore-KR" sz="1600" b="1" dirty="0"/>
              <a:t>TensorFlow API</a:t>
            </a:r>
            <a:r>
              <a:rPr kumimoji="1" lang="ko-KR" altLang="en-US" sz="1600" b="1" dirty="0"/>
              <a:t>와 호환</a:t>
            </a:r>
            <a:r>
              <a:rPr kumimoji="1" lang="ko-KR" altLang="en-US" sz="1600" dirty="0"/>
              <a:t>되는 양자 컴퓨팅 기본 요소를 제공</a:t>
            </a:r>
            <a:endParaRPr kumimoji="1" lang="en-US" altLang="ko-KR" sz="1600" dirty="0"/>
          </a:p>
          <a:p>
            <a:pPr marL="0" indent="0">
              <a:lnSpc>
                <a:spcPct val="150000"/>
              </a:lnSpc>
              <a:buNone/>
            </a:pPr>
            <a:endParaRPr kumimoji="1" lang="en-US" altLang="ko-Kore-KR" sz="1600" dirty="0"/>
          </a:p>
        </p:txBody>
      </p:sp>
    </p:spTree>
    <p:extLst>
      <p:ext uri="{BB962C8B-B14F-4D97-AF65-F5344CB8AC3E}">
        <p14:creationId xmlns:p14="http://schemas.microsoft.com/office/powerpoint/2010/main" val="143348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CD9DF-43E6-FD4B-A5FC-03AD76CA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Cirq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FDA8DB-8A16-9343-9E80-B793D97DDF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b="1" dirty="0"/>
              <a:t>양자 컴퓨터 및 시뮬레이터에서 실행하기 위한 </a:t>
            </a:r>
            <a:r>
              <a:rPr kumimoji="1" lang="en" altLang="ko-KR" sz="1600" b="1" dirty="0"/>
              <a:t>Python </a:t>
            </a:r>
            <a:r>
              <a:rPr kumimoji="1" lang="ko-KR" altLang="en-US" sz="1600" b="1" dirty="0"/>
              <a:t>라이브러리</a:t>
            </a:r>
            <a:endParaRPr kumimoji="1" lang="en-US" altLang="ko-KR" sz="1600" b="1" dirty="0"/>
          </a:p>
          <a:p>
            <a:pPr lvl="1">
              <a:lnSpc>
                <a:spcPct val="150000"/>
              </a:lnSpc>
            </a:pPr>
            <a:r>
              <a:rPr kumimoji="1" lang="ko-KR" altLang="en-US" sz="1400" dirty="0"/>
              <a:t>양자 회로 구성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조작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최적화</a:t>
            </a:r>
            <a:endParaRPr kumimoji="1" lang="en-US" altLang="ko-KR" sz="1400" dirty="0"/>
          </a:p>
          <a:p>
            <a:pPr lvl="1">
              <a:lnSpc>
                <a:spcPct val="150000"/>
              </a:lnSpc>
            </a:pPr>
            <a:r>
              <a:rPr kumimoji="1" lang="ko-KR" altLang="en-US" sz="1400" dirty="0"/>
              <a:t>시뮬레이션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회로 프린트 등</a:t>
            </a:r>
            <a:endParaRPr kumimoji="1" lang="en-US" altLang="ko-KR" sz="14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Google</a:t>
            </a:r>
            <a:r>
              <a:rPr kumimoji="1" lang="ko-KR" altLang="en-US" sz="1600" dirty="0"/>
              <a:t>꺼</a:t>
            </a:r>
            <a:r>
              <a:rPr kumimoji="1" lang="en-US" altLang="ko-KR" sz="1600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479454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CD9DF-43E6-FD4B-A5FC-03AD76CA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Quantum Neural Network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FDA8DB-8A16-9343-9E80-B793D97DDF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b="1" dirty="0"/>
              <a:t>양자역학적 현상을 활용</a:t>
            </a:r>
            <a:r>
              <a:rPr kumimoji="1" lang="ko-KR" altLang="en-US" sz="1600" dirty="0"/>
              <a:t>하여 설계한 </a:t>
            </a:r>
            <a:r>
              <a:rPr kumimoji="1" lang="en-US" altLang="ko-KR" sz="1600" dirty="0"/>
              <a:t>neural network</a:t>
            </a:r>
          </a:p>
          <a:p>
            <a:pPr>
              <a:lnSpc>
                <a:spcPct val="150000"/>
              </a:lnSpc>
            </a:pPr>
            <a:r>
              <a:rPr kumimoji="1" lang="ko-KR" altLang="en-US" sz="1600" b="1" dirty="0"/>
              <a:t>종류</a:t>
            </a:r>
            <a:br>
              <a:rPr kumimoji="1" lang="en-US" altLang="ko-KR" sz="1600" b="1" dirty="0"/>
            </a:br>
            <a:r>
              <a:rPr kumimoji="1" lang="ko-KR" altLang="en-US" sz="1600" dirty="0"/>
              <a:t>그냥 </a:t>
            </a:r>
            <a:r>
              <a:rPr kumimoji="1" lang="en-US" altLang="ko-KR" sz="1600" dirty="0"/>
              <a:t>Quantum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NN, Classical – Quantum Hybrid NN </a:t>
            </a:r>
            <a:r>
              <a:rPr kumimoji="1" lang="ko-KR" altLang="en-US" sz="1600" dirty="0"/>
              <a:t>등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b="1" dirty="0"/>
              <a:t>전체적인 과정</a:t>
            </a:r>
            <a:br>
              <a:rPr kumimoji="1" lang="en-US" altLang="ko-KR" sz="1600" dirty="0"/>
            </a:br>
            <a:r>
              <a:rPr kumimoji="1" lang="en-US" altLang="ko-KR" sz="1600" dirty="0"/>
              <a:t>Encoding </a:t>
            </a:r>
            <a:r>
              <a:rPr kumimoji="1" lang="en-US" altLang="ko-KR" sz="1600" dirty="0">
                <a:sym typeface="Wingdings" pitchFamily="2" charset="2"/>
              </a:rPr>
              <a:t> Run parameterized quantum circuit   calculate loss  back propagation (parameter update) </a:t>
            </a:r>
            <a:endParaRPr kumimoji="1" lang="en-US" altLang="ko-KR" sz="16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A639A0A-C4E2-A542-B51E-2F7197D963DC}"/>
              </a:ext>
            </a:extLst>
          </p:cNvPr>
          <p:cNvGrpSpPr/>
          <p:nvPr/>
        </p:nvGrpSpPr>
        <p:grpSpPr>
          <a:xfrm>
            <a:off x="962251" y="4154656"/>
            <a:ext cx="8834136" cy="1131499"/>
            <a:chOff x="-59154" y="4028197"/>
            <a:chExt cx="8834136" cy="11314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71FF44-03B3-9E44-9057-5BA451268ABF}"/>
                </a:ext>
              </a:extLst>
            </p:cNvPr>
            <p:cNvSpPr txBox="1"/>
            <p:nvPr/>
          </p:nvSpPr>
          <p:spPr>
            <a:xfrm>
              <a:off x="-59154" y="4156955"/>
              <a:ext cx="85543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dirty="0">
                  <a:latin typeface="Georgia" panose="02040502050405020303" pitchFamily="18" charset="0"/>
                </a:rPr>
                <a:t>Data</a:t>
              </a:r>
              <a:endParaRPr kumimoji="1" lang="ko-Kore-KR" altLang="en-US" sz="1600" dirty="0">
                <a:latin typeface="Georgia" panose="02040502050405020303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54E598-B6BD-EF45-ABE6-1AB7CB95D6B2}"/>
                </a:ext>
              </a:extLst>
            </p:cNvPr>
            <p:cNvSpPr txBox="1"/>
            <p:nvPr/>
          </p:nvSpPr>
          <p:spPr>
            <a:xfrm>
              <a:off x="1028203" y="4156955"/>
              <a:ext cx="1750776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dirty="0">
                  <a:latin typeface="Georgia" panose="02040502050405020303" pitchFamily="18" charset="0"/>
                </a:rPr>
                <a:t>Quantum Data</a:t>
              </a:r>
              <a:endParaRPr kumimoji="1" lang="ko-Kore-KR" altLang="en-US" sz="1600" dirty="0">
                <a:latin typeface="Georgia" panose="02040502050405020303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7242FC-FE52-5347-ADD3-B2E769D8F71E}"/>
                </a:ext>
              </a:extLst>
            </p:cNvPr>
            <p:cNvSpPr txBox="1"/>
            <p:nvPr/>
          </p:nvSpPr>
          <p:spPr>
            <a:xfrm>
              <a:off x="4417423" y="4028197"/>
              <a:ext cx="1944465" cy="5847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dirty="0">
                  <a:latin typeface="Georgia" panose="02040502050405020303" pitchFamily="18" charset="0"/>
                </a:rPr>
                <a:t>Parameterized</a:t>
              </a:r>
              <a:endParaRPr kumimoji="1" lang="ko-Kore-KR" altLang="en-US" sz="1600" dirty="0">
                <a:latin typeface="Georgia" panose="02040502050405020303" pitchFamily="18" charset="0"/>
              </a:endParaRPr>
            </a:p>
            <a:p>
              <a:pPr algn="ctr"/>
              <a:r>
                <a:rPr kumimoji="1" lang="en-US" altLang="ko-Kore-KR" sz="1600" dirty="0">
                  <a:latin typeface="Georgia" panose="02040502050405020303" pitchFamily="18" charset="0"/>
                </a:rPr>
                <a:t>Quantum Circuit</a:t>
              </a:r>
              <a:endParaRPr kumimoji="1" lang="ko-Kore-KR" altLang="en-US" sz="1600" dirty="0">
                <a:latin typeface="Georgia" panose="02040502050405020303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2083576-A546-FA40-93B3-38A6310198C0}"/>
                </a:ext>
              </a:extLst>
            </p:cNvPr>
            <p:cNvSpPr txBox="1"/>
            <p:nvPr/>
          </p:nvSpPr>
          <p:spPr>
            <a:xfrm>
              <a:off x="6830517" y="4156955"/>
              <a:ext cx="1944465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dirty="0">
                  <a:latin typeface="Georgia" panose="02040502050405020303" pitchFamily="18" charset="0"/>
                </a:rPr>
                <a:t>Calculate Loss</a:t>
              </a:r>
              <a:endParaRPr kumimoji="1" lang="ko-Kore-KR" altLang="en-US" sz="1600" dirty="0">
                <a:latin typeface="Georgia" panose="02040502050405020303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8F19FAD-5227-F941-9A25-45A04B5B7E73}"/>
                </a:ext>
              </a:extLst>
            </p:cNvPr>
            <p:cNvSpPr txBox="1"/>
            <p:nvPr/>
          </p:nvSpPr>
          <p:spPr>
            <a:xfrm>
              <a:off x="5344125" y="4821142"/>
              <a:ext cx="248858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dirty="0">
                  <a:solidFill>
                    <a:srgbClr val="C00000"/>
                  </a:solidFill>
                  <a:latin typeface="Georgia" panose="02040502050405020303" pitchFamily="18" charset="0"/>
                </a:rPr>
                <a:t>Update parameters</a:t>
              </a:r>
              <a:endParaRPr kumimoji="1" lang="ko-Kore-KR" altLang="en-US" sz="1600" dirty="0">
                <a:solidFill>
                  <a:srgbClr val="C00000"/>
                </a:solidFill>
                <a:latin typeface="Georgia" panose="02040502050405020303" pitchFamily="18" charset="0"/>
              </a:endParaRPr>
            </a:p>
          </p:txBody>
        </p: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306B15F5-4613-1C46-BE9F-2D695914AFBE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796276" y="4326232"/>
              <a:ext cx="23192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88EA4CFB-D730-4A4E-B432-6DA81C138A00}"/>
                </a:ext>
              </a:extLst>
            </p:cNvPr>
            <p:cNvCxnSpPr>
              <a:cxnSpLocks/>
              <a:stCxn id="7" idx="3"/>
              <a:endCxn id="30" idx="1"/>
            </p:cNvCxnSpPr>
            <p:nvPr/>
          </p:nvCxnSpPr>
          <p:spPr>
            <a:xfrm flipV="1">
              <a:off x="2778979" y="4320584"/>
              <a:ext cx="274382" cy="56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2F86672-DA92-CA4B-A85C-BAE7ECFCF41B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6361888" y="4320585"/>
              <a:ext cx="468629" cy="56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[E] 19">
              <a:extLst>
                <a:ext uri="{FF2B5EF4-FFF2-40B4-BE49-F238E27FC236}">
                  <a16:creationId xmlns:a16="http://schemas.microsoft.com/office/drawing/2014/main" id="{07050A8F-C8B9-0B4C-A962-0BBBBD2211E8}"/>
                </a:ext>
              </a:extLst>
            </p:cNvPr>
            <p:cNvCxnSpPr>
              <a:stCxn id="9" idx="2"/>
              <a:endCxn id="8" idx="2"/>
            </p:cNvCxnSpPr>
            <p:nvPr/>
          </p:nvCxnSpPr>
          <p:spPr>
            <a:xfrm rot="5400000">
              <a:off x="6537472" y="3347693"/>
              <a:ext cx="117463" cy="2413094"/>
            </a:xfrm>
            <a:prstGeom prst="bentConnector3">
              <a:avLst>
                <a:gd name="adj1" fmla="val 294614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BA7D995-17E7-CC42-B8C0-1BE0D260A0BB}"/>
              </a:ext>
            </a:extLst>
          </p:cNvPr>
          <p:cNvSpPr txBox="1"/>
          <p:nvPr/>
        </p:nvSpPr>
        <p:spPr>
          <a:xfrm>
            <a:off x="5166769" y="3731464"/>
            <a:ext cx="2488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0070C0"/>
                </a:solidFill>
                <a:latin typeface="Georgia" panose="02040502050405020303" pitchFamily="18" charset="0"/>
              </a:rPr>
              <a:t>Neural Network</a:t>
            </a:r>
            <a:endParaRPr kumimoji="1" lang="ko-Kore-KR" altLang="en-US" sz="1600" dirty="0">
              <a:solidFill>
                <a:srgbClr val="0070C0"/>
              </a:solidFill>
              <a:latin typeface="Georgia" panose="02040502050405020303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B39F7E-78B2-564E-8625-A1E50C9A513C}"/>
              </a:ext>
            </a:extLst>
          </p:cNvPr>
          <p:cNvSpPr txBox="1"/>
          <p:nvPr/>
        </p:nvSpPr>
        <p:spPr>
          <a:xfrm>
            <a:off x="1658521" y="3731464"/>
            <a:ext cx="24885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C00000"/>
                </a:solidFill>
                <a:latin typeface="Georgia" panose="02040502050405020303" pitchFamily="18" charset="0"/>
              </a:rPr>
              <a:t>Encoding</a:t>
            </a:r>
            <a:endParaRPr kumimoji="1" lang="ko-Kore-KR" altLang="en-US" sz="1600" dirty="0">
              <a:solidFill>
                <a:srgbClr val="C00000"/>
              </a:solidFill>
              <a:latin typeface="Georgia" panose="02040502050405020303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BB791A-BEA1-0D4E-A32D-9DDBBEB99EEC}"/>
              </a:ext>
            </a:extLst>
          </p:cNvPr>
          <p:cNvSpPr txBox="1"/>
          <p:nvPr/>
        </p:nvSpPr>
        <p:spPr>
          <a:xfrm>
            <a:off x="4074766" y="4277766"/>
            <a:ext cx="112974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>
                <a:latin typeface="Georgia" panose="02040502050405020303" pitchFamily="18" charset="0"/>
              </a:rPr>
              <a:t>Tensor</a:t>
            </a:r>
            <a:endParaRPr kumimoji="1" lang="ko-Kore-KR" altLang="en-US" sz="1600" dirty="0">
              <a:latin typeface="Georgia" panose="02040502050405020303" pitchFamily="18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5960546-B411-A943-B591-0FC56A4090B4}"/>
              </a:ext>
            </a:extLst>
          </p:cNvPr>
          <p:cNvCxnSpPr>
            <a:cxnSpLocks/>
            <a:stCxn id="30" idx="3"/>
            <a:endCxn id="8" idx="1"/>
          </p:cNvCxnSpPr>
          <p:nvPr/>
        </p:nvCxnSpPr>
        <p:spPr>
          <a:xfrm>
            <a:off x="5204513" y="4447043"/>
            <a:ext cx="2343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액자 34">
            <a:extLst>
              <a:ext uri="{FF2B5EF4-FFF2-40B4-BE49-F238E27FC236}">
                <a16:creationId xmlns:a16="http://schemas.microsoft.com/office/drawing/2014/main" id="{4E1C9674-D85C-8341-82A6-320EE4605CF5}"/>
              </a:ext>
            </a:extLst>
          </p:cNvPr>
          <p:cNvSpPr/>
          <p:nvPr/>
        </p:nvSpPr>
        <p:spPr>
          <a:xfrm>
            <a:off x="865761" y="4144928"/>
            <a:ext cx="4436878" cy="594504"/>
          </a:xfrm>
          <a:prstGeom prst="frame">
            <a:avLst>
              <a:gd name="adj1" fmla="val 6002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8934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CD9DF-43E6-FD4B-A5FC-03AD76CA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Cirq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Qubit,</a:t>
            </a:r>
            <a:r>
              <a:rPr kumimoji="1" lang="ko-KR" altLang="en-US" dirty="0"/>
              <a:t> </a:t>
            </a:r>
            <a:r>
              <a:rPr kumimoji="1" lang="en-US" altLang="ko-KR" dirty="0"/>
              <a:t>Circuit and Quantum Hardware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FDA8DB-8A16-9343-9E80-B793D97DDF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다음과 같은 방법으로 </a:t>
            </a:r>
            <a:r>
              <a:rPr kumimoji="1" lang="en-US" altLang="ko-KR" sz="1600" b="1" dirty="0"/>
              <a:t>qubit</a:t>
            </a:r>
            <a:r>
              <a:rPr kumimoji="1" lang="ko-KR" altLang="en-US" sz="1600" b="1" dirty="0"/>
              <a:t> 할당 </a:t>
            </a:r>
            <a:r>
              <a:rPr kumimoji="1" lang="ko-KR" altLang="en-US" sz="1600" dirty="0"/>
              <a:t>가능</a:t>
            </a:r>
            <a:endParaRPr kumimoji="1" lang="en-US" altLang="ko-KR" sz="1600" dirty="0"/>
          </a:p>
          <a:p>
            <a:pPr lvl="1">
              <a:lnSpc>
                <a:spcPct val="150000"/>
              </a:lnSpc>
            </a:pPr>
            <a:r>
              <a:rPr kumimoji="1" lang="ko-Kore-KR" altLang="en-US" sz="1400" dirty="0"/>
              <a:t>이름</a:t>
            </a:r>
            <a:r>
              <a:rPr kumimoji="1" lang="ko-KR" altLang="en-US" sz="1400" dirty="0"/>
              <a:t> 붙여서 추상적인 알고리즘에 유용</a:t>
            </a:r>
            <a:endParaRPr kumimoji="1" lang="en-US" altLang="ko-KR" sz="1400" dirty="0"/>
          </a:p>
          <a:p>
            <a:pPr lvl="1">
              <a:lnSpc>
                <a:spcPct val="150000"/>
              </a:lnSpc>
            </a:pPr>
            <a:endParaRPr kumimoji="1" lang="en-US" altLang="ko-Kore-KR" sz="1400" dirty="0"/>
          </a:p>
          <a:p>
            <a:pPr lvl="1">
              <a:lnSpc>
                <a:spcPct val="150000"/>
              </a:lnSpc>
            </a:pPr>
            <a:endParaRPr kumimoji="1" lang="en-US" altLang="ko-Kore-KR" sz="1400" dirty="0"/>
          </a:p>
          <a:p>
            <a:pPr lvl="1">
              <a:lnSpc>
                <a:spcPct val="150000"/>
              </a:lnSpc>
            </a:pPr>
            <a:r>
              <a:rPr kumimoji="1" lang="ko-Kore-KR" altLang="en-US" sz="1400" dirty="0"/>
              <a:t>정확히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어딘진</a:t>
            </a:r>
            <a:r>
              <a:rPr kumimoji="1" lang="ko-KR" altLang="en-US" sz="1400" dirty="0"/>
              <a:t> 모르겠는데 </a:t>
            </a:r>
            <a:r>
              <a:rPr kumimoji="1" lang="en-US" altLang="ko-KR" sz="1400" dirty="0"/>
              <a:t>3</a:t>
            </a:r>
            <a:r>
              <a:rPr kumimoji="1" lang="ko-KR" altLang="en-US" sz="1400" dirty="0"/>
              <a:t>이면 </a:t>
            </a:r>
            <a:r>
              <a:rPr kumimoji="1" lang="en-US" altLang="ko-KR" sz="1400" dirty="0"/>
              <a:t>3</a:t>
            </a:r>
            <a:r>
              <a:rPr kumimoji="1" lang="ko-KR" altLang="en-US" sz="1400" dirty="0"/>
              <a:t>개의 </a:t>
            </a:r>
            <a:r>
              <a:rPr kumimoji="1" lang="en-US" altLang="ko-KR" sz="1400" dirty="0"/>
              <a:t>qubit</a:t>
            </a:r>
            <a:r>
              <a:rPr kumimoji="1" lang="ko-KR" altLang="en-US" sz="1400" dirty="0"/>
              <a:t> 할당</a:t>
            </a:r>
            <a:endParaRPr kumimoji="1" lang="ko-Kore-KR" altLang="en-US" sz="1400" dirty="0"/>
          </a:p>
          <a:p>
            <a:pPr lvl="1">
              <a:lnSpc>
                <a:spcPct val="150000"/>
              </a:lnSpc>
            </a:pPr>
            <a:endParaRPr kumimoji="1" lang="en-US" altLang="ko-Kore-KR" sz="1400" dirty="0"/>
          </a:p>
          <a:p>
            <a:pPr lvl="1">
              <a:lnSpc>
                <a:spcPct val="150000"/>
              </a:lnSpc>
            </a:pPr>
            <a:endParaRPr kumimoji="1" lang="en-US" altLang="ko-Kore-KR" sz="1400" dirty="0"/>
          </a:p>
          <a:p>
            <a:pPr lvl="1">
              <a:lnSpc>
                <a:spcPct val="150000"/>
              </a:lnSpc>
            </a:pPr>
            <a:r>
              <a:rPr kumimoji="1" lang="ko-KR" altLang="en-US" sz="1400" dirty="0"/>
              <a:t>그리드에서 </a:t>
            </a:r>
            <a:r>
              <a:rPr kumimoji="1" lang="en-US" altLang="ko-KR" sz="1400" dirty="0"/>
              <a:t>(4,5)</a:t>
            </a:r>
            <a:r>
              <a:rPr kumimoji="1" lang="ko-KR" altLang="en-US" sz="1400" dirty="0"/>
              <a:t>에 위치하는 </a:t>
            </a:r>
            <a:r>
              <a:rPr kumimoji="1" lang="en-US" altLang="ko-KR" sz="1400" dirty="0"/>
              <a:t>qubit</a:t>
            </a:r>
            <a:r>
              <a:rPr kumimoji="1" lang="ko-KR" altLang="en-US" sz="1400" dirty="0"/>
              <a:t> </a:t>
            </a:r>
            <a:endParaRPr kumimoji="1" lang="ko-Kore-KR" altLang="en-US" sz="1400" dirty="0"/>
          </a:p>
          <a:p>
            <a:pPr lvl="1">
              <a:lnSpc>
                <a:spcPct val="150000"/>
              </a:lnSpc>
            </a:pPr>
            <a:endParaRPr kumimoji="1" lang="en-US" altLang="ko-Kore-KR" sz="1400" dirty="0"/>
          </a:p>
          <a:p>
            <a:pPr lvl="1">
              <a:lnSpc>
                <a:spcPct val="150000"/>
              </a:lnSpc>
            </a:pPr>
            <a:r>
              <a:rPr kumimoji="1" lang="ko-KR" altLang="en-US" sz="1400" dirty="0"/>
              <a:t>그리드에서 </a:t>
            </a:r>
            <a:r>
              <a:rPr kumimoji="1" lang="en-US" altLang="ko-KR" sz="1400" dirty="0"/>
              <a:t>(0,0)~(3,3)</a:t>
            </a:r>
            <a:r>
              <a:rPr kumimoji="1" lang="ko-KR" altLang="en-US" sz="1400" dirty="0"/>
              <a:t> 까지 총 </a:t>
            </a:r>
            <a:r>
              <a:rPr kumimoji="1" lang="en-US" altLang="ko-KR" sz="1400" dirty="0"/>
              <a:t>16</a:t>
            </a:r>
            <a:r>
              <a:rPr kumimoji="1" lang="ko-KR" altLang="en-US" sz="1400" dirty="0"/>
              <a:t>개의 </a:t>
            </a:r>
            <a:r>
              <a:rPr kumimoji="1" lang="en-US" altLang="ko-KR" sz="1400" dirty="0"/>
              <a:t>qubit</a:t>
            </a:r>
            <a:r>
              <a:rPr kumimoji="1" lang="ko-KR" altLang="en-US" sz="1400" dirty="0"/>
              <a:t> 할당</a:t>
            </a:r>
            <a:endParaRPr kumimoji="1" lang="ko-Kore-KR" altLang="en-US" sz="1400" dirty="0"/>
          </a:p>
          <a:p>
            <a:pPr lvl="1">
              <a:lnSpc>
                <a:spcPct val="150000"/>
              </a:lnSpc>
            </a:pPr>
            <a:endParaRPr kumimoji="1" lang="ko-Kore-KR" altLang="en-US" sz="1400" dirty="0"/>
          </a:p>
          <a:p>
            <a:pPr>
              <a:lnSpc>
                <a:spcPct val="150000"/>
              </a:lnSpc>
            </a:pPr>
            <a:r>
              <a:rPr kumimoji="1" lang="en-US" altLang="ko-Kore-KR" sz="1600" b="1" dirty="0"/>
              <a:t>Circuit </a:t>
            </a:r>
            <a:r>
              <a:rPr kumimoji="1" lang="ko-KR" altLang="en-US" sz="1600" b="1" dirty="0"/>
              <a:t>생성</a:t>
            </a:r>
            <a:endParaRPr kumimoji="1" lang="ko-Kore-KR" altLang="en-US" sz="16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4E7578-D62E-1245-8DF7-F9BFE1350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83" y="2064570"/>
            <a:ext cx="3378200" cy="546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FA10E8-ADA8-C24C-85C4-E107F423A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39" y="3138343"/>
            <a:ext cx="2451100" cy="317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20B071B-F10A-2447-B260-2BAB95F49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539" y="3578046"/>
            <a:ext cx="3987800" cy="3175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14576C6-1847-9049-8143-80514AF6F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539" y="4355837"/>
            <a:ext cx="2908300" cy="279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EDC4E2-47E4-B740-B8B9-5076A789C3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2539" y="5093612"/>
            <a:ext cx="3683000" cy="330200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78D8AD62-DAF2-D343-94EF-50D03ACEA4EC}"/>
              </a:ext>
            </a:extLst>
          </p:cNvPr>
          <p:cNvGrpSpPr/>
          <p:nvPr/>
        </p:nvGrpSpPr>
        <p:grpSpPr>
          <a:xfrm>
            <a:off x="6392481" y="1417225"/>
            <a:ext cx="5324299" cy="4442138"/>
            <a:chOff x="5588511" y="2189841"/>
            <a:chExt cx="5324299" cy="444213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F2E9322-AAFA-6E49-B49F-00EC43B55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588511" y="2189841"/>
              <a:ext cx="5215714" cy="402355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A131A71-B299-6E4B-BD76-F7415310A92B}"/>
                </a:ext>
              </a:extLst>
            </p:cNvPr>
            <p:cNvSpPr/>
            <p:nvPr/>
          </p:nvSpPr>
          <p:spPr>
            <a:xfrm>
              <a:off x="7039634" y="6324202"/>
              <a:ext cx="387317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dirty="0">
                  <a:latin typeface="-apple-system"/>
                </a:rPr>
                <a:t>*</a:t>
              </a:r>
              <a:r>
                <a:rPr lang="en" altLang="ko-Kore-KR" sz="1400" dirty="0" err="1">
                  <a:latin typeface="-apple-system"/>
                </a:rPr>
                <a:t>GridQubit</a:t>
              </a:r>
              <a:r>
                <a:rPr lang="ko-KR" altLang="en-US" sz="1400" dirty="0">
                  <a:latin typeface="-apple-system"/>
                </a:rPr>
                <a:t>은 </a:t>
              </a:r>
              <a:r>
                <a:rPr lang="en-US" altLang="ko-KR" sz="1400" dirty="0">
                  <a:latin typeface="-apple-system"/>
                </a:rPr>
                <a:t>2 </a:t>
              </a:r>
              <a:r>
                <a:rPr lang="ko-KR" altLang="en-US" sz="1400" dirty="0">
                  <a:latin typeface="-apple-system"/>
                </a:rPr>
                <a:t>차원 정사각형 격자 형태의 </a:t>
              </a:r>
              <a:r>
                <a:rPr kumimoji="1" lang="en-US" altLang="ko-KR" sz="1400" dirty="0"/>
                <a:t>qubit</a:t>
              </a:r>
              <a:endParaRPr lang="en-US" altLang="ko-KR" sz="1400" dirty="0">
                <a:latin typeface="-apple-system"/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98AC9B05-4935-BA48-B777-FB0F715FDA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7079" y="6019517"/>
            <a:ext cx="23241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2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CD9DF-43E6-FD4B-A5FC-03AD76CA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 err="1"/>
              <a:t>Cirq</a:t>
            </a:r>
            <a:r>
              <a:rPr kumimoji="1" lang="ko-KR" altLang="en-US" dirty="0"/>
              <a:t>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Qubit and Quantum Hardware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FDA8DB-8A16-9343-9E80-B793D97DDF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b="1" dirty="0" err="1"/>
              <a:t>cirq</a:t>
            </a:r>
            <a:r>
              <a:rPr kumimoji="1" lang="ko-KR" altLang="en-US" sz="1600" b="1" dirty="0"/>
              <a:t>에서 제공하는 </a:t>
            </a:r>
            <a:r>
              <a:rPr kumimoji="1" lang="en-US" altLang="ko-KR" sz="1600" b="1" dirty="0"/>
              <a:t>quantum hardware</a:t>
            </a:r>
            <a:r>
              <a:rPr kumimoji="1" lang="ko-KR" altLang="en-US" sz="1600" b="1" dirty="0"/>
              <a:t> </a:t>
            </a:r>
            <a:endParaRPr kumimoji="1" lang="ko-Kore-KR" altLang="en-US" sz="14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E297315-48D6-C344-A1EB-929686ADC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560" y="2906186"/>
            <a:ext cx="7329580" cy="37836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C6589C9-42AE-8D4D-BD2B-259DC3E7E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64" y="1632042"/>
            <a:ext cx="8757913" cy="11689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3B2DC9-9EA7-704A-B0F8-08B9BA79E422}"/>
              </a:ext>
            </a:extLst>
          </p:cNvPr>
          <p:cNvSpPr txBox="1"/>
          <p:nvPr/>
        </p:nvSpPr>
        <p:spPr>
          <a:xfrm>
            <a:off x="233860" y="4136282"/>
            <a:ext cx="39704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/>
              <a:t>Bristlecone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:</a:t>
            </a:r>
            <a:r>
              <a:rPr kumimoji="1" lang="ko-KR" altLang="en-US" sz="1600" dirty="0"/>
              <a:t> </a:t>
            </a:r>
            <a:r>
              <a:rPr kumimoji="1" lang="en-US" altLang="ko-KR" sz="1600" b="1" dirty="0"/>
              <a:t>72-qubit</a:t>
            </a:r>
            <a:r>
              <a:rPr kumimoji="1" lang="ko-KR" altLang="en-US" sz="1600" dirty="0"/>
              <a:t> 제공</a:t>
            </a:r>
            <a:br>
              <a:rPr kumimoji="1" lang="en-US" altLang="ko-KR" sz="1600" dirty="0"/>
            </a:br>
            <a:br>
              <a:rPr kumimoji="1" lang="en-US" altLang="ko-KR" sz="1600" dirty="0"/>
            </a:br>
            <a:r>
              <a:rPr kumimoji="1" lang="ko-KR" altLang="en-US" sz="1600" dirty="0"/>
              <a:t>해보진 않았지만 지금까지의 생각으로는 </a:t>
            </a:r>
            <a:br>
              <a:rPr kumimoji="1" lang="en-US" altLang="ko-KR" sz="1600" dirty="0"/>
            </a:br>
            <a:r>
              <a:rPr kumimoji="1" lang="en-US" altLang="ko-KR" sz="1600" dirty="0"/>
              <a:t>72-bit </a:t>
            </a:r>
            <a:r>
              <a:rPr kumimoji="1" lang="ko-KR" altLang="en-US" sz="1600" dirty="0" err="1"/>
              <a:t>평문까지는</a:t>
            </a:r>
            <a:r>
              <a:rPr kumimoji="1" lang="ko-KR" altLang="en-US" sz="1600" dirty="0"/>
              <a:t> 커버 가능한 것 같음</a:t>
            </a:r>
            <a:br>
              <a:rPr kumimoji="1" lang="en-US" altLang="ko-KR" sz="1600" dirty="0"/>
            </a:br>
            <a:endParaRPr kumimoji="1" lang="ko-Kore-KR" altLang="en-US" sz="16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A2A9726-3123-7D4D-9A55-22FE00375BF4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4204356" y="4798002"/>
            <a:ext cx="424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016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CD9DF-43E6-FD4B-A5FC-03AD76CA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Quantum data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1FDA8DB-8A16-9343-9E80-B793D97DDF2C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ko-KR" altLang="en-US" sz="1600" dirty="0"/>
                  <a:t>생성된 </a:t>
                </a:r>
                <a:r>
                  <a:rPr kumimoji="1" lang="en-US" altLang="ko-KR" sz="1600" b="1" dirty="0"/>
                  <a:t>qubit</a:t>
                </a:r>
                <a:r>
                  <a:rPr kumimoji="1" lang="ko-KR" altLang="en-US" sz="1600" b="1" dirty="0"/>
                  <a:t>에는 </a:t>
                </a:r>
                <a:r>
                  <a:rPr kumimoji="1" lang="en-US" altLang="ko-KR" sz="1600" b="1" dirty="0"/>
                  <a:t>quantum data</a:t>
                </a:r>
                <a:r>
                  <a:rPr kumimoji="1" lang="ko-KR" altLang="en-US" sz="1600" dirty="0"/>
                  <a:t>가 들어가야함</a:t>
                </a:r>
                <a:endParaRPr kumimoji="1" lang="en-US" altLang="ko-KR" sz="1600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R" sz="1600" dirty="0"/>
                  <a:t>quantum data</a:t>
                </a:r>
                <a:r>
                  <a:rPr kumimoji="1" lang="ko-KR" altLang="en-US" sz="1600" dirty="0"/>
                  <a:t> 생성을 위해 원래 상태에 </a:t>
                </a:r>
                <a:r>
                  <a:rPr kumimoji="1" lang="en-US" altLang="ko-KR" sz="1600" b="1" dirty="0"/>
                  <a:t>rotation</a:t>
                </a:r>
                <a:r>
                  <a:rPr kumimoji="1" lang="ko-KR" altLang="en-US" sz="1600" b="1" dirty="0"/>
                  <a:t> 연산 </a:t>
                </a:r>
                <a:br>
                  <a:rPr kumimoji="1" lang="en-US" altLang="ko-KR" sz="1600" dirty="0"/>
                </a:br>
                <a:r>
                  <a:rPr kumimoji="1" lang="en-US" altLang="ko-KR" sz="1600" dirty="0">
                    <a:sym typeface="Wingdings" pitchFamily="2" charset="2"/>
                  </a:rPr>
                  <a:t> </a:t>
                </a:r>
                <a:r>
                  <a:rPr kumimoji="1" lang="ko-KR" altLang="en-US" sz="1600" dirty="0">
                    <a:sym typeface="Wingdings" pitchFamily="2" charset="2"/>
                  </a:rPr>
                  <a:t>가능한 경우의 수를 한번에 연산하기 위함 </a:t>
                </a:r>
                <a:r>
                  <a:rPr kumimoji="1" lang="en-US" altLang="ko-KR" sz="1600" dirty="0">
                    <a:sym typeface="Wingdings" pitchFamily="2" charset="2"/>
                  </a:rPr>
                  <a:t></a:t>
                </a:r>
                <a:r>
                  <a:rPr kumimoji="1" lang="ko-KR" altLang="en-US" sz="1600" dirty="0">
                    <a:sym typeface="Wingdings" pitchFamily="2" charset="2"/>
                  </a:rPr>
                  <a:t> </a:t>
                </a:r>
                <a:r>
                  <a:rPr kumimoji="1" lang="en-US" altLang="ko-KR" sz="1600" dirty="0">
                    <a:sym typeface="Wingdings" pitchFamily="2" charset="2"/>
                  </a:rPr>
                  <a:t>rotation</a:t>
                </a:r>
                <a:r>
                  <a:rPr kumimoji="1" lang="ko-KR" altLang="en-US" sz="1600" dirty="0">
                    <a:sym typeface="Wingdings" pitchFamily="2" charset="2"/>
                  </a:rPr>
                  <a:t> 통해 불확실성을 주어 </a:t>
                </a:r>
                <a:r>
                  <a:rPr kumimoji="1" lang="en-US" altLang="ko-KR" sz="1600" dirty="0">
                    <a:sym typeface="Wingdings" pitchFamily="2" charset="2"/>
                  </a:rPr>
                  <a:t>quantum data</a:t>
                </a:r>
                <a:r>
                  <a:rPr kumimoji="1" lang="ko-KR" altLang="en-US" sz="1600" dirty="0">
                    <a:sym typeface="Wingdings" pitchFamily="2" charset="2"/>
                  </a:rPr>
                  <a:t> 생성</a:t>
                </a:r>
                <a:endParaRPr kumimoji="1" lang="en-US" altLang="ko-Kore-KR" sz="16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ore-KR" sz="1600" b="1" i="1" dirty="0" smtClean="0">
                        <a:latin typeface="Cambria Math" panose="02040503050406030204" pitchFamily="18" charset="0"/>
                      </a:rPr>
                      <m:t>𝑹𝒙</m:t>
                    </m:r>
                    <m:r>
                      <a:rPr kumimoji="1" lang="en-US" altLang="ko-Kore-KR" sz="16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ore-KR" sz="1600" b="1" i="1" dirty="0" smtClean="0">
                        <a:latin typeface="Cambria Math" panose="02040503050406030204" pitchFamily="18" charset="0"/>
                      </a:rPr>
                      <m:t>𝑹𝒚</m:t>
                    </m:r>
                    <m:r>
                      <a:rPr kumimoji="1" lang="en-US" altLang="ko-Kore-KR" sz="16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ore-KR" sz="1600" b="1" i="1" dirty="0" smtClean="0">
                        <a:latin typeface="Cambria Math" panose="02040503050406030204" pitchFamily="18" charset="0"/>
                      </a:rPr>
                      <m:t>𝑹𝒛</m:t>
                    </m:r>
                    <m:r>
                      <a:rPr kumimoji="1" lang="en-US" altLang="ko-Kore-KR" sz="16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ore-KR" sz="1600" b="1" dirty="0"/>
                  <a:t>gate </a:t>
                </a:r>
                <a:r>
                  <a:rPr kumimoji="1" lang="ko-Kore-KR" altLang="en-US" sz="1600" b="1" dirty="0"/>
                  <a:t>사용</a:t>
                </a:r>
                <a:r>
                  <a:rPr kumimoji="1" lang="ko-KR" altLang="en-US" sz="1600" b="1" dirty="0"/>
                  <a:t> 가능</a:t>
                </a:r>
                <a:br>
                  <a:rPr kumimoji="1" lang="en-US" altLang="ko-KR" sz="1600" dirty="0"/>
                </a:br>
                <a:r>
                  <a:rPr kumimoji="1" lang="en-US" altLang="ko-KR" sz="1600" dirty="0">
                    <a:sym typeface="Wingdings" pitchFamily="2" charset="2"/>
                  </a:rPr>
                  <a:t></a:t>
                </a:r>
                <a:r>
                  <a:rPr kumimoji="1" lang="ko-KR" altLang="en-US" sz="16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sz="1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kumimoji="1" lang="en-US" altLang="ko-Kore-KR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ko-KR" altLang="en-US" sz="1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sz="1600" dirty="0"/>
                  <a:t>gate :</a:t>
                </a:r>
                <a:r>
                  <a:rPr kumimoji="1" lang="ko-KR" altLang="en-US" sz="16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ko-KR" altLang="en-US" sz="1600" dirty="0"/>
                  <a:t>축 기준 </a:t>
                </a:r>
                <a:r>
                  <a:rPr kumimoji="1" lang="en-US" altLang="ko-KR" sz="1600" dirty="0"/>
                  <a:t>rotation (</a:t>
                </a:r>
                <a14:m>
                  <m:oMath xmlns:m="http://schemas.openxmlformats.org/officeDocument/2006/math">
                    <m:r>
                      <a:rPr kumimoji="1" lang="en-US" altLang="ko-KR" sz="16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ko-KR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16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ko-KR" altLang="en-US" sz="1600" dirty="0"/>
                  <a:t>의 </a:t>
                </a:r>
                <a:r>
                  <a:rPr kumimoji="1" lang="en-US" altLang="ko-KR" sz="1600" dirty="0"/>
                  <a:t>rotation</a:t>
                </a:r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;</a:t>
                </a:r>
                <a:r>
                  <a:rPr kumimoji="1" lang="ko-KR" altLang="en-US" sz="1600" dirty="0"/>
                  <a:t> 좌표 변환</a:t>
                </a:r>
                <a:r>
                  <a:rPr kumimoji="1" lang="en-US" altLang="ko-KR" sz="1600" dirty="0"/>
                  <a:t>)</a:t>
                </a:r>
                <a:br>
                  <a:rPr kumimoji="1" lang="en-US" altLang="ko-KR" sz="1600" dirty="0"/>
                </a:br>
                <a:r>
                  <a:rPr kumimoji="1" lang="en-US" altLang="ko-KR" sz="1600" dirty="0">
                    <a:sym typeface="Wingdings" pitchFamily="2" charset="2"/>
                  </a:rPr>
                  <a:t></a:t>
                </a:r>
                <a:r>
                  <a:rPr kumimoji="1" lang="ko-KR" altLang="en-US" sz="1600" dirty="0">
                    <a:sym typeface="Wingdings" pitchFamily="2" charset="2"/>
                  </a:rPr>
                  <a:t> </a:t>
                </a:r>
                <a:r>
                  <a:rPr kumimoji="1" lang="ko-KR" altLang="en-US" sz="1600" b="1" dirty="0">
                    <a:sym typeface="Wingdings" pitchFamily="2" charset="2"/>
                  </a:rPr>
                  <a:t>하나의 </a:t>
                </a:r>
                <a:r>
                  <a:rPr kumimoji="1" lang="en-US" altLang="ko-KR" sz="1600" b="1" dirty="0">
                    <a:sym typeface="Wingdings" pitchFamily="2" charset="2"/>
                  </a:rPr>
                  <a:t>qubit</a:t>
                </a:r>
                <a:r>
                  <a:rPr kumimoji="1" lang="ko-KR" altLang="en-US" sz="1600" b="1" dirty="0">
                    <a:sym typeface="Wingdings" pitchFamily="2" charset="2"/>
                  </a:rPr>
                  <a:t>에 대한 </a:t>
                </a:r>
                <a:r>
                  <a:rPr kumimoji="1" lang="en-US" altLang="ko-KR" sz="1600" b="1" dirty="0">
                    <a:sym typeface="Wingdings" pitchFamily="2" charset="2"/>
                  </a:rPr>
                  <a:t>random</a:t>
                </a:r>
                <a:r>
                  <a:rPr kumimoji="1" lang="ko-KR" altLang="en-US" sz="1600" b="1" dirty="0">
                    <a:sym typeface="Wingdings" pitchFamily="2" charset="2"/>
                  </a:rPr>
                  <a:t> </a:t>
                </a:r>
                <a:r>
                  <a:rPr kumimoji="1" lang="en-US" altLang="ko-KR" sz="1600" b="1" dirty="0">
                    <a:sym typeface="Wingdings" pitchFamily="2" charset="2"/>
                  </a:rPr>
                  <a:t>rotation</a:t>
                </a:r>
                <a:r>
                  <a:rPr kumimoji="1" lang="ko-KR" altLang="en-US" sz="1600" b="1" dirty="0">
                    <a:sym typeface="Wingdings" pitchFamily="2" charset="2"/>
                  </a:rPr>
                  <a:t> </a:t>
                </a:r>
                <a:r>
                  <a:rPr kumimoji="1" lang="en-US" altLang="ko-KR" sz="1600" b="1" dirty="0">
                    <a:sym typeface="Wingdings" pitchFamily="2" charset="2"/>
                  </a:rPr>
                  <a:t></a:t>
                </a:r>
                <a:r>
                  <a:rPr kumimoji="1" lang="ko-KR" altLang="en-US" sz="1600" b="1" dirty="0">
                    <a:sym typeface="Wingdings" pitchFamily="2" charset="2"/>
                  </a:rPr>
                  <a:t> 두 축에 대한 </a:t>
                </a:r>
                <a:r>
                  <a:rPr kumimoji="1" lang="en-US" altLang="ko-KR" sz="1600" b="1" dirty="0">
                    <a:sym typeface="Wingdings" pitchFamily="2" charset="2"/>
                  </a:rPr>
                  <a:t>rotation </a:t>
                </a:r>
                <a:r>
                  <a:rPr kumimoji="1" lang="ko-KR" altLang="en-US" sz="1600" b="1" dirty="0">
                    <a:sym typeface="Wingdings" pitchFamily="2" charset="2"/>
                  </a:rPr>
                  <a:t>필요</a:t>
                </a:r>
                <a:endParaRPr kumimoji="1" lang="en-US" altLang="ko-Kore-KR" sz="1600" b="1" dirty="0"/>
              </a:p>
              <a:p>
                <a:pPr>
                  <a:lnSpc>
                    <a:spcPct val="150000"/>
                  </a:lnSpc>
                </a:pPr>
                <a:endParaRPr kumimoji="1" lang="en-US" altLang="ko-Kore-KR" sz="1600" dirty="0"/>
              </a:p>
              <a:p>
                <a:pPr>
                  <a:lnSpc>
                    <a:spcPct val="150000"/>
                  </a:lnSpc>
                </a:pPr>
                <a:endParaRPr kumimoji="1" lang="en-US" altLang="ko-Kore-KR" sz="1600" dirty="0"/>
              </a:p>
              <a:p>
                <a:pPr>
                  <a:lnSpc>
                    <a:spcPct val="150000"/>
                  </a:lnSpc>
                </a:pPr>
                <a:endParaRPr kumimoji="1" lang="en-US" altLang="ko-Kore-KR" sz="1600" dirty="0"/>
              </a:p>
              <a:p>
                <a:pPr>
                  <a:lnSpc>
                    <a:spcPct val="150000"/>
                  </a:lnSpc>
                </a:pPr>
                <a:endParaRPr kumimoji="1" lang="en-US" altLang="ko-Kore-KR" sz="500" dirty="0"/>
              </a:p>
              <a:p>
                <a:pPr>
                  <a:lnSpc>
                    <a:spcPct val="150000"/>
                  </a:lnSpc>
                </a:pPr>
                <a:r>
                  <a:rPr kumimoji="1" lang="en-US" altLang="ko-Kore-KR" sz="1600" b="1" dirty="0"/>
                  <a:t>convert to tensor</a:t>
                </a:r>
                <a:r>
                  <a:rPr kumimoji="1" lang="ko-KR" altLang="en-US" sz="1600" b="1" dirty="0"/>
                  <a:t> 필요</a:t>
                </a:r>
                <a:br>
                  <a:rPr kumimoji="1" lang="en-US" altLang="ko-KR" sz="1600" dirty="0"/>
                </a:br>
                <a:r>
                  <a:rPr kumimoji="1" lang="en-US" altLang="ko-KR" sz="1600" dirty="0">
                    <a:sym typeface="Wingdings" pitchFamily="2" charset="2"/>
                  </a:rPr>
                  <a:t></a:t>
                </a:r>
                <a:r>
                  <a:rPr kumimoji="1" lang="ko-KR" altLang="en-US" sz="1600" dirty="0">
                    <a:sym typeface="Wingdings" pitchFamily="2" charset="2"/>
                  </a:rPr>
                  <a:t> </a:t>
                </a:r>
                <a:r>
                  <a:rPr kumimoji="1" lang="en-US" altLang="ko-KR" sz="1600" dirty="0">
                    <a:sym typeface="Wingdings" pitchFamily="2" charset="2"/>
                  </a:rPr>
                  <a:t>quantum domain</a:t>
                </a:r>
                <a:r>
                  <a:rPr kumimoji="1" lang="ko-KR" altLang="en-US" sz="1600" dirty="0" err="1">
                    <a:sym typeface="Wingdings" pitchFamily="2" charset="2"/>
                  </a:rPr>
                  <a:t>으로</a:t>
                </a:r>
                <a:r>
                  <a:rPr kumimoji="1" lang="ko-KR" altLang="en-US" sz="1600" dirty="0">
                    <a:sym typeface="Wingdings" pitchFamily="2" charset="2"/>
                  </a:rPr>
                  <a:t> 인코딩한 후</a:t>
                </a:r>
                <a:r>
                  <a:rPr kumimoji="1" lang="en-US" altLang="ko-KR" sz="1600" dirty="0">
                    <a:sym typeface="Wingdings" pitchFamily="2" charset="2"/>
                  </a:rPr>
                  <a:t>,</a:t>
                </a:r>
                <a:r>
                  <a:rPr kumimoji="1" lang="ko-KR" altLang="en-US" sz="1600" dirty="0">
                    <a:sym typeface="Wingdings" pitchFamily="2" charset="2"/>
                  </a:rPr>
                  <a:t> </a:t>
                </a:r>
                <a:r>
                  <a:rPr kumimoji="1" lang="en-US" altLang="ko-KR" sz="1600" dirty="0">
                    <a:sym typeface="Wingdings" pitchFamily="2" charset="2"/>
                  </a:rPr>
                  <a:t>tensor</a:t>
                </a:r>
                <a:r>
                  <a:rPr kumimoji="1" lang="ko-KR" altLang="en-US" sz="1600" dirty="0">
                    <a:sym typeface="Wingdings" pitchFamily="2" charset="2"/>
                  </a:rPr>
                  <a:t>로 변환하기 위함 </a:t>
                </a:r>
                <a:r>
                  <a:rPr kumimoji="1" lang="en-US" altLang="ko-KR" sz="1600" dirty="0">
                    <a:sym typeface="Wingdings" pitchFamily="2" charset="2"/>
                  </a:rPr>
                  <a:t></a:t>
                </a:r>
                <a:r>
                  <a:rPr kumimoji="1" lang="ko-KR" altLang="en-US" sz="1600" dirty="0">
                    <a:sym typeface="Wingdings" pitchFamily="2" charset="2"/>
                  </a:rPr>
                  <a:t> </a:t>
                </a:r>
                <a:r>
                  <a:rPr kumimoji="1" lang="en-US" altLang="ko-KR" sz="1600" b="1" dirty="0">
                    <a:sym typeface="Wingdings" pitchFamily="2" charset="2"/>
                  </a:rPr>
                  <a:t>parameterized circuit</a:t>
                </a:r>
                <a:endParaRPr kumimoji="1" lang="en-US" altLang="ko-Kore-KR" sz="1600" b="1" dirty="0"/>
              </a:p>
              <a:p>
                <a:pPr>
                  <a:lnSpc>
                    <a:spcPct val="150000"/>
                  </a:lnSpc>
                </a:pPr>
                <a:endParaRPr kumimoji="1" lang="en-US" altLang="ko-Kore-KR" sz="1600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71FDA8DB-8A16-9343-9E80-B793D97DD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223" b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3FDD46F0-22B5-5644-9506-ECA166EEDC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47" t="34238" r="8321" b="7701"/>
          <a:stretch/>
        </p:blipFill>
        <p:spPr>
          <a:xfrm>
            <a:off x="906820" y="3828556"/>
            <a:ext cx="3309215" cy="15678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CB2889-09AF-EB40-BB72-E6ADB7E55C22}"/>
              </a:ext>
            </a:extLst>
          </p:cNvPr>
          <p:cNvSpPr txBox="1"/>
          <p:nvPr/>
        </p:nvSpPr>
        <p:spPr>
          <a:xfrm>
            <a:off x="6225685" y="1056147"/>
            <a:ext cx="5554395" cy="10218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400" dirty="0"/>
              <a:t>*양자 상태에 상태 변화를 가할 수 있는 것은 </a:t>
            </a:r>
            <a:r>
              <a:rPr kumimoji="1" lang="en-US" altLang="ko-KR" sz="1400" b="1" dirty="0"/>
              <a:t>unitary matrix </a:t>
            </a:r>
            <a:r>
              <a:rPr kumimoji="1" lang="ko-KR" altLang="en-US" sz="1400" dirty="0" err="1"/>
              <a:t>곱셈뿐</a:t>
            </a:r>
            <a:br>
              <a:rPr kumimoji="1" lang="en-US" altLang="ko-KR" sz="1400" dirty="0"/>
            </a:br>
            <a:r>
              <a:rPr kumimoji="1" lang="en-US" altLang="ko-Kore-KR" sz="1400" dirty="0">
                <a:solidFill>
                  <a:srgbClr val="0070C0"/>
                </a:solidFill>
                <a:sym typeface="Wingdings" pitchFamily="2" charset="2"/>
              </a:rPr>
              <a:t> </a:t>
            </a:r>
            <a:r>
              <a:rPr kumimoji="1" lang="ko-KR" altLang="en-US" sz="1400" dirty="0">
                <a:solidFill>
                  <a:srgbClr val="0070C0"/>
                </a:solidFill>
                <a:sym typeface="Wingdings" pitchFamily="2" charset="2"/>
              </a:rPr>
              <a:t>양자 게이트는 </a:t>
            </a:r>
            <a:r>
              <a:rPr kumimoji="1" lang="en-US" altLang="ko-KR" sz="1400" dirty="0">
                <a:solidFill>
                  <a:srgbClr val="0070C0"/>
                </a:solidFill>
                <a:sym typeface="Wingdings" pitchFamily="2" charset="2"/>
              </a:rPr>
              <a:t>unitary matrix </a:t>
            </a:r>
            <a:br>
              <a:rPr kumimoji="1" lang="en-US" altLang="ko-KR" sz="1400" dirty="0">
                <a:sym typeface="Wingdings" pitchFamily="2" charset="2"/>
              </a:rPr>
            </a:br>
            <a:r>
              <a:rPr kumimoji="1" lang="en-US" altLang="ko-KR" sz="1400" dirty="0">
                <a:sym typeface="Wingdings" pitchFamily="2" charset="2"/>
              </a:rPr>
              <a:t>ex) X, Y, Z, H, Rx, Ry, CX, CCX …</a:t>
            </a:r>
            <a:r>
              <a:rPr kumimoji="1" lang="ko-KR" altLang="en-US" sz="1400" dirty="0">
                <a:sym typeface="Wingdings" pitchFamily="2" charset="2"/>
              </a:rPr>
              <a:t> </a:t>
            </a:r>
            <a:endParaRPr kumimoji="1" lang="en-US" altLang="ko-KR" sz="1400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3E19E3C-F6DD-8C45-909A-1076F3DBA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715" y="5535774"/>
            <a:ext cx="38535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ore-KR" altLang="ko-Kore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6DD6B3E-5F6C-F240-8B75-0884F507E13F}"/>
              </a:ext>
            </a:extLst>
          </p:cNvPr>
          <p:cNvGrpSpPr/>
          <p:nvPr/>
        </p:nvGrpSpPr>
        <p:grpSpPr>
          <a:xfrm>
            <a:off x="9022828" y="3117057"/>
            <a:ext cx="2696561" cy="3088724"/>
            <a:chOff x="5387390" y="3497835"/>
            <a:chExt cx="2794000" cy="3352402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A3B829A-A93D-8040-ACAF-B08235BDEF6B}"/>
                </a:ext>
              </a:extLst>
            </p:cNvPr>
            <p:cNvGrpSpPr/>
            <p:nvPr/>
          </p:nvGrpSpPr>
          <p:grpSpPr>
            <a:xfrm>
              <a:off x="5387390" y="3497835"/>
              <a:ext cx="2794000" cy="2971801"/>
              <a:chOff x="3869441" y="2733674"/>
              <a:chExt cx="2794000" cy="2971801"/>
            </a:xfrm>
          </p:grpSpPr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689E1ED3-7ECD-EC4A-B601-B66587C7C1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69441" y="2733674"/>
                <a:ext cx="2794000" cy="29718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8979E144-1F98-194F-BA36-942DE1D42DCC}"/>
                  </a:ext>
                </a:extLst>
              </p:cNvPr>
              <p:cNvCxnSpPr/>
              <p:nvPr/>
            </p:nvCxnSpPr>
            <p:spPr>
              <a:xfrm flipV="1">
                <a:off x="5064369" y="3358662"/>
                <a:ext cx="430823" cy="92917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화살표 연결선 9">
                <a:extLst>
                  <a:ext uri="{FF2B5EF4-FFF2-40B4-BE49-F238E27FC236}">
                    <a16:creationId xmlns:a16="http://schemas.microsoft.com/office/drawing/2014/main" id="{AD0C650C-ECB0-3C48-B7FC-E0361CB012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64369" y="3928262"/>
                <a:ext cx="693768" cy="376001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50F1A155-D564-0A49-AFEB-940378B5D6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63209" y="3586437"/>
                <a:ext cx="501160" cy="717826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F5FD507-9453-E44F-9221-26D81B4C785F}"/>
                </a:ext>
              </a:extLst>
            </p:cNvPr>
            <p:cNvSpPr txBox="1"/>
            <p:nvPr/>
          </p:nvSpPr>
          <p:spPr>
            <a:xfrm>
              <a:off x="5783862" y="6511683"/>
              <a:ext cx="15969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600" dirty="0">
                  <a:latin typeface="Georgia" panose="02040502050405020303" pitchFamily="18" charset="0"/>
                </a:rPr>
                <a:t>Rotation(theta)</a:t>
              </a:r>
              <a:endParaRPr kumimoji="1" lang="ko-Kore-KR" altLang="en-US" sz="1600" dirty="0">
                <a:latin typeface="Georgia" panose="02040502050405020303" pitchFamily="18" charset="0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C4937E-2881-4840-AEA4-7E27E2F527A7}"/>
              </a:ext>
            </a:extLst>
          </p:cNvPr>
          <p:cNvGrpSpPr/>
          <p:nvPr/>
        </p:nvGrpSpPr>
        <p:grpSpPr>
          <a:xfrm>
            <a:off x="4452744" y="3661797"/>
            <a:ext cx="3853508" cy="2062305"/>
            <a:chOff x="4583219" y="4088060"/>
            <a:chExt cx="3853508" cy="2062305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8AC7EAF4-CDAE-A247-A583-B3BEBA3E5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83219" y="4088060"/>
              <a:ext cx="3853508" cy="20623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" name="액자 19">
              <a:extLst>
                <a:ext uri="{FF2B5EF4-FFF2-40B4-BE49-F238E27FC236}">
                  <a16:creationId xmlns:a16="http://schemas.microsoft.com/office/drawing/2014/main" id="{06DBB528-036F-B04B-A238-CC5DA1A462EE}"/>
                </a:ext>
              </a:extLst>
            </p:cNvPr>
            <p:cNvSpPr/>
            <p:nvPr/>
          </p:nvSpPr>
          <p:spPr>
            <a:xfrm>
              <a:off x="5496910" y="4971393"/>
              <a:ext cx="2890374" cy="468488"/>
            </a:xfrm>
            <a:prstGeom prst="fram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00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CD9DF-43E6-FD4B-A5FC-03AD76CA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Parameterized Quantum Circuit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FDA8DB-8A16-9343-9E80-B793D97DDF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dirty="0"/>
              <a:t>Parameterized circuit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(tensor</a:t>
            </a:r>
            <a:r>
              <a:rPr kumimoji="1" lang="ko-KR" altLang="en-US" sz="1800" dirty="0"/>
              <a:t>로 변환된 회로</a:t>
            </a:r>
            <a:r>
              <a:rPr kumimoji="1" lang="en-US" altLang="ko-KR" sz="1800" dirty="0"/>
              <a:t>)</a:t>
            </a:r>
            <a:r>
              <a:rPr kumimoji="1" lang="ko-KR" altLang="en-US" sz="1800" dirty="0"/>
              <a:t> 이므로 하나의 학습 가능한 네트워크가 됨 </a:t>
            </a:r>
            <a:endParaRPr kumimoji="1" lang="en-US" altLang="ko-KR" sz="1800" dirty="0"/>
          </a:p>
          <a:p>
            <a:pPr>
              <a:lnSpc>
                <a:spcPct val="150000"/>
              </a:lnSpc>
            </a:pPr>
            <a:endParaRPr kumimoji="1" lang="en-US" altLang="ko-KR" sz="1800" dirty="0"/>
          </a:p>
          <a:p>
            <a:pPr>
              <a:lnSpc>
                <a:spcPct val="150000"/>
              </a:lnSpc>
            </a:pPr>
            <a:endParaRPr kumimoji="1" lang="en-US" altLang="ko-KR" sz="1800" dirty="0"/>
          </a:p>
          <a:p>
            <a:pPr>
              <a:lnSpc>
                <a:spcPct val="150000"/>
              </a:lnSpc>
            </a:pPr>
            <a:endParaRPr kumimoji="1" lang="en-US" altLang="ko-KR" sz="1800" dirty="0"/>
          </a:p>
          <a:p>
            <a:pPr>
              <a:lnSpc>
                <a:spcPct val="150000"/>
              </a:lnSpc>
            </a:pPr>
            <a:endParaRPr kumimoji="1" lang="en-US" altLang="ko-KR" sz="1800" dirty="0"/>
          </a:p>
          <a:p>
            <a:pPr>
              <a:lnSpc>
                <a:spcPct val="150000"/>
              </a:lnSpc>
            </a:pPr>
            <a:endParaRPr kumimoji="1" lang="en-US" altLang="ko-KR" sz="1800" dirty="0"/>
          </a:p>
          <a:p>
            <a:pPr>
              <a:lnSpc>
                <a:spcPct val="150000"/>
              </a:lnSpc>
            </a:pPr>
            <a:endParaRPr kumimoji="1" lang="en-US" altLang="ko-KR" sz="1800" dirty="0"/>
          </a:p>
          <a:p>
            <a:pPr>
              <a:lnSpc>
                <a:spcPct val="150000"/>
              </a:lnSpc>
            </a:pPr>
            <a:endParaRPr kumimoji="1" lang="en-US" altLang="ko-KR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E5176E-5854-B845-A574-13763AD347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0232" b="48430"/>
          <a:stretch/>
        </p:blipFill>
        <p:spPr>
          <a:xfrm>
            <a:off x="7293264" y="4845483"/>
            <a:ext cx="4372850" cy="1329263"/>
          </a:xfrm>
          <a:prstGeom prst="rect">
            <a:avLst/>
          </a:prstGeom>
        </p:spPr>
      </p:pic>
      <p:grpSp>
        <p:nvGrpSpPr>
          <p:cNvPr id="70" name="그룹 69">
            <a:extLst>
              <a:ext uri="{FF2B5EF4-FFF2-40B4-BE49-F238E27FC236}">
                <a16:creationId xmlns:a16="http://schemas.microsoft.com/office/drawing/2014/main" id="{48B61E64-014B-254A-9496-34FC34D79F8C}"/>
              </a:ext>
            </a:extLst>
          </p:cNvPr>
          <p:cNvGrpSpPr/>
          <p:nvPr/>
        </p:nvGrpSpPr>
        <p:grpSpPr>
          <a:xfrm>
            <a:off x="588601" y="4628914"/>
            <a:ext cx="6589940" cy="1792981"/>
            <a:chOff x="411162" y="4065550"/>
            <a:chExt cx="7259446" cy="2044700"/>
          </a:xfrm>
        </p:grpSpPr>
        <p:pic>
          <p:nvPicPr>
            <p:cNvPr id="65" name="그림 64">
              <a:extLst>
                <a:ext uri="{FF2B5EF4-FFF2-40B4-BE49-F238E27FC236}">
                  <a16:creationId xmlns:a16="http://schemas.microsoft.com/office/drawing/2014/main" id="{1157355F-B4BE-1040-B421-B72CE4B06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162" y="4065550"/>
              <a:ext cx="6388100" cy="2044700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99A6170-236A-F64A-9CD6-37E2419C673A}"/>
                </a:ext>
              </a:extLst>
            </p:cNvPr>
            <p:cNvSpPr txBox="1"/>
            <p:nvPr/>
          </p:nvSpPr>
          <p:spPr>
            <a:xfrm>
              <a:off x="4327318" y="4147660"/>
              <a:ext cx="3343290" cy="5966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ko-KR" altLang="en-US" sz="1400" b="1" dirty="0">
                  <a:solidFill>
                    <a:srgbClr val="C00000"/>
                  </a:solidFill>
                </a:rPr>
                <a:t>해당하는 </a:t>
              </a:r>
              <a:r>
                <a:rPr kumimoji="1" lang="en-US" altLang="ko-Kore-KR" sz="1400" b="1" dirty="0">
                  <a:solidFill>
                    <a:srgbClr val="C00000"/>
                  </a:solidFill>
                </a:rPr>
                <a:t>parameter</a:t>
              </a:r>
              <a:r>
                <a:rPr kumimoji="1" lang="ko-KR" altLang="en-US" sz="1400" b="1" dirty="0">
                  <a:solidFill>
                    <a:srgbClr val="C00000"/>
                  </a:solidFill>
                </a:rPr>
                <a:t>만큼 </a:t>
              </a:r>
              <a:r>
                <a:rPr kumimoji="1" lang="en-US" altLang="ko-KR" sz="1400" b="1" dirty="0">
                  <a:solidFill>
                    <a:srgbClr val="C00000"/>
                  </a:solidFill>
                </a:rPr>
                <a:t>rotation</a:t>
              </a:r>
              <a:br>
                <a:rPr kumimoji="1" lang="en-US" altLang="ko-KR" sz="1400" b="1" dirty="0">
                  <a:solidFill>
                    <a:srgbClr val="C00000"/>
                  </a:solidFill>
                </a:rPr>
              </a:br>
              <a:r>
                <a:rPr kumimoji="1" lang="en-US" altLang="ko-KR" sz="1400" b="1" dirty="0">
                  <a:solidFill>
                    <a:srgbClr val="C00000"/>
                  </a:solidFill>
                  <a:sym typeface="Wingdings" pitchFamily="2" charset="2"/>
                </a:rPr>
                <a:t></a:t>
              </a:r>
              <a:r>
                <a:rPr kumimoji="1" lang="ko-KR" altLang="en-US" sz="1400" b="1" dirty="0">
                  <a:solidFill>
                    <a:srgbClr val="C00000"/>
                  </a:solidFill>
                  <a:sym typeface="Wingdings" pitchFamily="2" charset="2"/>
                </a:rPr>
                <a:t> </a:t>
              </a:r>
              <a:r>
                <a:rPr kumimoji="1" lang="en-US" altLang="ko-KR" sz="1400" b="1" dirty="0">
                  <a:solidFill>
                    <a:srgbClr val="C00000"/>
                  </a:solidFill>
                  <a:sym typeface="Wingdings" pitchFamily="2" charset="2"/>
                </a:rPr>
                <a:t>parameter</a:t>
              </a:r>
              <a:r>
                <a:rPr kumimoji="1" lang="ko-KR" altLang="en-US" sz="1400" b="1" dirty="0">
                  <a:solidFill>
                    <a:srgbClr val="C00000"/>
                  </a:solidFill>
                  <a:sym typeface="Wingdings" pitchFamily="2" charset="2"/>
                </a:rPr>
                <a:t>에 의한 상태 변화</a:t>
              </a:r>
              <a:endParaRPr kumimoji="1" lang="ko-Kore-KR" altLang="en-US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66" name="액자 65">
              <a:extLst>
                <a:ext uri="{FF2B5EF4-FFF2-40B4-BE49-F238E27FC236}">
                  <a16:creationId xmlns:a16="http://schemas.microsoft.com/office/drawing/2014/main" id="{7A610CCB-319B-9546-BEA3-7D31B8DEF1C3}"/>
                </a:ext>
              </a:extLst>
            </p:cNvPr>
            <p:cNvSpPr/>
            <p:nvPr/>
          </p:nvSpPr>
          <p:spPr>
            <a:xfrm>
              <a:off x="3279228" y="5108027"/>
              <a:ext cx="725213" cy="461697"/>
            </a:xfrm>
            <a:prstGeom prst="frame">
              <a:avLst>
                <a:gd name="adj1" fmla="val 3302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1E742240-8521-024E-8127-6BBD8A507200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 flipV="1">
              <a:off x="3699641" y="4445998"/>
              <a:ext cx="627678" cy="665220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ED766F6-8CB3-074E-9DDA-9C9F1746306D}"/>
              </a:ext>
            </a:extLst>
          </p:cNvPr>
          <p:cNvGrpSpPr/>
          <p:nvPr/>
        </p:nvGrpSpPr>
        <p:grpSpPr>
          <a:xfrm>
            <a:off x="1556910" y="1886187"/>
            <a:ext cx="7922779" cy="2360095"/>
            <a:chOff x="360403" y="1886187"/>
            <a:chExt cx="7922779" cy="2360095"/>
          </a:xfrm>
        </p:grpSpPr>
        <p:cxnSp>
          <p:nvCxnSpPr>
            <p:cNvPr id="13" name="직선 연결선[R] 12">
              <a:extLst>
                <a:ext uri="{FF2B5EF4-FFF2-40B4-BE49-F238E27FC236}">
                  <a16:creationId xmlns:a16="http://schemas.microsoft.com/office/drawing/2014/main" id="{D541982D-7563-B640-88B9-DF1323E22F47}"/>
                </a:ext>
              </a:extLst>
            </p:cNvPr>
            <p:cNvCxnSpPr>
              <a:cxnSpLocks/>
            </p:cNvCxnSpPr>
            <p:nvPr/>
          </p:nvCxnSpPr>
          <p:spPr>
            <a:xfrm>
              <a:off x="1297466" y="2198190"/>
              <a:ext cx="6985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C9A29F98-5453-A943-8257-B056B8196203}"/>
                </a:ext>
              </a:extLst>
            </p:cNvPr>
            <p:cNvCxnSpPr>
              <a:cxnSpLocks/>
            </p:cNvCxnSpPr>
            <p:nvPr/>
          </p:nvCxnSpPr>
          <p:spPr>
            <a:xfrm>
              <a:off x="1297466" y="2600374"/>
              <a:ext cx="6985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연결선[R] 16">
              <a:extLst>
                <a:ext uri="{FF2B5EF4-FFF2-40B4-BE49-F238E27FC236}">
                  <a16:creationId xmlns:a16="http://schemas.microsoft.com/office/drawing/2014/main" id="{A3F48ACD-7A1D-2440-8D51-183E0FB249FB}"/>
                </a:ext>
              </a:extLst>
            </p:cNvPr>
            <p:cNvCxnSpPr>
              <a:cxnSpLocks/>
            </p:cNvCxnSpPr>
            <p:nvPr/>
          </p:nvCxnSpPr>
          <p:spPr>
            <a:xfrm>
              <a:off x="1297466" y="2975012"/>
              <a:ext cx="6985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0057CF2C-E421-484C-8EAE-FB33BA9C415B}"/>
                </a:ext>
              </a:extLst>
            </p:cNvPr>
            <p:cNvCxnSpPr>
              <a:cxnSpLocks/>
            </p:cNvCxnSpPr>
            <p:nvPr/>
          </p:nvCxnSpPr>
          <p:spPr>
            <a:xfrm>
              <a:off x="1297466" y="3341784"/>
              <a:ext cx="69857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D5F35E02-9DD4-2A4F-B368-F1FA101A876C}"/>
                    </a:ext>
                  </a:extLst>
                </p:cNvPr>
                <p:cNvSpPr/>
                <p:nvPr/>
              </p:nvSpPr>
              <p:spPr>
                <a:xfrm>
                  <a:off x="4506304" y="2810476"/>
                  <a:ext cx="630621" cy="31256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ore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kumimoji="1" lang="ko-Kore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D5F35E02-9DD4-2A4F-B368-F1FA101A87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304" y="2810476"/>
                  <a:ext cx="630621" cy="312564"/>
                </a:xfrm>
                <a:prstGeom prst="rect">
                  <a:avLst/>
                </a:prstGeom>
                <a:blipFill>
                  <a:blip r:embed="rId5"/>
                  <a:stretch>
                    <a:fillRect b="-259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0A51520-4115-A54A-8E81-41C7AEBEB8B2}"/>
                    </a:ext>
                  </a:extLst>
                </p:cNvPr>
                <p:cNvSpPr/>
                <p:nvPr/>
              </p:nvSpPr>
              <p:spPr>
                <a:xfrm>
                  <a:off x="6274915" y="2451959"/>
                  <a:ext cx="630621" cy="31256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ore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𝑅𝑦</m:t>
                        </m:r>
                      </m:oMath>
                    </m:oMathPara>
                  </a14:m>
                  <a:endParaRPr kumimoji="1" lang="ko-Kore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0A51520-4115-A54A-8E81-41C7AEBEB8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4915" y="2451959"/>
                  <a:ext cx="630621" cy="312564"/>
                </a:xfrm>
                <a:prstGeom prst="rect">
                  <a:avLst/>
                </a:prstGeom>
                <a:blipFill>
                  <a:blip r:embed="rId6"/>
                  <a:stretch>
                    <a:fillRect b="-3076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CEE17806-3155-C244-9018-88D8628CE0CF}"/>
                    </a:ext>
                  </a:extLst>
                </p:cNvPr>
                <p:cNvSpPr/>
                <p:nvPr/>
              </p:nvSpPr>
              <p:spPr>
                <a:xfrm>
                  <a:off x="7244374" y="2451445"/>
                  <a:ext cx="630621" cy="31256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ore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kumimoji="1" lang="en-US" altLang="ko-Kore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ko-Kore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CEE17806-3155-C244-9018-88D8628CE0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4374" y="2451445"/>
                  <a:ext cx="630621" cy="312564"/>
                </a:xfrm>
                <a:prstGeom prst="rect">
                  <a:avLst/>
                </a:prstGeom>
                <a:blipFill>
                  <a:blip r:embed="rId7"/>
                  <a:stretch>
                    <a:fillRect b="-3076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직선 연결선[R] 36">
              <a:extLst>
                <a:ext uri="{FF2B5EF4-FFF2-40B4-BE49-F238E27FC236}">
                  <a16:creationId xmlns:a16="http://schemas.microsoft.com/office/drawing/2014/main" id="{354311D2-68C7-5D46-A6A5-6B38DF89EABE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3883571" y="2198190"/>
              <a:ext cx="1" cy="2548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[R] 38">
              <a:extLst>
                <a:ext uri="{FF2B5EF4-FFF2-40B4-BE49-F238E27FC236}">
                  <a16:creationId xmlns:a16="http://schemas.microsoft.com/office/drawing/2014/main" id="{147A412F-E145-E04E-B8B3-0B550F87BBFB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>
              <a:off x="4814694" y="2607728"/>
              <a:ext cx="6921" cy="2027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2AA256F-7FE5-724C-92F7-DABF83375505}"/>
                    </a:ext>
                  </a:extLst>
                </p:cNvPr>
                <p:cNvSpPr txBox="1"/>
                <p:nvPr/>
              </p:nvSpPr>
              <p:spPr>
                <a:xfrm>
                  <a:off x="722463" y="1957473"/>
                  <a:ext cx="677918" cy="19851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6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ko-Kore-KR" sz="16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en-US" altLang="ko-Kore-KR" sz="1600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6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ko-Kore-KR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en-US" altLang="ko-Kore-KR" sz="1600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6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ko-Kore-KR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kumimoji="1" lang="en-US" altLang="ko-Kore-KR" sz="1600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6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1" lang="en-US" altLang="ko-Kore-KR" sz="160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kumimoji="1" lang="en-US" altLang="ko-Kore-KR" sz="1600" dirty="0"/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ore-KR" sz="160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kumimoji="1" lang="ko-Kore-KR" altLang="en-US" sz="1600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2AA256F-7FE5-724C-92F7-DABF833755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463" y="1957473"/>
                  <a:ext cx="677918" cy="198515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7AF168C-0BA8-D643-B167-688D0DAE2ABB}"/>
                </a:ext>
              </a:extLst>
            </p:cNvPr>
            <p:cNvGrpSpPr/>
            <p:nvPr/>
          </p:nvGrpSpPr>
          <p:grpSpPr>
            <a:xfrm>
              <a:off x="1427644" y="2057064"/>
              <a:ext cx="1331611" cy="312564"/>
              <a:chOff x="1427644" y="2057064"/>
              <a:chExt cx="1331611" cy="31256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직사각형 48">
                    <a:extLst>
                      <a:ext uri="{FF2B5EF4-FFF2-40B4-BE49-F238E27FC236}">
                        <a16:creationId xmlns:a16="http://schemas.microsoft.com/office/drawing/2014/main" id="{ACFFEC08-3624-A24D-850F-AC14F620198E}"/>
                      </a:ext>
                    </a:extLst>
                  </p:cNvPr>
                  <p:cNvSpPr/>
                  <p:nvPr/>
                </p:nvSpPr>
                <p:spPr>
                  <a:xfrm>
                    <a:off x="2128634" y="2057064"/>
                    <a:ext cx="630621" cy="312564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1" lang="en-US" altLang="ko-Kore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𝑅𝑦</m:t>
                          </m:r>
                        </m:oMath>
                      </m:oMathPara>
                    </a14:m>
                    <a:endParaRPr kumimoji="1" lang="ko-Kore-KR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9" name="직사각형 48">
                    <a:extLst>
                      <a:ext uri="{FF2B5EF4-FFF2-40B4-BE49-F238E27FC236}">
                        <a16:creationId xmlns:a16="http://schemas.microsoft.com/office/drawing/2014/main" id="{ACFFEC08-3624-A24D-850F-AC14F62019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8634" y="2057064"/>
                    <a:ext cx="630621" cy="31256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5926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직사각형 49">
                    <a:extLst>
                      <a:ext uri="{FF2B5EF4-FFF2-40B4-BE49-F238E27FC236}">
                        <a16:creationId xmlns:a16="http://schemas.microsoft.com/office/drawing/2014/main" id="{B884C568-259D-9B41-9CCA-BC144A246FEF}"/>
                      </a:ext>
                    </a:extLst>
                  </p:cNvPr>
                  <p:cNvSpPr/>
                  <p:nvPr/>
                </p:nvSpPr>
                <p:spPr>
                  <a:xfrm>
                    <a:off x="1427644" y="2057064"/>
                    <a:ext cx="630621" cy="312564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1" lang="en-US" altLang="ko-Kore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𝑅𝑥</m:t>
                          </m:r>
                        </m:oMath>
                      </m:oMathPara>
                    </a14:m>
                    <a:endParaRPr kumimoji="1" lang="ko-Kore-KR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0" name="직사각형 49">
                    <a:extLst>
                      <a:ext uri="{FF2B5EF4-FFF2-40B4-BE49-F238E27FC236}">
                        <a16:creationId xmlns:a16="http://schemas.microsoft.com/office/drawing/2014/main" id="{B884C568-259D-9B41-9CCA-BC144A246F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7644" y="2057064"/>
                    <a:ext cx="630621" cy="31256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5926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D702BCFE-6A49-C34F-9A8D-2F7F516770E1}"/>
                </a:ext>
              </a:extLst>
            </p:cNvPr>
            <p:cNvGrpSpPr/>
            <p:nvPr/>
          </p:nvGrpSpPr>
          <p:grpSpPr>
            <a:xfrm>
              <a:off x="1427644" y="2440299"/>
              <a:ext cx="1331611" cy="312564"/>
              <a:chOff x="1427644" y="2057064"/>
              <a:chExt cx="1331611" cy="31256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직사각형 53">
                    <a:extLst>
                      <a:ext uri="{FF2B5EF4-FFF2-40B4-BE49-F238E27FC236}">
                        <a16:creationId xmlns:a16="http://schemas.microsoft.com/office/drawing/2014/main" id="{D8071DE7-17EC-E146-A11E-E51C18C6E190}"/>
                      </a:ext>
                    </a:extLst>
                  </p:cNvPr>
                  <p:cNvSpPr/>
                  <p:nvPr/>
                </p:nvSpPr>
                <p:spPr>
                  <a:xfrm>
                    <a:off x="2128634" y="2057064"/>
                    <a:ext cx="630621" cy="312564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1" lang="en-US" altLang="ko-Kore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𝑅𝑦</m:t>
                          </m:r>
                        </m:oMath>
                      </m:oMathPara>
                    </a14:m>
                    <a:endParaRPr kumimoji="1" lang="ko-Kore-KR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4" name="직사각형 53">
                    <a:extLst>
                      <a:ext uri="{FF2B5EF4-FFF2-40B4-BE49-F238E27FC236}">
                        <a16:creationId xmlns:a16="http://schemas.microsoft.com/office/drawing/2014/main" id="{D8071DE7-17EC-E146-A11E-E51C18C6E19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8634" y="2057064"/>
                    <a:ext cx="630621" cy="31256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29630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5" name="직사각형 54">
                    <a:extLst>
                      <a:ext uri="{FF2B5EF4-FFF2-40B4-BE49-F238E27FC236}">
                        <a16:creationId xmlns:a16="http://schemas.microsoft.com/office/drawing/2014/main" id="{42A4A192-84D0-594E-82BD-A119B3C1C79D}"/>
                      </a:ext>
                    </a:extLst>
                  </p:cNvPr>
                  <p:cNvSpPr/>
                  <p:nvPr/>
                </p:nvSpPr>
                <p:spPr>
                  <a:xfrm>
                    <a:off x="1427644" y="2057064"/>
                    <a:ext cx="630621" cy="312564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1" lang="en-US" altLang="ko-Kore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𝑅𝑥</m:t>
                          </m:r>
                        </m:oMath>
                      </m:oMathPara>
                    </a14:m>
                    <a:endParaRPr kumimoji="1" lang="ko-Kore-KR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5" name="직사각형 54">
                    <a:extLst>
                      <a:ext uri="{FF2B5EF4-FFF2-40B4-BE49-F238E27FC236}">
                        <a16:creationId xmlns:a16="http://schemas.microsoft.com/office/drawing/2014/main" id="{42A4A192-84D0-594E-82BD-A119B3C1C7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7644" y="2057064"/>
                    <a:ext cx="630621" cy="31256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29630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FFFF69D9-045D-8048-A63C-20F3F1AB68AC}"/>
                </a:ext>
              </a:extLst>
            </p:cNvPr>
            <p:cNvGrpSpPr/>
            <p:nvPr/>
          </p:nvGrpSpPr>
          <p:grpSpPr>
            <a:xfrm>
              <a:off x="1427644" y="2809807"/>
              <a:ext cx="1331611" cy="312564"/>
              <a:chOff x="1427644" y="2057064"/>
              <a:chExt cx="1331611" cy="31256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" name="직사각형 56">
                    <a:extLst>
                      <a:ext uri="{FF2B5EF4-FFF2-40B4-BE49-F238E27FC236}">
                        <a16:creationId xmlns:a16="http://schemas.microsoft.com/office/drawing/2014/main" id="{5DBD9143-9C8A-6142-8D81-5EDBF46D71E0}"/>
                      </a:ext>
                    </a:extLst>
                  </p:cNvPr>
                  <p:cNvSpPr/>
                  <p:nvPr/>
                </p:nvSpPr>
                <p:spPr>
                  <a:xfrm>
                    <a:off x="2128634" y="2057064"/>
                    <a:ext cx="630621" cy="312564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1" lang="en-US" altLang="ko-Kore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𝑅𝑦</m:t>
                          </m:r>
                        </m:oMath>
                      </m:oMathPara>
                    </a14:m>
                    <a:endParaRPr kumimoji="1" lang="ko-Kore-KR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7" name="직사각형 56">
                    <a:extLst>
                      <a:ext uri="{FF2B5EF4-FFF2-40B4-BE49-F238E27FC236}">
                        <a16:creationId xmlns:a16="http://schemas.microsoft.com/office/drawing/2014/main" id="{5DBD9143-9C8A-6142-8D81-5EDBF46D71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8634" y="2057064"/>
                    <a:ext cx="630621" cy="31256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25926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8" name="직사각형 57">
                    <a:extLst>
                      <a:ext uri="{FF2B5EF4-FFF2-40B4-BE49-F238E27FC236}">
                        <a16:creationId xmlns:a16="http://schemas.microsoft.com/office/drawing/2014/main" id="{76F9CC61-C6C8-CE46-942B-8DD8B5A29775}"/>
                      </a:ext>
                    </a:extLst>
                  </p:cNvPr>
                  <p:cNvSpPr/>
                  <p:nvPr/>
                </p:nvSpPr>
                <p:spPr>
                  <a:xfrm>
                    <a:off x="1427644" y="2057064"/>
                    <a:ext cx="630621" cy="312564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1" lang="en-US" altLang="ko-Kore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𝑅𝑥</m:t>
                          </m:r>
                        </m:oMath>
                      </m:oMathPara>
                    </a14:m>
                    <a:endParaRPr kumimoji="1" lang="ko-Kore-KR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8" name="직사각형 57">
                    <a:extLst>
                      <a:ext uri="{FF2B5EF4-FFF2-40B4-BE49-F238E27FC236}">
                        <a16:creationId xmlns:a16="http://schemas.microsoft.com/office/drawing/2014/main" id="{76F9CC61-C6C8-CE46-942B-8DD8B5A297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7644" y="2057064"/>
                    <a:ext cx="630621" cy="31256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25926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F2B974B7-66AA-5040-A255-AD332038F648}"/>
                </a:ext>
              </a:extLst>
            </p:cNvPr>
            <p:cNvGrpSpPr/>
            <p:nvPr/>
          </p:nvGrpSpPr>
          <p:grpSpPr>
            <a:xfrm>
              <a:off x="1427644" y="3189847"/>
              <a:ext cx="1331611" cy="312564"/>
              <a:chOff x="1427644" y="2057064"/>
              <a:chExt cx="1331611" cy="31256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0" name="직사각형 59">
                    <a:extLst>
                      <a:ext uri="{FF2B5EF4-FFF2-40B4-BE49-F238E27FC236}">
                        <a16:creationId xmlns:a16="http://schemas.microsoft.com/office/drawing/2014/main" id="{A87CE164-BD8D-E448-8143-7828F136882E}"/>
                      </a:ext>
                    </a:extLst>
                  </p:cNvPr>
                  <p:cNvSpPr/>
                  <p:nvPr/>
                </p:nvSpPr>
                <p:spPr>
                  <a:xfrm>
                    <a:off x="2128634" y="2057064"/>
                    <a:ext cx="630621" cy="312564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1" lang="en-US" altLang="ko-Kore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𝑅𝑦</m:t>
                          </m:r>
                        </m:oMath>
                      </m:oMathPara>
                    </a14:m>
                    <a:endParaRPr kumimoji="1" lang="ko-Kore-KR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0" name="직사각형 59">
                    <a:extLst>
                      <a:ext uri="{FF2B5EF4-FFF2-40B4-BE49-F238E27FC236}">
                        <a16:creationId xmlns:a16="http://schemas.microsoft.com/office/drawing/2014/main" id="{A87CE164-BD8D-E448-8143-7828F136882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8634" y="2057064"/>
                    <a:ext cx="630621" cy="312564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25926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1" name="직사각형 60">
                    <a:extLst>
                      <a:ext uri="{FF2B5EF4-FFF2-40B4-BE49-F238E27FC236}">
                        <a16:creationId xmlns:a16="http://schemas.microsoft.com/office/drawing/2014/main" id="{76CD79B7-E8D6-B641-9A73-46B229E47E9A}"/>
                      </a:ext>
                    </a:extLst>
                  </p:cNvPr>
                  <p:cNvSpPr/>
                  <p:nvPr/>
                </p:nvSpPr>
                <p:spPr>
                  <a:xfrm>
                    <a:off x="1427644" y="2057064"/>
                    <a:ext cx="630621" cy="312564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1" lang="en-US" altLang="ko-Kore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ore-KR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𝑅𝑥</m:t>
                          </m:r>
                        </m:oMath>
                      </m:oMathPara>
                    </a14:m>
                    <a:endParaRPr kumimoji="1" lang="ko-Kore-KR" alt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61" name="직사각형 60">
                    <a:extLst>
                      <a:ext uri="{FF2B5EF4-FFF2-40B4-BE49-F238E27FC236}">
                        <a16:creationId xmlns:a16="http://schemas.microsoft.com/office/drawing/2014/main" id="{76CD79B7-E8D6-B641-9A73-46B229E47E9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7644" y="2057064"/>
                    <a:ext cx="630621" cy="31256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25926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BE39F50B-B1CF-E545-A33D-68EEC80F6A6C}"/>
                    </a:ext>
                  </a:extLst>
                </p:cNvPr>
                <p:cNvSpPr/>
                <p:nvPr/>
              </p:nvSpPr>
              <p:spPr>
                <a:xfrm>
                  <a:off x="4506304" y="2053800"/>
                  <a:ext cx="630621" cy="31256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ore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𝑅𝑦</m:t>
                        </m:r>
                      </m:oMath>
                    </m:oMathPara>
                  </a14:m>
                  <a:endParaRPr kumimoji="1" lang="ko-Kore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BE39F50B-B1CF-E545-A33D-68EEC80F6A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6304" y="2053800"/>
                  <a:ext cx="630621" cy="312564"/>
                </a:xfrm>
                <a:prstGeom prst="rect">
                  <a:avLst/>
                </a:prstGeom>
                <a:blipFill>
                  <a:blip r:embed="rId17"/>
                  <a:stretch>
                    <a:fillRect b="-3076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566AB9F9-AB5F-EA4A-9624-5BCF09577F15}"/>
                    </a:ext>
                  </a:extLst>
                </p:cNvPr>
                <p:cNvSpPr/>
                <p:nvPr/>
              </p:nvSpPr>
              <p:spPr>
                <a:xfrm>
                  <a:off x="5587206" y="2053800"/>
                  <a:ext cx="630621" cy="31256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ore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kumimoji="1" lang="en-US" altLang="ko-Kore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kumimoji="1" lang="ko-Kore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566AB9F9-AB5F-EA4A-9624-5BCF09577F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7206" y="2053800"/>
                  <a:ext cx="630621" cy="312564"/>
                </a:xfrm>
                <a:prstGeom prst="rect">
                  <a:avLst/>
                </a:prstGeom>
                <a:blipFill>
                  <a:blip r:embed="rId18"/>
                  <a:stretch>
                    <a:fillRect b="-3076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71A6F9C5-89BF-3144-B8CA-CB989074F517}"/>
                    </a:ext>
                  </a:extLst>
                </p:cNvPr>
                <p:cNvSpPr/>
                <p:nvPr/>
              </p:nvSpPr>
              <p:spPr>
                <a:xfrm>
                  <a:off x="3568261" y="2453064"/>
                  <a:ext cx="630621" cy="31256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ore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kumimoji="1" lang="ko-Kore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71A6F9C5-89BF-3144-B8CA-CB989074F5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261" y="2453064"/>
                  <a:ext cx="630621" cy="312564"/>
                </a:xfrm>
                <a:prstGeom prst="rect">
                  <a:avLst/>
                </a:prstGeom>
                <a:blipFill>
                  <a:blip r:embed="rId19"/>
                  <a:stretch>
                    <a:fillRect b="-2963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8BFFE54D-E2F1-FC41-9E6D-0EF01A94549B}"/>
                    </a:ext>
                  </a:extLst>
                </p:cNvPr>
                <p:cNvSpPr/>
                <p:nvPr/>
              </p:nvSpPr>
              <p:spPr>
                <a:xfrm>
                  <a:off x="5595862" y="3172920"/>
                  <a:ext cx="630621" cy="31256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ore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ore-K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kumimoji="1" lang="ko-Kore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8BFFE54D-E2F1-FC41-9E6D-0EF01A9454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5862" y="3172920"/>
                  <a:ext cx="630621" cy="312564"/>
                </a:xfrm>
                <a:prstGeom prst="rect">
                  <a:avLst/>
                </a:prstGeom>
                <a:blipFill>
                  <a:blip r:embed="rId20"/>
                  <a:stretch>
                    <a:fillRect b="-259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직선 연결선[R] 62">
              <a:extLst>
                <a:ext uri="{FF2B5EF4-FFF2-40B4-BE49-F238E27FC236}">
                  <a16:creationId xmlns:a16="http://schemas.microsoft.com/office/drawing/2014/main" id="{4714AC9D-A5B7-394C-B7C8-8B61F85EBE4A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>
              <a:off x="5904252" y="2970172"/>
              <a:ext cx="6921" cy="2027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62B6ABE-EFF9-8746-997D-297571DB89DF}"/>
                </a:ext>
              </a:extLst>
            </p:cNvPr>
            <p:cNvSpPr txBox="1"/>
            <p:nvPr/>
          </p:nvSpPr>
          <p:spPr>
            <a:xfrm>
              <a:off x="360403" y="3619467"/>
              <a:ext cx="339572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latin typeface="Georgia" panose="02040502050405020303" pitchFamily="18" charset="0"/>
                </a:rPr>
                <a:t>data encoding</a:t>
              </a:r>
              <a:br>
                <a:rPr kumimoji="1" lang="en-US" altLang="ko-Kore-KR" sz="1600" b="1" dirty="0">
                  <a:latin typeface="Georgia" panose="02040502050405020303" pitchFamily="18" charset="0"/>
                </a:rPr>
              </a:br>
              <a:r>
                <a:rPr kumimoji="1" lang="en-US" altLang="ko-Kore-KR" sz="1600" dirty="0">
                  <a:latin typeface="Georgia" panose="02040502050405020303" pitchFamily="18" charset="0"/>
                </a:rPr>
                <a:t>(rotation + convert to tensor)</a:t>
              </a:r>
              <a:endParaRPr kumimoji="1" lang="ko-Kore-KR" altLang="en-US" sz="1600" dirty="0">
                <a:latin typeface="Georgia" panose="02040502050405020303" pitchFamily="18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4D0CBDB-C0AE-CE43-BEC4-45229844DEE2}"/>
                </a:ext>
              </a:extLst>
            </p:cNvPr>
            <p:cNvSpPr txBox="1"/>
            <p:nvPr/>
          </p:nvSpPr>
          <p:spPr>
            <a:xfrm>
              <a:off x="4116751" y="3624631"/>
              <a:ext cx="39129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600" b="1" dirty="0">
                  <a:latin typeface="Georgia" panose="02040502050405020303" pitchFamily="18" charset="0"/>
                </a:rPr>
                <a:t>parameterized quantum circuit</a:t>
              </a:r>
              <a:br>
                <a:rPr kumimoji="1" lang="en-US" altLang="ko-Kore-KR" sz="1600" b="1" dirty="0">
                  <a:latin typeface="Georgia" panose="02040502050405020303" pitchFamily="18" charset="0"/>
                </a:rPr>
              </a:br>
              <a:r>
                <a:rPr kumimoji="1" lang="en-US" altLang="ko-Kore-KR" sz="1600" dirty="0">
                  <a:latin typeface="Georgia" panose="02040502050405020303" pitchFamily="18" charset="0"/>
                </a:rPr>
                <a:t>(trainable circuit by updating parameter)</a:t>
              </a:r>
              <a:endParaRPr kumimoji="1" lang="ko-Kore-KR" altLang="en-US" sz="1600" dirty="0">
                <a:latin typeface="Georgia" panose="02040502050405020303" pitchFamily="18" charset="0"/>
              </a:endParaRPr>
            </a:p>
          </p:txBody>
        </p:sp>
        <p:cxnSp>
          <p:nvCxnSpPr>
            <p:cNvPr id="74" name="직선 연결선[R] 73">
              <a:extLst>
                <a:ext uri="{FF2B5EF4-FFF2-40B4-BE49-F238E27FC236}">
                  <a16:creationId xmlns:a16="http://schemas.microsoft.com/office/drawing/2014/main" id="{DF48FBF9-D5A7-2E46-8684-172478711427}"/>
                </a:ext>
              </a:extLst>
            </p:cNvPr>
            <p:cNvCxnSpPr>
              <a:cxnSpLocks/>
            </p:cNvCxnSpPr>
            <p:nvPr/>
          </p:nvCxnSpPr>
          <p:spPr>
            <a:xfrm>
              <a:off x="3467057" y="1886187"/>
              <a:ext cx="0" cy="2360095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510701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1309</Words>
  <Application>Microsoft Macintosh PowerPoint</Application>
  <PresentationFormat>와이드스크린</PresentationFormat>
  <Paragraphs>156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5" baseType="lpstr">
      <vt:lpstr>-apple-system</vt:lpstr>
      <vt:lpstr>맑은 고딕</vt:lpstr>
      <vt:lpstr>Arial</vt:lpstr>
      <vt:lpstr>Cambria Math</vt:lpstr>
      <vt:lpstr>Georgia</vt:lpstr>
      <vt:lpstr>CryptoCraft 테마</vt:lpstr>
      <vt:lpstr>제목 테마</vt:lpstr>
      <vt:lpstr>Quantum Neural Network  with tensorflow and cirq</vt:lpstr>
      <vt:lpstr>PowerPoint 프레젠테이션</vt:lpstr>
      <vt:lpstr>Tensorflow-Quantum (TFQ)</vt:lpstr>
      <vt:lpstr>Cirq</vt:lpstr>
      <vt:lpstr>Quantum Neural Network</vt:lpstr>
      <vt:lpstr>Cirq – Qubit, Circuit and Quantum Hardware</vt:lpstr>
      <vt:lpstr>Cirq – Qubit and Quantum Hardware</vt:lpstr>
      <vt:lpstr>Quantum data</vt:lpstr>
      <vt:lpstr>Parameterized Quantum Circuit</vt:lpstr>
      <vt:lpstr>Parameterized Quantum Circuit</vt:lpstr>
      <vt:lpstr>Parameterized Quantum Circuit</vt:lpstr>
      <vt:lpstr>Parameterized Quantum Circuit</vt:lpstr>
      <vt:lpstr>QNN Training</vt:lpstr>
      <vt:lpstr>Classic-Quantum Hybrid Circuit</vt:lpstr>
      <vt:lpstr>Classification</vt:lpstr>
      <vt:lpstr>더 나은 Qunatum neural network training 위한..부분..?</vt:lpstr>
      <vt:lpstr>향후 계획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 현지</cp:lastModifiedBy>
  <cp:revision>141</cp:revision>
  <dcterms:created xsi:type="dcterms:W3CDTF">2019-03-05T04:29:07Z</dcterms:created>
  <dcterms:modified xsi:type="dcterms:W3CDTF">2021-07-03T17:51:03Z</dcterms:modified>
</cp:coreProperties>
</file>