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4" r:id="rId7"/>
    <p:sldId id="285" r:id="rId8"/>
    <p:sldId id="286" r:id="rId9"/>
    <p:sldId id="288" r:id="rId10"/>
    <p:sldId id="289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유진" initials="오유" lastIdx="3" clrIdx="0">
    <p:extLst>
      <p:ext uri="{19B8F6BF-5375-455C-9EA6-DF929625EA0E}">
        <p15:presenceInfo xmlns:p15="http://schemas.microsoft.com/office/powerpoint/2012/main" userId="40e601c714fc87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BuO2J3USX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동적 프로그래밍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오유진</a:t>
            </a:r>
            <a:r>
              <a:rPr lang="en-US" altLang="ko-KR" dirty="0"/>
              <a:t>-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https://youtu.be/VBuO2J3USXw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EE6C-1258-4614-A13C-24748130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다이나믹 프로그래밍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936F8-ACE9-4560-AEEF-109D8D3C6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중복되는 문제들이 발생할 때 유용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메모이제이션</a:t>
            </a:r>
            <a:r>
              <a:rPr lang="ko-KR" altLang="en-US" dirty="0"/>
              <a:t> 활용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</a:t>
            </a:r>
            <a:r>
              <a:rPr lang="ko-KR" altLang="en-US" dirty="0" err="1"/>
              <a:t>피보나치수열</a:t>
            </a:r>
            <a:r>
              <a:rPr lang="en-US" altLang="ko-KR" dirty="0"/>
              <a:t>, </a:t>
            </a:r>
            <a:r>
              <a:rPr lang="ko-KR" altLang="en-US" dirty="0" err="1"/>
              <a:t>타일링</a:t>
            </a:r>
            <a:r>
              <a:rPr lang="ko-KR" altLang="en-US" dirty="0"/>
              <a:t> 문제 해결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96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정의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Dynamic Programming vs Divide and Conquer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  <a:r>
              <a:rPr lang="en-US" altLang="ko-KR" dirty="0"/>
              <a:t>- </a:t>
            </a:r>
            <a:r>
              <a:rPr lang="en-US" altLang="ko-KR" sz="1800" dirty="0"/>
              <a:t>Divide and Conquer</a:t>
            </a:r>
            <a:endParaRPr lang="ko-KR" altLang="en-US" sz="1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피보나치 수열 </a:t>
            </a:r>
            <a:r>
              <a:rPr lang="en-US" altLang="ko-KR" dirty="0"/>
              <a:t>- </a:t>
            </a:r>
            <a:r>
              <a:rPr lang="en-US" altLang="ko-KR" sz="1800" dirty="0"/>
              <a:t>Dynamic Programming</a:t>
            </a:r>
            <a:endParaRPr lang="ko-KR" altLang="en-US" sz="1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타일링</a:t>
            </a:r>
            <a:r>
              <a:rPr lang="ko-KR" altLang="en-US" dirty="0"/>
              <a:t> </a:t>
            </a:r>
            <a:r>
              <a:rPr lang="en-US" altLang="ko-KR" sz="1800" dirty="0"/>
              <a:t>–</a:t>
            </a:r>
            <a:r>
              <a:rPr lang="en-US" altLang="ko-KR" dirty="0"/>
              <a:t> </a:t>
            </a:r>
            <a:r>
              <a:rPr lang="en-US" altLang="ko-KR" sz="1800" dirty="0"/>
              <a:t>Dynamic Programming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Programming(DP)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큰 문제를 작은 문제들로 쪼개어 푸는 방식</a:t>
            </a:r>
            <a:r>
              <a:rPr lang="en-US" altLang="ko-KR" dirty="0"/>
              <a:t>.(</a:t>
            </a:r>
            <a:r>
              <a:rPr lang="ko-KR" altLang="en-US" dirty="0"/>
              <a:t>주로 </a:t>
            </a:r>
            <a:r>
              <a:rPr lang="en-US" altLang="ko-KR" dirty="0"/>
              <a:t>Bottom-up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하나의 문제는 단 한번만 푼다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 </a:t>
            </a:r>
            <a:r>
              <a:rPr lang="ko-KR" altLang="en-US" sz="2000" dirty="0"/>
              <a:t>작은 문제들이 중복될 때 한번 계산한 결과는 저장해두고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</a:t>
            </a:r>
            <a:r>
              <a:rPr lang="ko-KR" altLang="en-US" sz="2000" dirty="0"/>
              <a:t>다시 사용한다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메모이제이션</a:t>
            </a:r>
            <a:r>
              <a:rPr lang="ko-KR" altLang="en-US" sz="2000" dirty="0"/>
              <a:t> 기법을 이용한다</a:t>
            </a:r>
            <a:r>
              <a:rPr lang="en-US" altLang="ko-KR" sz="2000" dirty="0"/>
              <a:t>.)</a:t>
            </a:r>
          </a:p>
          <a:p>
            <a:r>
              <a:rPr lang="ko-KR" altLang="en-US" dirty="0" err="1"/>
              <a:t>메모이제이션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동일한 계산을 반복해야 할 경우 한 번 계산한 결과를 메모리에 저장해 두었다가 꺼내 씀으로써 </a:t>
            </a:r>
            <a:endParaRPr lang="en-US" altLang="ko-KR" sz="2000" dirty="0">
              <a:solidFill>
                <a:srgbClr val="373A3C"/>
              </a:solidFill>
              <a:latin typeface="Open Sans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    </a:t>
            </a:r>
            <a:r>
              <a:rPr lang="ko-KR" altLang="en-US" sz="20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중복 계산을 방지할 수 있게 하는 기법이다</a:t>
            </a:r>
            <a:r>
              <a:rPr lang="en-US" altLang="ko-KR" sz="20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!</a:t>
            </a:r>
            <a:r>
              <a:rPr lang="ko-KR" altLang="en-US" sz="2000" dirty="0">
                <a:solidFill>
                  <a:srgbClr val="FF0000"/>
                </a:solidFill>
              </a:rPr>
              <a:t>다이나믹 프로그래밍의 핵심 기법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dirty="0"/>
              <a:t>조건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-</a:t>
            </a:r>
            <a:r>
              <a:rPr lang="en-US" altLang="ko-KR" dirty="0"/>
              <a:t> </a:t>
            </a:r>
            <a:r>
              <a:rPr lang="ko-KR" altLang="en-US" sz="2000" dirty="0" err="1"/>
              <a:t>작은문제가</a:t>
            </a:r>
            <a:r>
              <a:rPr lang="ko-KR" altLang="en-US" sz="2000" dirty="0"/>
              <a:t> 반복해서 발생하는 경우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같은 문제는 구할 때마다 값이 동일</a:t>
            </a:r>
            <a:endParaRPr lang="en-US" altLang="ko-KR" sz="2000" dirty="0"/>
          </a:p>
          <a:p>
            <a:r>
              <a:rPr lang="ko-KR" altLang="en-US" dirty="0"/>
              <a:t>규칙을 찾아 점화식을 세워야 한다</a:t>
            </a:r>
            <a:r>
              <a:rPr lang="en-US" altLang="ko-KR" dirty="0"/>
              <a:t>. (Ex. DP[</a:t>
            </a:r>
            <a:r>
              <a:rPr lang="en-US" altLang="ko-KR" dirty="0" err="1"/>
              <a:t>i</a:t>
            </a:r>
            <a:r>
              <a:rPr lang="en-US" altLang="ko-KR" dirty="0"/>
              <a:t>] = DP[i-1]+DP[i-2])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121FA-D255-45AC-BEF2-D0864A07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 vs Divide and Conquer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9A9AB-EE58-4891-AA4B-58BF701E2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08D680E-D77E-4BB3-B620-6C740C6F0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736777"/>
              </p:ext>
            </p:extLst>
          </p:nvPr>
        </p:nvGraphicFramePr>
        <p:xfrm>
          <a:off x="995807" y="2286000"/>
          <a:ext cx="5903651" cy="299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319">
                  <a:extLst>
                    <a:ext uri="{9D8B030D-6E8A-4147-A177-3AD203B41FA5}">
                      <a16:colId xmlns:a16="http://schemas.microsoft.com/office/drawing/2014/main" val="3216212919"/>
                    </a:ext>
                  </a:extLst>
                </a:gridCol>
                <a:gridCol w="3090332">
                  <a:extLst>
                    <a:ext uri="{9D8B030D-6E8A-4147-A177-3AD203B41FA5}">
                      <a16:colId xmlns:a16="http://schemas.microsoft.com/office/drawing/2014/main" val="1761541148"/>
                    </a:ext>
                  </a:extLst>
                </a:gridCol>
              </a:tblGrid>
              <a:tr h="8570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Dynamic Programming</a:t>
                      </a:r>
                    </a:p>
                    <a:p>
                      <a:pPr algn="ctr" latinLnBrk="1"/>
                      <a:r>
                        <a:rPr lang="ko-KR" altLang="en-US" dirty="0"/>
                        <a:t>다이나믹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Divide and Conquer</a:t>
                      </a:r>
                    </a:p>
                    <a:p>
                      <a:pPr algn="ctr" latinLnBrk="1"/>
                      <a:r>
                        <a:rPr lang="ko-KR" altLang="en-US" dirty="0"/>
                        <a:t>분할정복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86584"/>
                  </a:ext>
                </a:extLst>
              </a:tr>
              <a:tr h="5726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주로 </a:t>
                      </a:r>
                      <a:r>
                        <a:rPr lang="en-US" altLang="ko-KR" dirty="0"/>
                        <a:t>Bottom-up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Top-down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102455"/>
                  </a:ext>
                </a:extLst>
              </a:tr>
              <a:tr h="9884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Memoization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기법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부분 문제 중복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x,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err="1">
                          <a:solidFill>
                            <a:srgbClr val="FF0000"/>
                          </a:solidFill>
                        </a:rPr>
                        <a:t>memoization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필요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145609"/>
                  </a:ext>
                </a:extLst>
              </a:tr>
              <a:tr h="572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Ex) </a:t>
                      </a:r>
                      <a:r>
                        <a:rPr lang="en-US" altLang="ko-KR" dirty="0" err="1"/>
                        <a:t>fibonacci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Ex)quick sort, merge sort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383768"/>
                  </a:ext>
                </a:extLst>
              </a:tr>
            </a:tbl>
          </a:graphicData>
        </a:graphic>
      </p:graphicFrame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8BD18A47-31EE-4563-A5B1-D4E4C7DF0AB7}"/>
              </a:ext>
            </a:extLst>
          </p:cNvPr>
          <p:cNvSpPr/>
          <p:nvPr/>
        </p:nvSpPr>
        <p:spPr>
          <a:xfrm>
            <a:off x="7484102" y="2706428"/>
            <a:ext cx="4219683" cy="2149968"/>
          </a:xfrm>
          <a:prstGeom prst="cloudCallout">
            <a:avLst>
              <a:gd name="adj1" fmla="val -63947"/>
              <a:gd name="adj2" fmla="val 1703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2800" dirty="0" err="1">
                <a:solidFill>
                  <a:srgbClr val="FF0000"/>
                </a:solidFill>
              </a:rPr>
              <a:t>Memoization</a:t>
            </a:r>
            <a:r>
              <a:rPr lang="en-US" altLang="ko-KR" sz="2800" dirty="0">
                <a:solidFill>
                  <a:srgbClr val="FF0000"/>
                </a:solidFill>
              </a:rPr>
              <a:t>?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한번 계산한 결과는 저장해두고 다시 사용한다</a:t>
            </a:r>
            <a:r>
              <a:rPr lang="en-US" altLang="ko-KR" dirty="0"/>
              <a:t>.(</a:t>
            </a:r>
            <a:r>
              <a:rPr lang="ko-KR" altLang="en-US" dirty="0"/>
              <a:t>결과 재활용</a:t>
            </a:r>
            <a:r>
              <a:rPr lang="en-US" altLang="ko-KR" dirty="0"/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02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CB20-F5A3-41BF-8DCA-526FDB03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  <a:r>
              <a:rPr lang="en-US" altLang="ko-KR" sz="1600" dirty="0"/>
              <a:t>- Divide and Conquer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메모이제이션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x)</a:t>
            </a:r>
            <a:endParaRPr lang="ko-KR" altLang="en-US" sz="1600" b="1" dirty="0"/>
          </a:p>
        </p:txBody>
      </p:sp>
      <p:pic>
        <p:nvPicPr>
          <p:cNvPr id="1026" name="Picture 2" descr="알고리즘] 동적 계획법 - Dynamic Programming :: 코드이터">
            <a:extLst>
              <a:ext uri="{FF2B5EF4-FFF2-40B4-BE49-F238E27FC236}">
                <a16:creationId xmlns:a16="http://schemas.microsoft.com/office/drawing/2014/main" id="{C1864AAC-D2BF-4D82-97B8-714C2F15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43381"/>
            <a:ext cx="54578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39499D1-1C6D-447D-A28D-08A13A0F0C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764784" y="1242378"/>
            <a:ext cx="486496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==1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==2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F1CCF-2431-4C59-B85A-089EF9992747}"/>
              </a:ext>
            </a:extLst>
          </p:cNvPr>
          <p:cNvSpPr txBox="1"/>
          <p:nvPr/>
        </p:nvSpPr>
        <p:spPr>
          <a:xfrm>
            <a:off x="8632054" y="5267484"/>
            <a:ext cx="3559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66666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1E022D-3375-4E5E-94B6-DFF7DDA6940B}"/>
              </a:ext>
            </a:extLst>
          </p:cNvPr>
          <p:cNvSpPr/>
          <p:nvPr/>
        </p:nvSpPr>
        <p:spPr>
          <a:xfrm>
            <a:off x="4608221" y="2427486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D19C6E-1C0B-4446-B16B-CB1269B21662}"/>
              </a:ext>
            </a:extLst>
          </p:cNvPr>
          <p:cNvSpPr/>
          <p:nvPr/>
        </p:nvSpPr>
        <p:spPr>
          <a:xfrm>
            <a:off x="1551077" y="3252112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6FF2B0-1275-44CC-BF41-13DC8FBC04F6}"/>
              </a:ext>
            </a:extLst>
          </p:cNvPr>
          <p:cNvSpPr/>
          <p:nvPr/>
        </p:nvSpPr>
        <p:spPr>
          <a:xfrm>
            <a:off x="1153135" y="4047102"/>
            <a:ext cx="795883" cy="35377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4DE0F5-12EA-467E-B269-42A6C8D30A74}"/>
              </a:ext>
            </a:extLst>
          </p:cNvPr>
          <p:cNvSpPr/>
          <p:nvPr/>
        </p:nvSpPr>
        <p:spPr>
          <a:xfrm>
            <a:off x="4246855" y="3252111"/>
            <a:ext cx="795883" cy="35377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E2905E-9AE6-49D8-A1B5-D6B672161816}"/>
              </a:ext>
            </a:extLst>
          </p:cNvPr>
          <p:cNvSpPr/>
          <p:nvPr/>
        </p:nvSpPr>
        <p:spPr>
          <a:xfrm>
            <a:off x="2733701" y="3267456"/>
            <a:ext cx="795883" cy="35377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AABDBD-7CAA-42F5-9B3B-CB8F38F5FC89}"/>
              </a:ext>
            </a:extLst>
          </p:cNvPr>
          <p:cNvSpPr/>
          <p:nvPr/>
        </p:nvSpPr>
        <p:spPr>
          <a:xfrm>
            <a:off x="1644799" y="4837481"/>
            <a:ext cx="567947" cy="353775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83EC2C-3711-4529-89A3-1A62A41A1B8A}"/>
              </a:ext>
            </a:extLst>
          </p:cNvPr>
          <p:cNvSpPr/>
          <p:nvPr/>
        </p:nvSpPr>
        <p:spPr>
          <a:xfrm>
            <a:off x="756539" y="4837481"/>
            <a:ext cx="633349" cy="3537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A2D0D4-7C30-420B-A9CD-8562BC6542AD}"/>
              </a:ext>
            </a:extLst>
          </p:cNvPr>
          <p:cNvSpPr/>
          <p:nvPr/>
        </p:nvSpPr>
        <p:spPr>
          <a:xfrm>
            <a:off x="3906703" y="4047101"/>
            <a:ext cx="567947" cy="3537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7A612B-2C4D-435E-98FC-A3D6445AF412}"/>
              </a:ext>
            </a:extLst>
          </p:cNvPr>
          <p:cNvSpPr/>
          <p:nvPr/>
        </p:nvSpPr>
        <p:spPr>
          <a:xfrm>
            <a:off x="2012568" y="4047102"/>
            <a:ext cx="567947" cy="3537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91AF8F-9232-435F-884F-ABF134325A02}"/>
              </a:ext>
            </a:extLst>
          </p:cNvPr>
          <p:cNvSpPr/>
          <p:nvPr/>
        </p:nvSpPr>
        <p:spPr>
          <a:xfrm>
            <a:off x="2580515" y="4047102"/>
            <a:ext cx="510157" cy="3537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399D44-0A70-4968-89D0-AE433239F53B}"/>
              </a:ext>
            </a:extLst>
          </p:cNvPr>
          <p:cNvSpPr/>
          <p:nvPr/>
        </p:nvSpPr>
        <p:spPr>
          <a:xfrm>
            <a:off x="5042738" y="3242985"/>
            <a:ext cx="795883" cy="353775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97F394-DCC4-4497-ABF0-298763457BA9}"/>
              </a:ext>
            </a:extLst>
          </p:cNvPr>
          <p:cNvSpPr/>
          <p:nvPr/>
        </p:nvSpPr>
        <p:spPr>
          <a:xfrm>
            <a:off x="4760621" y="4058484"/>
            <a:ext cx="491083" cy="34635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9BFAD3-C62F-43CB-937F-508C9F52F890}"/>
              </a:ext>
            </a:extLst>
          </p:cNvPr>
          <p:cNvSpPr/>
          <p:nvPr/>
        </p:nvSpPr>
        <p:spPr>
          <a:xfrm>
            <a:off x="3321945" y="4062446"/>
            <a:ext cx="510158" cy="33843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A261-8305-4059-B1DF-4E04D95C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196223"/>
            <a:ext cx="11368160" cy="762163"/>
          </a:xfrm>
        </p:spPr>
        <p:txBody>
          <a:bodyPr/>
          <a:lstStyle/>
          <a:p>
            <a:r>
              <a:rPr lang="ko-KR" altLang="en-US" dirty="0"/>
              <a:t>피보나치 수열</a:t>
            </a:r>
            <a:r>
              <a:rPr lang="en-US" altLang="ko-KR" dirty="0"/>
              <a:t>(DP</a:t>
            </a:r>
            <a:r>
              <a:rPr lang="ko-KR" altLang="en-US" dirty="0"/>
              <a:t>로 해결</a:t>
            </a:r>
            <a:r>
              <a:rPr lang="en-US" altLang="ko-KR" dirty="0"/>
              <a:t>-Top down)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14D95-15BC-4BF9-8A3F-02FB07C0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783" y="1481538"/>
            <a:ext cx="4705166" cy="47541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Top-down 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방식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(</a:t>
            </a:r>
            <a:r>
              <a:rPr kumimoji="0" lang="ko-KR" altLang="en-US" sz="32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재귀</a:t>
            </a:r>
            <a:r>
              <a:rPr kumimoji="0" lang="en-US" altLang="ko-KR" sz="3200" b="1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)</a:t>
            </a:r>
            <a:endParaRPr lang="en-US" altLang="ko-KR" sz="32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큰 문제를 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먼저 방문 후 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작은 문제로 나눈다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.(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호출한다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.)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작은 문제를 푼다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작은 문제를 풀었으니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이제 큰 문제를 푼다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  <a:endParaRPr lang="en-US" altLang="ko-KR" sz="2000" dirty="0">
              <a:solidFill>
                <a:srgbClr val="222426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Ex)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  </a:t>
            </a:r>
            <a:r>
              <a:rPr lang="en-US" altLang="ko-KR" sz="2000" b="0" i="0" dirty="0" err="1">
                <a:solidFill>
                  <a:srgbClr val="222426"/>
                </a:solidFill>
                <a:effectLst/>
                <a:latin typeface="-apple-system"/>
              </a:rPr>
              <a:t>fibo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(n)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을 풀어야한다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  </a:t>
            </a:r>
            <a:r>
              <a:rPr lang="en-US" altLang="ko-KR" sz="2000" dirty="0" err="1">
                <a:solidFill>
                  <a:srgbClr val="222426"/>
                </a:solidFill>
                <a:latin typeface="-apple-system"/>
              </a:rPr>
              <a:t>fibo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(n-1)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과 </a:t>
            </a:r>
            <a:r>
              <a:rPr lang="en-US" altLang="ko-KR" sz="2000" dirty="0" err="1">
                <a:solidFill>
                  <a:srgbClr val="222426"/>
                </a:solidFill>
                <a:latin typeface="-apple-system"/>
              </a:rPr>
              <a:t>fibo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(n-2)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로 문제를 나눈다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. 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                    .</a:t>
            </a:r>
          </a:p>
          <a:p>
            <a:pPr marL="0" indent="0" algn="l">
              <a:buNone/>
            </a:pP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                    .</a:t>
            </a:r>
          </a:p>
          <a:p>
            <a:pPr marL="0" indent="0" algn="l">
              <a:buNone/>
            </a:pP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  </a:t>
            </a:r>
            <a:r>
              <a:rPr lang="en-US" altLang="ko-KR" sz="2000" b="0" i="0" dirty="0" err="1">
                <a:solidFill>
                  <a:srgbClr val="222426"/>
                </a:solidFill>
                <a:effectLst/>
                <a:latin typeface="-apple-system"/>
              </a:rPr>
              <a:t>fibo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(n-1)</a:t>
            </a: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과 </a:t>
            </a:r>
            <a:r>
              <a:rPr lang="en-US" altLang="ko-KR" sz="2000" b="0" i="0" dirty="0" err="1">
                <a:solidFill>
                  <a:srgbClr val="222426"/>
                </a:solidFill>
                <a:effectLst/>
                <a:latin typeface="-apple-system"/>
              </a:rPr>
              <a:t>fibo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(n-2)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의 값을 더해 </a:t>
            </a:r>
            <a:r>
              <a:rPr lang="en-US" altLang="ko-KR" sz="2000" dirty="0" err="1">
                <a:solidFill>
                  <a:srgbClr val="222426"/>
                </a:solidFill>
                <a:latin typeface="-apple-system"/>
              </a:rPr>
              <a:t>fibo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(n)</a:t>
            </a:r>
            <a:r>
              <a:rPr lang="ko-KR" altLang="en-US" sz="2000" dirty="0">
                <a:solidFill>
                  <a:srgbClr val="222426"/>
                </a:solidFill>
                <a:latin typeface="-apple-system"/>
              </a:rPr>
              <a:t>을 구한다</a:t>
            </a:r>
            <a:r>
              <a:rPr lang="en-US" altLang="ko-KR" sz="2000" dirty="0">
                <a:solidFill>
                  <a:srgbClr val="222426"/>
                </a:solidFill>
                <a:latin typeface="-apple-system"/>
              </a:rPr>
              <a:t>.</a:t>
            </a:r>
            <a:endParaRPr lang="en-US" altLang="ko-KR" sz="2000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F96E53-DF0D-4462-B2D3-0FBF4B21A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004" y="1611743"/>
            <a:ext cx="539407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00040"/>
                </a:solidFill>
                <a:latin typeface="Consolas" panose="020B060902020403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B00040"/>
                </a:solidFill>
                <a:latin typeface="Consolas" panose="020B060902020403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==1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==2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!=0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2000" dirty="0">
                <a:solidFill>
                  <a:srgbClr val="B00040"/>
                </a:solidFill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A261-8305-4059-B1DF-4E04D95C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196223"/>
            <a:ext cx="11368160" cy="762163"/>
          </a:xfrm>
        </p:spPr>
        <p:txBody>
          <a:bodyPr/>
          <a:lstStyle/>
          <a:p>
            <a:r>
              <a:rPr lang="ko-KR" altLang="en-US" dirty="0"/>
              <a:t>피보나치 수열</a:t>
            </a:r>
            <a:r>
              <a:rPr lang="en-US" altLang="ko-KR" dirty="0"/>
              <a:t>(DP</a:t>
            </a:r>
            <a:r>
              <a:rPr lang="ko-KR" altLang="en-US" dirty="0"/>
              <a:t>로 해결 </a:t>
            </a:r>
            <a:r>
              <a:rPr lang="en-US" altLang="ko-KR" dirty="0"/>
              <a:t>– Bottom-up)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A14D95-15BC-4BF9-8A3F-02FB07C0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069" y="1351257"/>
            <a:ext cx="4367813" cy="4837090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latin typeface="+mj-ea"/>
                <a:ea typeface="+mj-ea"/>
              </a:rPr>
              <a:t>Bottom-up</a:t>
            </a:r>
            <a:r>
              <a:rPr lang="ko-KR" altLang="en-US" b="1" dirty="0">
                <a:latin typeface="+mj-ea"/>
                <a:ea typeface="+mj-ea"/>
              </a:rPr>
              <a:t> 방식</a:t>
            </a:r>
            <a:r>
              <a:rPr lang="en-US" altLang="ko-KR" b="1" dirty="0">
                <a:latin typeface="+mj-ea"/>
                <a:ea typeface="+mj-ea"/>
              </a:rPr>
              <a:t>(</a:t>
            </a:r>
            <a:r>
              <a:rPr lang="ko-KR" altLang="en-US" b="1" dirty="0" err="1">
                <a:latin typeface="+mj-ea"/>
                <a:ea typeface="+mj-ea"/>
              </a:rPr>
              <a:t>반복문</a:t>
            </a:r>
            <a:r>
              <a:rPr lang="en-US" altLang="ko-KR" b="1" dirty="0"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rgbClr val="222426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문제를 크기가 작은 문제부터 차례대로 푼다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문제의 크기를 조금씩 크게 만들면서 문제를 푼다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ko-KR" altLang="en-US" sz="2000" b="0" i="0" dirty="0">
                <a:solidFill>
                  <a:srgbClr val="222426"/>
                </a:solidFill>
                <a:effectLst/>
                <a:latin typeface="-apple-system"/>
              </a:rPr>
              <a:t>반복하다 보면 가장 큰 문제를 풀 수 있다</a:t>
            </a:r>
            <a:r>
              <a:rPr lang="en-US" altLang="ko-KR" sz="2000" b="0" i="0" dirty="0">
                <a:solidFill>
                  <a:srgbClr val="222426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854E0C-E42A-48E1-9300-9AEA3EDD9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0432" y="1351257"/>
            <a:ext cx="552191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C7A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2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ko-KR" altLang="ko-KR" sz="2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666666"/>
                </a:solidFill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ECB20-F5A3-41BF-8DCA-526FDB03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피보나치 수열</a:t>
            </a:r>
            <a:r>
              <a:rPr lang="en-US" altLang="ko-KR" dirty="0"/>
              <a:t>(DP)</a:t>
            </a:r>
            <a:endParaRPr lang="ko-KR" altLang="en-US" dirty="0"/>
          </a:p>
        </p:txBody>
      </p:sp>
      <p:pic>
        <p:nvPicPr>
          <p:cNvPr id="1026" name="Picture 2" descr="알고리즘] 동적 계획법 - Dynamic Programming :: 코드이터">
            <a:extLst>
              <a:ext uri="{FF2B5EF4-FFF2-40B4-BE49-F238E27FC236}">
                <a16:creationId xmlns:a16="http://schemas.microsoft.com/office/drawing/2014/main" id="{C1864AAC-D2BF-4D82-97B8-714C2F15F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170014"/>
            <a:ext cx="54578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39499D1-1C6D-447D-A28D-08A13A0F0C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693176" y="2008672"/>
            <a:ext cx="5086904" cy="94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sz="2000" dirty="0" err="1"/>
              <a:t>시간복잡도</a:t>
            </a:r>
            <a:r>
              <a:rPr lang="ko-KR" altLang="en-US" sz="2000" dirty="0"/>
              <a:t> </a:t>
            </a:r>
            <a:r>
              <a:rPr lang="en-US" altLang="ko-KR" sz="2000" dirty="0"/>
              <a:t>O(N)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 dirty="0"/>
              <a:t>-  </a:t>
            </a:r>
            <a:r>
              <a:rPr lang="ko-KR" altLang="en-US" sz="2000" dirty="0"/>
              <a:t>모든 노드들 방문 </a:t>
            </a:r>
            <a:r>
              <a:rPr lang="en-US" altLang="ko-KR" sz="2000" dirty="0"/>
              <a:t>x, </a:t>
            </a:r>
            <a:r>
              <a:rPr lang="ko-KR" altLang="en-US" sz="2000" dirty="0"/>
              <a:t>한번씩만 방문</a:t>
            </a:r>
            <a:r>
              <a:rPr lang="en-US" altLang="ko-KR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1E022D-3375-4E5E-94B6-DFF7DDA6940B}"/>
              </a:ext>
            </a:extLst>
          </p:cNvPr>
          <p:cNvSpPr/>
          <p:nvPr/>
        </p:nvSpPr>
        <p:spPr>
          <a:xfrm>
            <a:off x="2113596" y="2403402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9681F2-D868-4D01-A8C4-585710CFB4EF}"/>
              </a:ext>
            </a:extLst>
          </p:cNvPr>
          <p:cNvSpPr/>
          <p:nvPr/>
        </p:nvSpPr>
        <p:spPr>
          <a:xfrm>
            <a:off x="1621595" y="4844813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0684D1-9F5C-4B6B-857A-1B57A0D27DF4}"/>
              </a:ext>
            </a:extLst>
          </p:cNvPr>
          <p:cNvSpPr/>
          <p:nvPr/>
        </p:nvSpPr>
        <p:spPr>
          <a:xfrm>
            <a:off x="684679" y="4844813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D39871-6119-48D3-8546-08EE2339B6DF}"/>
              </a:ext>
            </a:extLst>
          </p:cNvPr>
          <p:cNvSpPr/>
          <p:nvPr/>
        </p:nvSpPr>
        <p:spPr>
          <a:xfrm>
            <a:off x="1223654" y="4025352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127CA8-D7B7-4EEC-B2B2-A329CECCA0B6}"/>
              </a:ext>
            </a:extLst>
          </p:cNvPr>
          <p:cNvSpPr/>
          <p:nvPr/>
        </p:nvSpPr>
        <p:spPr>
          <a:xfrm>
            <a:off x="1622513" y="3214377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77B9BB4-62C5-4140-AFB2-AC9E86554243}"/>
              </a:ext>
            </a:extLst>
          </p:cNvPr>
          <p:cNvSpPr/>
          <p:nvPr/>
        </p:nvSpPr>
        <p:spPr>
          <a:xfrm>
            <a:off x="3269173" y="1289581"/>
            <a:ext cx="795883" cy="3537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346A3-90A8-443C-BA51-54E2A5DF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타일링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AFADF3-BB7C-423C-9C71-D42D54C5AC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2x1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2x2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dirty="0"/>
              <a:t>2x3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2x4</a:t>
            </a:r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469908E-FB53-4F5B-B084-802A6B150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63833"/>
              </p:ext>
            </p:extLst>
          </p:nvPr>
        </p:nvGraphicFramePr>
        <p:xfrm>
          <a:off x="1585121" y="1267932"/>
          <a:ext cx="411703" cy="740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703">
                  <a:extLst>
                    <a:ext uri="{9D8B030D-6E8A-4147-A177-3AD203B41FA5}">
                      <a16:colId xmlns:a16="http://schemas.microsoft.com/office/drawing/2014/main" val="1704493166"/>
                    </a:ext>
                  </a:extLst>
                </a:gridCol>
              </a:tblGrid>
              <a:tr h="7406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801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80EF0DF-5D01-474A-9D89-F4E1E7D5854E}"/>
              </a:ext>
            </a:extLst>
          </p:cNvPr>
          <p:cNvSpPr txBox="1"/>
          <p:nvPr/>
        </p:nvSpPr>
        <p:spPr>
          <a:xfrm>
            <a:off x="3062796" y="3277625"/>
            <a:ext cx="612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endParaRPr lang="ko-KR" altLang="en-US" dirty="0"/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5412FF43-E1FC-4C1E-8ADF-749FCC402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44781"/>
              </p:ext>
            </p:extLst>
          </p:nvPr>
        </p:nvGraphicFramePr>
        <p:xfrm>
          <a:off x="1567227" y="2450184"/>
          <a:ext cx="817396" cy="731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396">
                  <a:extLst>
                    <a:ext uri="{9D8B030D-6E8A-4147-A177-3AD203B41FA5}">
                      <a16:colId xmlns:a16="http://schemas.microsoft.com/office/drawing/2014/main" val="3774949536"/>
                    </a:ext>
                  </a:extLst>
                </a:gridCol>
              </a:tblGrid>
              <a:tr h="7315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1154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CA8F5F9-5BE4-4A23-8F0A-275A2A153F54}"/>
              </a:ext>
            </a:extLst>
          </p:cNvPr>
          <p:cNvSpPr txBox="1"/>
          <p:nvPr/>
        </p:nvSpPr>
        <p:spPr>
          <a:xfrm>
            <a:off x="2515124" y="2631277"/>
            <a:ext cx="101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1C45EAC-035B-44DF-86DB-E62A3A613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50464"/>
              </p:ext>
            </p:extLst>
          </p:nvPr>
        </p:nvGraphicFramePr>
        <p:xfrm>
          <a:off x="2949515" y="2450184"/>
          <a:ext cx="817396" cy="740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698">
                  <a:extLst>
                    <a:ext uri="{9D8B030D-6E8A-4147-A177-3AD203B41FA5}">
                      <a16:colId xmlns:a16="http://schemas.microsoft.com/office/drawing/2014/main" val="586724567"/>
                    </a:ext>
                  </a:extLst>
                </a:gridCol>
                <a:gridCol w="408698">
                  <a:extLst>
                    <a:ext uri="{9D8B030D-6E8A-4147-A177-3AD203B41FA5}">
                      <a16:colId xmlns:a16="http://schemas.microsoft.com/office/drawing/2014/main" val="1074005486"/>
                    </a:ext>
                  </a:extLst>
                </a:gridCol>
              </a:tblGrid>
              <a:tr h="74064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1460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0F5D3E6-F432-4300-BBC7-2D723096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61701"/>
              </p:ext>
            </p:extLst>
          </p:nvPr>
        </p:nvGraphicFramePr>
        <p:xfrm>
          <a:off x="4302549" y="2459305"/>
          <a:ext cx="81739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396">
                  <a:extLst>
                    <a:ext uri="{9D8B030D-6E8A-4147-A177-3AD203B41FA5}">
                      <a16:colId xmlns:a16="http://schemas.microsoft.com/office/drawing/2014/main" val="586724567"/>
                    </a:ext>
                  </a:extLst>
                </a:gridCol>
              </a:tblGrid>
              <a:tr h="2915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1460"/>
                  </a:ext>
                </a:extLst>
              </a:tr>
              <a:tr h="2915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94559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A09067B-5336-4D06-9585-F228AE4C7150}"/>
              </a:ext>
            </a:extLst>
          </p:cNvPr>
          <p:cNvSpPr txBox="1"/>
          <p:nvPr/>
        </p:nvSpPr>
        <p:spPr>
          <a:xfrm>
            <a:off x="3863040" y="2640399"/>
            <a:ext cx="32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graphicFrame>
        <p:nvGraphicFramePr>
          <p:cNvPr id="23" name="표 23">
            <a:extLst>
              <a:ext uri="{FF2B5EF4-FFF2-40B4-BE49-F238E27FC236}">
                <a16:creationId xmlns:a16="http://schemas.microsoft.com/office/drawing/2014/main" id="{DD7D44EF-E739-4448-B62C-F19A658F3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94306"/>
              </p:ext>
            </p:extLst>
          </p:nvPr>
        </p:nvGraphicFramePr>
        <p:xfrm>
          <a:off x="1567227" y="3668481"/>
          <a:ext cx="1201119" cy="74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1119">
                  <a:extLst>
                    <a:ext uri="{9D8B030D-6E8A-4147-A177-3AD203B41FA5}">
                      <a16:colId xmlns:a16="http://schemas.microsoft.com/office/drawing/2014/main" val="2122913501"/>
                    </a:ext>
                  </a:extLst>
                </a:gridCol>
              </a:tblGrid>
              <a:tr h="740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91428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2A1DCF6-27B9-467A-B752-98A9C861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450269"/>
              </p:ext>
            </p:extLst>
          </p:nvPr>
        </p:nvGraphicFramePr>
        <p:xfrm>
          <a:off x="5205478" y="3635148"/>
          <a:ext cx="1201119" cy="74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46">
                  <a:extLst>
                    <a:ext uri="{9D8B030D-6E8A-4147-A177-3AD203B41FA5}">
                      <a16:colId xmlns:a16="http://schemas.microsoft.com/office/drawing/2014/main" val="4105890138"/>
                    </a:ext>
                  </a:extLst>
                </a:gridCol>
                <a:gridCol w="400373">
                  <a:extLst>
                    <a:ext uri="{9D8B030D-6E8A-4147-A177-3AD203B41FA5}">
                      <a16:colId xmlns:a16="http://schemas.microsoft.com/office/drawing/2014/main" val="2725977813"/>
                    </a:ext>
                  </a:extLst>
                </a:gridCol>
              </a:tblGrid>
              <a:tr h="3703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1146"/>
                  </a:ext>
                </a:extLst>
              </a:tr>
              <a:tr h="3703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14864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82FA6E7-D5AC-4BAD-B770-7EF2BEEB5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20664"/>
              </p:ext>
            </p:extLst>
          </p:nvPr>
        </p:nvGraphicFramePr>
        <p:xfrm>
          <a:off x="3262480" y="3635148"/>
          <a:ext cx="1201119" cy="74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373">
                  <a:extLst>
                    <a:ext uri="{9D8B030D-6E8A-4147-A177-3AD203B41FA5}">
                      <a16:colId xmlns:a16="http://schemas.microsoft.com/office/drawing/2014/main" val="4105890138"/>
                    </a:ext>
                  </a:extLst>
                </a:gridCol>
                <a:gridCol w="800746">
                  <a:extLst>
                    <a:ext uri="{9D8B030D-6E8A-4147-A177-3AD203B41FA5}">
                      <a16:colId xmlns:a16="http://schemas.microsoft.com/office/drawing/2014/main" val="4025399037"/>
                    </a:ext>
                  </a:extLst>
                </a:gridCol>
              </a:tblGrid>
              <a:tr h="7406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1114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F8F1F8DA-8735-4508-92A3-818DD51F7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7826"/>
              </p:ext>
            </p:extLst>
          </p:nvPr>
        </p:nvGraphicFramePr>
        <p:xfrm>
          <a:off x="1567227" y="4943705"/>
          <a:ext cx="1619720" cy="75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720">
                  <a:extLst>
                    <a:ext uri="{9D8B030D-6E8A-4147-A177-3AD203B41FA5}">
                      <a16:colId xmlns:a16="http://schemas.microsoft.com/office/drawing/2014/main" val="996068910"/>
                    </a:ext>
                  </a:extLst>
                </a:gridCol>
              </a:tblGrid>
              <a:tr h="7583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85700"/>
                  </a:ext>
                </a:extLst>
              </a:tr>
            </a:tbl>
          </a:graphicData>
        </a:graphic>
      </p:graphicFrame>
      <p:graphicFrame>
        <p:nvGraphicFramePr>
          <p:cNvPr id="29" name="표 26">
            <a:extLst>
              <a:ext uri="{FF2B5EF4-FFF2-40B4-BE49-F238E27FC236}">
                <a16:creationId xmlns:a16="http://schemas.microsoft.com/office/drawing/2014/main" id="{ADF954EB-9E15-4FD8-9CAA-B64C1F0A1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67042"/>
              </p:ext>
            </p:extLst>
          </p:nvPr>
        </p:nvGraphicFramePr>
        <p:xfrm>
          <a:off x="3803770" y="4913858"/>
          <a:ext cx="1619720" cy="75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30">
                  <a:extLst>
                    <a:ext uri="{9D8B030D-6E8A-4147-A177-3AD203B41FA5}">
                      <a16:colId xmlns:a16="http://schemas.microsoft.com/office/drawing/2014/main" val="996068910"/>
                    </a:ext>
                  </a:extLst>
                </a:gridCol>
                <a:gridCol w="1214790">
                  <a:extLst>
                    <a:ext uri="{9D8B030D-6E8A-4147-A177-3AD203B41FA5}">
                      <a16:colId xmlns:a16="http://schemas.microsoft.com/office/drawing/2014/main" val="3443327204"/>
                    </a:ext>
                  </a:extLst>
                </a:gridCol>
              </a:tblGrid>
              <a:tr h="7583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85700"/>
                  </a:ext>
                </a:extLst>
              </a:tr>
            </a:tbl>
          </a:graphicData>
        </a:graphic>
      </p:graphicFrame>
      <p:graphicFrame>
        <p:nvGraphicFramePr>
          <p:cNvPr id="30" name="표 26">
            <a:extLst>
              <a:ext uri="{FF2B5EF4-FFF2-40B4-BE49-F238E27FC236}">
                <a16:creationId xmlns:a16="http://schemas.microsoft.com/office/drawing/2014/main" id="{326C2FDB-1C22-4234-AA18-789729DA1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667796"/>
              </p:ext>
            </p:extLst>
          </p:nvPr>
        </p:nvGraphicFramePr>
        <p:xfrm>
          <a:off x="6132179" y="4899430"/>
          <a:ext cx="1619720" cy="758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60">
                  <a:extLst>
                    <a:ext uri="{9D8B030D-6E8A-4147-A177-3AD203B41FA5}">
                      <a16:colId xmlns:a16="http://schemas.microsoft.com/office/drawing/2014/main" val="996068910"/>
                    </a:ext>
                  </a:extLst>
                </a:gridCol>
                <a:gridCol w="809860">
                  <a:extLst>
                    <a:ext uri="{9D8B030D-6E8A-4147-A177-3AD203B41FA5}">
                      <a16:colId xmlns:a16="http://schemas.microsoft.com/office/drawing/2014/main" val="2162818279"/>
                    </a:ext>
                  </a:extLst>
                </a:gridCol>
              </a:tblGrid>
              <a:tr h="3791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85700"/>
                  </a:ext>
                </a:extLst>
              </a:tr>
              <a:tr h="3791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00182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0C8D6546-0D31-42A6-A1BF-1F177927ADF7}"/>
              </a:ext>
            </a:extLst>
          </p:cNvPr>
          <p:cNvSpPr txBox="1"/>
          <p:nvPr/>
        </p:nvSpPr>
        <p:spPr>
          <a:xfrm>
            <a:off x="2854886" y="3829444"/>
            <a:ext cx="18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FA212-EFB4-4627-A52E-EEF924D11638}"/>
              </a:ext>
            </a:extLst>
          </p:cNvPr>
          <p:cNvSpPr txBox="1"/>
          <p:nvPr/>
        </p:nvSpPr>
        <p:spPr>
          <a:xfrm>
            <a:off x="4643021" y="3829444"/>
            <a:ext cx="34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BE46A9-85C1-4816-86E0-C75B4A0EBABF}"/>
              </a:ext>
            </a:extLst>
          </p:cNvPr>
          <p:cNvSpPr txBox="1"/>
          <p:nvPr/>
        </p:nvSpPr>
        <p:spPr>
          <a:xfrm>
            <a:off x="3285636" y="5093950"/>
            <a:ext cx="341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FC3E96-6A5F-4F63-A80A-555D28227227}"/>
              </a:ext>
            </a:extLst>
          </p:cNvPr>
          <p:cNvSpPr txBox="1"/>
          <p:nvPr/>
        </p:nvSpPr>
        <p:spPr>
          <a:xfrm>
            <a:off x="5632922" y="5093950"/>
            <a:ext cx="34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2015D5-FB0B-414D-B9EE-E72348240564}"/>
              </a:ext>
            </a:extLst>
          </p:cNvPr>
          <p:cNvSpPr txBox="1"/>
          <p:nvPr/>
        </p:nvSpPr>
        <p:spPr>
          <a:xfrm>
            <a:off x="7550507" y="3700601"/>
            <a:ext cx="24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dp</a:t>
            </a:r>
            <a:r>
              <a:rPr lang="en-US" altLang="ko-KR" dirty="0"/>
              <a:t>[3]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dp</a:t>
            </a:r>
            <a:r>
              <a:rPr lang="en-US" altLang="ko-KR" dirty="0"/>
              <a:t>[2]+</a:t>
            </a:r>
            <a:r>
              <a:rPr lang="en-US" altLang="ko-KR" dirty="0" err="1"/>
              <a:t>dp</a:t>
            </a:r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899871-A22E-4531-A995-373A34867299}"/>
              </a:ext>
            </a:extLst>
          </p:cNvPr>
          <p:cNvSpPr txBox="1"/>
          <p:nvPr/>
        </p:nvSpPr>
        <p:spPr>
          <a:xfrm>
            <a:off x="3044143" y="1267932"/>
            <a:ext cx="14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[1]=1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97FD29-0C6F-4EDE-A524-1D8F5212AB11}"/>
              </a:ext>
            </a:extLst>
          </p:cNvPr>
          <p:cNvSpPr txBox="1"/>
          <p:nvPr/>
        </p:nvSpPr>
        <p:spPr>
          <a:xfrm>
            <a:off x="6241637" y="2569317"/>
            <a:ext cx="140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[2]=2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B9371-972D-4558-94D1-335B3E8E2124}"/>
              </a:ext>
            </a:extLst>
          </p:cNvPr>
          <p:cNvSpPr txBox="1"/>
          <p:nvPr/>
        </p:nvSpPr>
        <p:spPr>
          <a:xfrm>
            <a:off x="8058014" y="5093950"/>
            <a:ext cx="24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dp</a:t>
            </a:r>
            <a:r>
              <a:rPr lang="en-US" altLang="ko-KR" dirty="0"/>
              <a:t>[4]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dp</a:t>
            </a:r>
            <a:r>
              <a:rPr lang="en-US" altLang="ko-KR" dirty="0"/>
              <a:t>[3]+</a:t>
            </a:r>
            <a:r>
              <a:rPr lang="en-US" altLang="ko-KR" dirty="0" err="1"/>
              <a:t>dp</a:t>
            </a:r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9D39C-7397-4875-8A01-F71246063421}"/>
              </a:ext>
            </a:extLst>
          </p:cNvPr>
          <p:cNvSpPr txBox="1"/>
          <p:nvPr/>
        </p:nvSpPr>
        <p:spPr>
          <a:xfrm>
            <a:off x="8394351" y="1318680"/>
            <a:ext cx="311503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badi" panose="020B0604020202020204" pitchFamily="34" charset="0"/>
              </a:rPr>
              <a:t>※ </a:t>
            </a:r>
            <a:r>
              <a:rPr lang="ko-KR" altLang="en-US" sz="2800" b="1" dirty="0" err="1"/>
              <a:t>점화식</a:t>
            </a:r>
            <a:endParaRPr lang="en-US" altLang="ko-KR" sz="2800" b="1" dirty="0"/>
          </a:p>
          <a:p>
            <a:endParaRPr lang="en-US" altLang="ko-KR" sz="1100" b="1" dirty="0"/>
          </a:p>
          <a:p>
            <a:r>
              <a:rPr lang="en-US" altLang="ko-KR" sz="2000" b="1" dirty="0" err="1">
                <a:solidFill>
                  <a:srgbClr val="FF0000"/>
                </a:solidFill>
              </a:rPr>
              <a:t>dp</a:t>
            </a:r>
            <a:r>
              <a:rPr lang="en-US" altLang="ko-KR" sz="2000" b="1" dirty="0">
                <a:solidFill>
                  <a:srgbClr val="FF0000"/>
                </a:solidFill>
              </a:rPr>
              <a:t>[n] = </a:t>
            </a:r>
            <a:r>
              <a:rPr lang="en-US" altLang="ko-KR" sz="2000" b="1" dirty="0" err="1">
                <a:solidFill>
                  <a:srgbClr val="FF0000"/>
                </a:solidFill>
              </a:rPr>
              <a:t>dp</a:t>
            </a:r>
            <a:r>
              <a:rPr lang="en-US" altLang="ko-KR" sz="2000" b="1" dirty="0">
                <a:solidFill>
                  <a:srgbClr val="FF0000"/>
                </a:solidFill>
              </a:rPr>
              <a:t>[n-1] +</a:t>
            </a:r>
            <a:r>
              <a:rPr lang="en-US" altLang="ko-KR" sz="2000" b="1" dirty="0" err="1">
                <a:solidFill>
                  <a:srgbClr val="FF0000"/>
                </a:solidFill>
              </a:rPr>
              <a:t>dp</a:t>
            </a:r>
            <a:r>
              <a:rPr lang="en-US" altLang="ko-KR" sz="2000" b="1" dirty="0">
                <a:solidFill>
                  <a:srgbClr val="FF0000"/>
                </a:solidFill>
              </a:rPr>
              <a:t>[n-2]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97964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693</Words>
  <Application>Microsoft Office PowerPoint</Application>
  <PresentationFormat>와이드스크린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맑은 고딕</vt:lpstr>
      <vt:lpstr>Abadi</vt:lpstr>
      <vt:lpstr>Arial</vt:lpstr>
      <vt:lpstr>Consolas</vt:lpstr>
      <vt:lpstr>Open Sans</vt:lpstr>
      <vt:lpstr>CryptoCraft 테마</vt:lpstr>
      <vt:lpstr>제목 테마</vt:lpstr>
      <vt:lpstr>Dynamic programming (동적 프로그래밍)</vt:lpstr>
      <vt:lpstr>PowerPoint 프레젠테이션</vt:lpstr>
      <vt:lpstr>Dynamic Programming(DP) </vt:lpstr>
      <vt:lpstr>Dynamic Programming vs Divide and Conquer</vt:lpstr>
      <vt:lpstr>피보나치 수열- Divide and Conquer (메모이제이션 x)</vt:lpstr>
      <vt:lpstr>피보나치 수열(DP로 해결-Top down)</vt:lpstr>
      <vt:lpstr>피보나치 수열(DP로 해결 – Bottom-up)</vt:lpstr>
      <vt:lpstr>피보나치 수열(DP)</vt:lpstr>
      <vt:lpstr>타일링 </vt:lpstr>
      <vt:lpstr>다이나믹 프로그래밍 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63</cp:revision>
  <dcterms:created xsi:type="dcterms:W3CDTF">2019-03-05T04:29:07Z</dcterms:created>
  <dcterms:modified xsi:type="dcterms:W3CDTF">2021-07-04T01:35:48Z</dcterms:modified>
</cp:coreProperties>
</file>