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73" r:id="rId4"/>
    <p:sldId id="288" r:id="rId5"/>
    <p:sldId id="278" r:id="rId6"/>
    <p:sldId id="289" r:id="rId7"/>
    <p:sldId id="284" r:id="rId8"/>
    <p:sldId id="287" r:id="rId9"/>
    <p:sldId id="260" r:id="rId10"/>
  </p:sldIdLst>
  <p:sldSz cx="12192000" cy="6858000"/>
  <p:notesSz cx="6858000" cy="9144000"/>
  <p:embeddedFontLst>
    <p:embeddedFont>
      <p:font typeface="함초롬돋움" panose="020B0604000101010101" pitchFamily="50" charset="-127"/>
      <p:regular r:id="rId12"/>
      <p:bold r:id="rId13"/>
    </p:embeddedFont>
    <p:embeddedFont>
      <p:font typeface="Cambria Math" panose="02040503050406030204" pitchFamily="18" charset="0"/>
      <p:regular r:id="rId14"/>
    </p:embeddedFont>
    <p:embeddedFont>
      <p:font typeface="나눔스퀘어_ac" panose="020B0600000101010101" pitchFamily="50" charset="-127"/>
      <p:regular r:id="rId15"/>
    </p:embeddedFont>
    <p:embeddedFont>
      <p:font typeface="나눔스퀘어_ac ExtraBold" panose="020B0600000101010101" pitchFamily="50" charset="-127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0" autoAdjust="0"/>
    <p:restoredTop sz="84334" autoAdjust="0"/>
  </p:normalViewPr>
  <p:slideViewPr>
    <p:cSldViewPr snapToGrid="0">
      <p:cViewPr varScale="1">
        <p:scale>
          <a:sx n="76" d="100"/>
          <a:sy n="76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8828C-5788-4E04-9FD4-1FBA79A34E9E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78760-119B-44DD-AF60-8D132A330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433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KPQC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연구단 양자내성암호 기초 특강 듣고 이해한 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15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61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491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</a:t>
            </a:r>
            <a:r>
              <a:rPr lang="ko-KR" altLang="en-US" dirty="0" smtClean="0"/>
              <a:t>차원 공간에 속하는 기저 벡터 값들과 모든 정수들의 선형 조합 값들의 집합</a:t>
            </a:r>
            <a:endParaRPr lang="en-US" altLang="ko-KR" dirty="0" smtClean="0"/>
          </a:p>
          <a:p>
            <a:r>
              <a:rPr lang="ko-KR" altLang="en-US" dirty="0" err="1" smtClean="0"/>
              <a:t>기저벡터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선형결합</a:t>
            </a:r>
            <a:endParaRPr lang="en-US" altLang="ko-KR" dirty="0" smtClean="0"/>
          </a:p>
          <a:p>
            <a:r>
              <a:rPr lang="ko-KR" altLang="en-US" dirty="0" err="1" smtClean="0"/>
              <a:t>기저벡터는</a:t>
            </a:r>
            <a:r>
              <a:rPr lang="ko-KR" altLang="en-US" dirty="0" smtClean="0"/>
              <a:t> 다양하게 </a:t>
            </a:r>
            <a:r>
              <a:rPr lang="ko-KR" altLang="en-US" dirty="0" err="1" smtClean="0"/>
              <a:t>구성가능하므로</a:t>
            </a:r>
            <a:r>
              <a:rPr lang="ko-KR" altLang="en-US" dirty="0" smtClean="0"/>
              <a:t> 다양한 형태의 격자가 존재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021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암호는 난제에서 시작함</a:t>
            </a:r>
            <a:r>
              <a:rPr lang="en-US" altLang="ko-KR" dirty="0" smtClean="0"/>
              <a:t>. RSA</a:t>
            </a:r>
            <a:r>
              <a:rPr lang="ko-KR" altLang="en-US" dirty="0" smtClean="0"/>
              <a:t>도 그렇듯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큰 소수의 곱을 </a:t>
            </a:r>
            <a:r>
              <a:rPr lang="ko-KR" altLang="en-US" dirty="0" err="1" smtClean="0"/>
              <a:t>소인수분해하는게</a:t>
            </a:r>
            <a:r>
              <a:rPr lang="ko-KR" altLang="en-US" dirty="0" smtClean="0"/>
              <a:t> 어렵다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기저 벡터 중 가장 </a:t>
            </a:r>
            <a:r>
              <a:rPr lang="ko-KR" altLang="en-US" dirty="0" err="1" smtClean="0"/>
              <a:t>짧은거</a:t>
            </a:r>
            <a:r>
              <a:rPr lang="ko-KR" altLang="en-US" dirty="0" smtClean="0"/>
              <a:t> </a:t>
            </a:r>
            <a:r>
              <a:rPr lang="en-US" altLang="ko-KR" dirty="0" smtClean="0"/>
              <a:t>(SVP)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정사영해서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길이재면</a:t>
            </a:r>
            <a:r>
              <a:rPr lang="ko-KR" altLang="en-US" baseline="0" dirty="0" smtClean="0"/>
              <a:t> 가장 가까운 벡터도 찾을 수 있음</a:t>
            </a:r>
            <a:endParaRPr lang="en-US" altLang="ko-KR" dirty="0" smtClean="0"/>
          </a:p>
          <a:p>
            <a:r>
              <a:rPr lang="ko-KR" altLang="en-US" dirty="0" err="1" smtClean="0"/>
              <a:t>연구된지</a:t>
            </a:r>
            <a:r>
              <a:rPr lang="ko-KR" altLang="en-US" dirty="0" smtClean="0"/>
              <a:t> 오래됐는데 암호에서 성공적이지 못했음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03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문제를 줬을 때 기저를 특정해서 주지 않아도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기저가 자연스럽게 나오더라도 충분히 어려움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평균적인 문제가 </a:t>
            </a:r>
            <a:r>
              <a:rPr lang="en-US" altLang="ko-KR" dirty="0" smtClean="0"/>
              <a:t>worst case</a:t>
            </a:r>
            <a:r>
              <a:rPr lang="ko-KR" altLang="en-US" dirty="0" smtClean="0"/>
              <a:t>와 동치다</a:t>
            </a:r>
            <a:endParaRPr lang="en-US" altLang="ko-KR" dirty="0" smtClean="0"/>
          </a:p>
          <a:p>
            <a:r>
              <a:rPr lang="ko-KR" altLang="en-US" dirty="0" smtClean="0"/>
              <a:t>아무 행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골라 </a:t>
            </a:r>
            <a:r>
              <a:rPr lang="ko-KR" altLang="en-US" dirty="0" err="1" smtClean="0"/>
              <a:t>역행렬</a:t>
            </a:r>
            <a:r>
              <a:rPr lang="ko-KR" altLang="en-US" dirty="0" smtClean="0"/>
              <a:t> 계산하면 구할 수 있음</a:t>
            </a:r>
            <a:endParaRPr lang="en-US" altLang="ko-KR" dirty="0" smtClean="0"/>
          </a:p>
          <a:p>
            <a:r>
              <a:rPr lang="en-US" altLang="ko-KR" dirty="0" smtClean="0"/>
              <a:t>9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작은건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734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공개키 암호는 비밀키 생성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공개키 생성이라 공개키는 굉장히 큰 </a:t>
            </a:r>
            <a:r>
              <a:rPr lang="ko-KR" altLang="en-US" dirty="0" err="1" smtClean="0"/>
              <a:t>난수가</a:t>
            </a:r>
            <a:r>
              <a:rPr lang="ko-KR" altLang="en-US" dirty="0" smtClean="0"/>
              <a:t>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기억이 어렵</a:t>
            </a:r>
            <a:endParaRPr lang="en-US" altLang="ko-KR" dirty="0" smtClean="0"/>
          </a:p>
          <a:p>
            <a:r>
              <a:rPr lang="ko-KR" altLang="en-US" dirty="0" smtClean="0"/>
              <a:t>공개키가 그 사용자의 </a:t>
            </a:r>
            <a:r>
              <a:rPr lang="ko-KR" altLang="en-US" dirty="0" err="1" smtClean="0"/>
              <a:t>공개키인지</a:t>
            </a:r>
            <a:r>
              <a:rPr lang="ko-KR" altLang="en-US" dirty="0" smtClean="0"/>
              <a:t> 확인하는</a:t>
            </a:r>
            <a:r>
              <a:rPr lang="ko-KR" altLang="en-US" baseline="0" dirty="0" smtClean="0"/>
              <a:t> 방법이 필요</a:t>
            </a:r>
            <a:endParaRPr lang="en-US" altLang="ko-KR" baseline="0" dirty="0" smtClean="0"/>
          </a:p>
          <a:p>
            <a:r>
              <a:rPr lang="en-US" altLang="ko-KR" baseline="0" dirty="0" smtClean="0"/>
              <a:t>But ID </a:t>
            </a:r>
            <a:r>
              <a:rPr lang="ko-KR" altLang="en-US" baseline="0" dirty="0" smtClean="0"/>
              <a:t>기반 암호는 상대의 신원을 공개키로 사용하므로 이런 과정 불필요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누구나 만들 수 있으면 위조가 쉬움</a:t>
            </a:r>
            <a:endParaRPr lang="en-US" altLang="ko-KR" baseline="0" dirty="0" smtClean="0"/>
          </a:p>
          <a:p>
            <a:r>
              <a:rPr lang="en-US" altLang="ko-KR" baseline="0" dirty="0" smtClean="0"/>
              <a:t>PKG : </a:t>
            </a:r>
            <a:r>
              <a:rPr lang="ko-KR" altLang="en-US" baseline="0" dirty="0" smtClean="0"/>
              <a:t>회사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퇴사자</a:t>
            </a:r>
            <a:r>
              <a:rPr lang="ko-KR" altLang="en-US" baseline="0" dirty="0" smtClean="0"/>
              <a:t> 사용 불가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비밀키 잃어버렸을 때 회복 가능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양자내성으로도 </a:t>
            </a:r>
            <a:r>
              <a:rPr lang="en-US" altLang="ko-KR" baseline="0" dirty="0" smtClean="0"/>
              <a:t>ID </a:t>
            </a:r>
            <a:r>
              <a:rPr lang="ko-KR" altLang="en-US" baseline="0" dirty="0" smtClean="0"/>
              <a:t>기반 암호를 할 수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480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서명 사이즈가 크면 </a:t>
            </a:r>
            <a:r>
              <a:rPr lang="ko-KR" altLang="en-US" dirty="0" err="1" smtClean="0"/>
              <a:t>블록체인에</a:t>
            </a:r>
            <a:r>
              <a:rPr lang="ko-KR" altLang="en-US" dirty="0" smtClean="0"/>
              <a:t> 부담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52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ypto.modoo.at/" TargetMode="Externa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6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9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79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41757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14920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5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48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5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71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47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99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8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27DBA-0F48-474D-80D4-CDE52096A71A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9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84105" y="1041400"/>
            <a:ext cx="8403773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격자 기반 암호 기초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84104" y="4309947"/>
            <a:ext cx="8403774" cy="1655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임세진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https://youtu.be/Lzv3DdUx1vI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67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634" y="1217530"/>
            <a:ext cx="7380430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격자 기반 암호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638" y="2136711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격자 이론의 난제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8" y="3052552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03.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PQC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응용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8" y="3968393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04. 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7" y="4884234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05. 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7F1287-558E-4AFD-B489-8B74D332FC81}"/>
              </a:ext>
            </a:extLst>
          </p:cNvPr>
          <p:cNvSpPr/>
          <p:nvPr/>
        </p:nvSpPr>
        <p:spPr>
          <a:xfrm>
            <a:off x="3367262" y="3796218"/>
            <a:ext cx="8241174" cy="2455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30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격자 기반 암호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5816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양자내성암호</a:t>
            </a:r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(PQC : Post-Quantum Cryptography</a:t>
            </a:r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endParaRPr lang="en-US" altLang="ko-KR" b="1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기존 암호의 비트 보안 강도를 늘리는 방법으로 양자 알고리즘을 대비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수학적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NP-Hard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난제를 기반으로 양자컴퓨터로도 해독 불가능한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보안성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획득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암호키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교환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데이터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암∙복호화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무결성 인증 등 다양한 기술 제공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516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격자 기반 암호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5816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격자기반암호</a:t>
            </a:r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(Lattice-based Cryptography)</a:t>
            </a:r>
            <a:endParaRPr lang="en-US" altLang="ko-KR" b="1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격자 </a:t>
            </a:r>
            <a:r>
              <a:rPr lang="en-US" altLang="ko-KR" sz="2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240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Lattice)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1026" name="Picture 2" descr="https://mblogthumb-phinf.pstatic.net/MjAxODAzMjlfMjU2/MDAxNTIyMzAyMTM4NDI0.kg71jZ250AcGPMbC3jEeqFcMh_lzEeDSC-maKcLsoq0g.z7pW47gYquLi_uci5seP23dkMhaLWUKkuFqf0LVND-og.JPEG.aepkoreanet/latticedefinition.jpg?type=w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30" y="2913037"/>
            <a:ext cx="3940960" cy="115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blogthumb-phinf.pstatic.net/MjAxODAzMjlfMTY2/MDAxNTIyMzAyMTY4NjA4.V0CUWhZttJEZp2esGnBzjKiD-sv0xGoOWcrw7WHybaUg.Lk8aqMcbhS66iPTIEGOR9YFkvMp4BntlnWwZLFvMro8g.JPEG.aepkoreanet/lattice2nddimension.jpg?type=w8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3651"/>
            <a:ext cx="38385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403581" y="6350169"/>
            <a:ext cx="122341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n = 2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일 때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133365" y="2155052"/>
            <a:ext cx="3586920" cy="3910700"/>
            <a:chOff x="7495078" y="2031227"/>
            <a:chExt cx="3586920" cy="3910700"/>
          </a:xfrm>
        </p:grpSpPr>
        <p:cxnSp>
          <p:nvCxnSpPr>
            <p:cNvPr id="8" name="직선 연결선 7"/>
            <p:cNvCxnSpPr/>
            <p:nvPr/>
          </p:nvCxnSpPr>
          <p:spPr>
            <a:xfrm flipV="1">
              <a:off x="7495078" y="3694373"/>
              <a:ext cx="3586920" cy="39245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8530046" y="2050869"/>
              <a:ext cx="391885" cy="37102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V="1">
              <a:off x="7495078" y="4267807"/>
              <a:ext cx="3586920" cy="39245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7495078" y="4864060"/>
              <a:ext cx="3586920" cy="39245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7495078" y="3124568"/>
              <a:ext cx="3586920" cy="39245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7495078" y="2528637"/>
              <a:ext cx="3586920" cy="39245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9092595" y="2031227"/>
              <a:ext cx="391885" cy="37102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9698054" y="2031227"/>
              <a:ext cx="391885" cy="37102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V="1">
              <a:off x="10272614" y="2088249"/>
              <a:ext cx="391885" cy="37102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V="1">
              <a:off x="7942423" y="2231725"/>
              <a:ext cx="391885" cy="37102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8190685" y="2749969"/>
              <a:ext cx="143623" cy="1364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8138365" y="3376970"/>
              <a:ext cx="143623" cy="1364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8778308" y="2699058"/>
              <a:ext cx="143623" cy="1364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8706496" y="3308759"/>
              <a:ext cx="143623" cy="1364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9340141" y="2639652"/>
              <a:ext cx="143623" cy="1364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9946316" y="2575524"/>
              <a:ext cx="143623" cy="1364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10520876" y="2517696"/>
              <a:ext cx="143623" cy="1364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9292114" y="3251488"/>
              <a:ext cx="143623" cy="1364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8074049" y="3951375"/>
              <a:ext cx="143623" cy="1364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9894768" y="3177219"/>
              <a:ext cx="143623" cy="1364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10492487" y="3123848"/>
              <a:ext cx="143623" cy="1364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8647786" y="3890599"/>
              <a:ext cx="143623" cy="1364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9213504" y="3823722"/>
              <a:ext cx="143623" cy="1364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9822184" y="3753139"/>
              <a:ext cx="143623" cy="1364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10420675" y="3684928"/>
              <a:ext cx="143623" cy="1364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8002237" y="4537086"/>
              <a:ext cx="143623" cy="1364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8585278" y="4470808"/>
              <a:ext cx="143623" cy="1364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9148558" y="4400664"/>
              <a:ext cx="143623" cy="1364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9770954" y="4327512"/>
              <a:ext cx="143623" cy="1364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10350010" y="4275783"/>
              <a:ext cx="143623" cy="1364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7946745" y="5128192"/>
              <a:ext cx="143623" cy="1364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8531473" y="5075160"/>
              <a:ext cx="143623" cy="1364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9088026" y="5016820"/>
              <a:ext cx="143623" cy="1364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9705425" y="4954959"/>
              <a:ext cx="143623" cy="1364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10290899" y="4880398"/>
              <a:ext cx="143623" cy="1364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793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격자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이론의 난제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416100C-898A-4819-9162-2F3FABC540E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335857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400" b="1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고전적 격자 난제</a:t>
                </a:r>
                <a:r>
                  <a:rPr lang="en-US" altLang="ko-KR" sz="2400" b="1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</a:p>
              <a:p>
                <a:pPr>
                  <a:lnSpc>
                    <a:spcPct val="150000"/>
                  </a:lnSpc>
                  <a:buFont typeface="나눔스퀘어_ac" panose="020B0600000101010101" pitchFamily="50" charset="-127"/>
                  <a:buChar char="-"/>
                </a:pPr>
                <a:r>
                  <a:rPr lang="en-US" altLang="ko-KR" sz="20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SBP (Smallest basis problem) : </a:t>
                </a:r>
                <a:r>
                  <a:rPr lang="ko-KR" altLang="en-US" sz="20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좋은 기저</a:t>
                </a:r>
                <a:r>
                  <a:rPr lang="en-US" altLang="ko-KR" sz="20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(</a:t>
                </a:r>
                <a:r>
                  <a:rPr lang="ko-KR" altLang="en-US" sz="20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직교에 가장 가까운 기저</a:t>
                </a:r>
                <a:r>
                  <a:rPr lang="en-US" altLang="ko-KR" sz="20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)</a:t>
                </a:r>
                <a:r>
                  <a:rPr lang="ko-KR" altLang="en-US" sz="20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를 찾는 문제</a:t>
                </a:r>
                <a:r>
                  <a:rPr lang="en-US" altLang="ko-KR" sz="20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. </a:t>
                </a:r>
                <a:r>
                  <a:rPr lang="ko-KR" altLang="en-US" sz="20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기저는 유일하지 않음</a:t>
                </a:r>
                <a:endParaRPr lang="en-US" altLang="ko-KR" sz="20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  <a:buFont typeface="나눔스퀘어_ac" panose="020B0600000101010101" pitchFamily="50" charset="-127"/>
                  <a:buChar char="-"/>
                </a:pPr>
                <a:r>
                  <a:rPr lang="en-US" altLang="ko-KR" sz="20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SVP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(Shortest Vector Problem) : 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격자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L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이 주어졌을 때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, 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최소의 길이를 </a:t>
                </a:r>
                <a:r>
                  <a:rPr lang="ko-KR" altLang="en-US" sz="20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주는</a:t>
                </a:r>
                <a:r>
                  <a:rPr lang="en-US" altLang="ko-KR" sz="20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, 0</a:t>
                </a:r>
                <a:r>
                  <a:rPr lang="ko-KR" altLang="en-US" sz="20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이 아닌 벡터 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찾기 </a:t>
                </a:r>
                <a:endParaRPr lang="en-US" altLang="ko-KR" sz="20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ko-KR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n(</a:t>
                </a:r>
                <a:r>
                  <a:rPr lang="ko-KR" altLang="en-US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차원</a:t>
                </a:r>
                <a:r>
                  <a:rPr lang="en-US" altLang="ko-KR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)</a:t>
                </a:r>
                <a:r>
                  <a:rPr lang="ko-KR" altLang="en-US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이 클수록 찾기 어려움</a:t>
                </a:r>
                <a:r>
                  <a:rPr lang="en-US" altLang="ko-KR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. 100</a:t>
                </a:r>
                <a:r>
                  <a:rPr lang="ko-KR" altLang="en-US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차원 이하까지는 풀 수 있음</a:t>
                </a:r>
                <a:r>
                  <a:rPr lang="en-US" altLang="ko-KR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.</a:t>
                </a:r>
                <a:endParaRPr lang="en-US" altLang="ko-KR" sz="1800" dirty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  <a:buFont typeface="나눔스퀘어_ac" panose="020B0600000101010101" pitchFamily="50" charset="-127"/>
                  <a:buChar char="-"/>
                </a:pP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CVP (Closest Vector Problem) : 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격자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L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과 한 점이 주어졌을 때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, 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그 점에서 가장 가까운 격자 벡터 </a:t>
                </a:r>
                <a:r>
                  <a:rPr lang="ko-KR" altLang="en-US" sz="20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찾기</a:t>
                </a:r>
                <a:endParaRPr lang="en-US" altLang="ko-KR" sz="20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90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en-US" altLang="ko-KR" sz="1900" b="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anose="05000000000000000000" pitchFamily="2" charset="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sz="16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개의 후보</a:t>
                </a:r>
                <a:r>
                  <a:rPr lang="en-US" altLang="ko-KR" sz="16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. </a:t>
                </a:r>
                <a:r>
                  <a:rPr lang="ko-KR" altLang="en-US" sz="16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차원이 커질수록 찾기 어려움</a:t>
                </a:r>
                <a:endParaRPr lang="en-US" altLang="ko-KR" sz="16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20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 </a:t>
                </a:r>
                <a:r>
                  <a:rPr lang="ko-KR" altLang="en-US" sz="20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거의 직교인 기저가 있으면 이 난제들은 쉽게 풀림 </a:t>
                </a:r>
                <a:endParaRPr lang="en-US" altLang="ko-KR" sz="20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20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격자를 주려면 기저를 줘야하는데 기저를 </a:t>
                </a:r>
                <a:r>
                  <a:rPr lang="ko-KR" altLang="en-US" sz="20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잘못주면</a:t>
                </a:r>
                <a:r>
                  <a:rPr lang="ko-KR" altLang="en-US" sz="20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 문제가 </a:t>
                </a:r>
                <a:r>
                  <a:rPr lang="ko-KR" altLang="en-US" sz="20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쉬워짐</a:t>
                </a:r>
                <a:endParaRPr lang="en-US" altLang="ko-KR" sz="20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20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어떤 경우에 문제가 쉬워지는지 정확하게 측정하기 어려움</a:t>
                </a:r>
                <a:endParaRPr lang="en-US" altLang="ko-KR" sz="20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20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매우 나쁜 기저를 줘도 </a:t>
                </a:r>
                <a:r>
                  <a:rPr lang="ko-KR" altLang="en-US" sz="20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한두번의</a:t>
                </a:r>
                <a:r>
                  <a:rPr lang="ko-KR" altLang="en-US" sz="20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 연산으로 쉬운 기저가 나오기도 함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416100C-898A-4819-9162-2F3FABC54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335857"/>
              </a:xfrm>
              <a:blipFill>
                <a:blip r:embed="rId3"/>
                <a:stretch>
                  <a:fillRect l="-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그룹 57"/>
          <p:cNvGrpSpPr/>
          <p:nvPr/>
        </p:nvGrpSpPr>
        <p:grpSpPr>
          <a:xfrm>
            <a:off x="7368222" y="3834331"/>
            <a:ext cx="3888162" cy="2654051"/>
            <a:chOff x="2466999" y="4043925"/>
            <a:chExt cx="3888162" cy="2654051"/>
          </a:xfrm>
        </p:grpSpPr>
        <p:grpSp>
          <p:nvGrpSpPr>
            <p:cNvPr id="3" name="그룹 2"/>
            <p:cNvGrpSpPr/>
            <p:nvPr/>
          </p:nvGrpSpPr>
          <p:grpSpPr>
            <a:xfrm rot="390007">
              <a:off x="2466999" y="4043925"/>
              <a:ext cx="3888162" cy="2654051"/>
              <a:chOff x="1612165" y="4094248"/>
              <a:chExt cx="2375635" cy="2763752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V="1">
                <a:off x="1612165" y="5269619"/>
                <a:ext cx="2375635" cy="27735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 flipV="1">
                <a:off x="2297629" y="4108129"/>
                <a:ext cx="259547" cy="262205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 flipV="1">
                <a:off x="1612165" y="5674874"/>
                <a:ext cx="2375635" cy="27735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 flipV="1">
                <a:off x="1612165" y="6096255"/>
                <a:ext cx="2375635" cy="27735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V="1">
                <a:off x="1612165" y="4866929"/>
                <a:ext cx="2375635" cy="27735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 flipV="1">
                <a:off x="1612165" y="4445775"/>
                <a:ext cx="2375635" cy="27735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V="1">
                <a:off x="2670208" y="4094248"/>
                <a:ext cx="259547" cy="262205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3071207" y="4094248"/>
                <a:ext cx="259547" cy="262205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3451741" y="4134546"/>
                <a:ext cx="259547" cy="262205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1908444" y="4235943"/>
                <a:ext cx="259547" cy="262205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직선 화살표 연결선 48"/>
            <p:cNvCxnSpPr/>
            <p:nvPr/>
          </p:nvCxnSpPr>
          <p:spPr>
            <a:xfrm flipV="1">
              <a:off x="4414117" y="4896041"/>
              <a:ext cx="123295" cy="41019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4392995" y="5302744"/>
              <a:ext cx="702354" cy="37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V="1">
              <a:off x="4401347" y="4946870"/>
              <a:ext cx="815783" cy="3663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>
              <a:off x="4682362" y="4595224"/>
              <a:ext cx="64846" cy="6703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493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격자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이론의 난제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최근의 난제</a:t>
            </a:r>
            <a:r>
              <a:rPr lang="en-US" altLang="ko-KR" sz="2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: WC = </a:t>
            </a:r>
            <a:r>
              <a:rPr lang="en-US" altLang="ko-KR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 </a:t>
            </a:r>
            <a:r>
              <a:rPr lang="en-US" altLang="ko-KR" sz="24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equiv</a:t>
            </a:r>
            <a:r>
              <a:rPr lang="en-US" altLang="ko-KR" sz="2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(Worst Case Average Case equivalent). </a:t>
            </a:r>
            <a:r>
              <a:rPr lang="ko-KR" altLang="en-US" sz="2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암호에 사용</a:t>
            </a:r>
            <a:endParaRPr lang="en-US" altLang="ko-KR" sz="2400" b="1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LWE (Learning With Errors)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현재 가장 널리 사용되는 난제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작은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에러를 포함한 연립선형방적식의 해를 구하는 문제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에러가 없으면 쉬운 문제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A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As + e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가 주어졌을 때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s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를  찾는 문제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695694"/>
              </p:ext>
            </p:extLst>
          </p:nvPr>
        </p:nvGraphicFramePr>
        <p:xfrm>
          <a:off x="304438" y="4025633"/>
          <a:ext cx="1727200" cy="236728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7205593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311222769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908902398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1846328995"/>
                    </a:ext>
                  </a:extLst>
                </a:gridCol>
              </a:tblGrid>
              <a:tr h="39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09279"/>
                  </a:ext>
                </a:extLst>
              </a:tr>
              <a:tr h="39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9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517241"/>
                  </a:ext>
                </a:extLst>
              </a:tr>
              <a:tr h="39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8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240655"/>
                  </a:ext>
                </a:extLst>
              </a:tr>
              <a:tr h="39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9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43696"/>
                  </a:ext>
                </a:extLst>
              </a:tr>
              <a:tr h="39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776507"/>
                  </a:ext>
                </a:extLst>
              </a:tr>
              <a:tr h="39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9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0294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138363" y="4886868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6356304"/>
                  </p:ext>
                </p:extLst>
              </p:nvPr>
            </p:nvGraphicFramePr>
            <p:xfrm>
              <a:off x="2580436" y="4329108"/>
              <a:ext cx="370911" cy="146304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370911">
                      <a:extLst>
                        <a:ext uri="{9D8B030D-6E8A-4147-A177-3AD203B41FA5}">
                          <a16:colId xmlns:a16="http://schemas.microsoft.com/office/drawing/2014/main" val="3182853296"/>
                        </a:ext>
                      </a:extLst>
                    </a:gridCol>
                  </a:tblGrid>
                  <a:tr h="364067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1166253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7386532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4180718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26065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6356304"/>
                  </p:ext>
                </p:extLst>
              </p:nvPr>
            </p:nvGraphicFramePr>
            <p:xfrm>
              <a:off x="2580436" y="4329108"/>
              <a:ext cx="370911" cy="146304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370911">
                      <a:extLst>
                        <a:ext uri="{9D8B030D-6E8A-4147-A177-3AD203B41FA5}">
                          <a16:colId xmlns:a16="http://schemas.microsoft.com/office/drawing/2014/main" val="318285329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613" t="-1667" r="-3226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166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613" t="-100000" r="-322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73865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613" t="-203333" r="-3226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1807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613" t="-303333" r="-3226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26065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직사각형 6"/>
          <p:cNvSpPr/>
          <p:nvPr/>
        </p:nvSpPr>
        <p:spPr>
          <a:xfrm>
            <a:off x="3078576" y="487596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=</a:t>
            </a:r>
            <a:endParaRPr lang="ko-KR" altLang="en-US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177398"/>
              </p:ext>
            </p:extLst>
          </p:nvPr>
        </p:nvGraphicFramePr>
        <p:xfrm>
          <a:off x="3495121" y="4155277"/>
          <a:ext cx="381000" cy="222673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616376056"/>
                    </a:ext>
                  </a:extLst>
                </a:gridCol>
              </a:tblGrid>
              <a:tr h="371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669117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503077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297669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8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64715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773376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19046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199526" y="3606376"/>
            <a:ext cx="972189" cy="467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Mod 10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6500104"/>
                  </p:ext>
                </p:extLst>
              </p:nvPr>
            </p:nvGraphicFramePr>
            <p:xfrm>
              <a:off x="4493347" y="4329108"/>
              <a:ext cx="370911" cy="146304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370911">
                      <a:extLst>
                        <a:ext uri="{9D8B030D-6E8A-4147-A177-3AD203B41FA5}">
                          <a16:colId xmlns:a16="http://schemas.microsoft.com/office/drawing/2014/main" val="3182853296"/>
                        </a:ext>
                      </a:extLst>
                    </a:gridCol>
                  </a:tblGrid>
                  <a:tr h="364067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1166253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7386532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4180718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26065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6500104"/>
                  </p:ext>
                </p:extLst>
              </p:nvPr>
            </p:nvGraphicFramePr>
            <p:xfrm>
              <a:off x="4493347" y="4329108"/>
              <a:ext cx="370911" cy="146304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370911">
                      <a:extLst>
                        <a:ext uri="{9D8B030D-6E8A-4147-A177-3AD203B41FA5}">
                          <a16:colId xmlns:a16="http://schemas.microsoft.com/office/drawing/2014/main" val="318285329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639" t="-1667" r="-4918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166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639" t="-100000" r="-491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73865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639" t="-203333" r="-4918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1807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639" t="-303333" r="-4918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26065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직사각형 10"/>
          <p:cNvSpPr/>
          <p:nvPr/>
        </p:nvSpPr>
        <p:spPr>
          <a:xfrm>
            <a:off x="3983320" y="4875962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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4192707" y="5852583"/>
            <a:ext cx="10374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찾기 쉬움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8517"/>
              </p:ext>
            </p:extLst>
          </p:nvPr>
        </p:nvGraphicFramePr>
        <p:xfrm>
          <a:off x="5888397" y="4025633"/>
          <a:ext cx="1727200" cy="236728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7205593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311222769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908902398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1846328995"/>
                    </a:ext>
                  </a:extLst>
                </a:gridCol>
              </a:tblGrid>
              <a:tr h="39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09279"/>
                  </a:ext>
                </a:extLst>
              </a:tr>
              <a:tr h="39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9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517241"/>
                  </a:ext>
                </a:extLst>
              </a:tr>
              <a:tr h="39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8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240655"/>
                  </a:ext>
                </a:extLst>
              </a:tr>
              <a:tr h="39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9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43696"/>
                  </a:ext>
                </a:extLst>
              </a:tr>
              <a:tr h="39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5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776507"/>
                  </a:ext>
                </a:extLst>
              </a:tr>
              <a:tr h="39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9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02943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7722322" y="4886868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표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5217810"/>
                  </p:ext>
                </p:extLst>
              </p:nvPr>
            </p:nvGraphicFramePr>
            <p:xfrm>
              <a:off x="8164395" y="4329108"/>
              <a:ext cx="370911" cy="146304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370911">
                      <a:extLst>
                        <a:ext uri="{9D8B030D-6E8A-4147-A177-3AD203B41FA5}">
                          <a16:colId xmlns:a16="http://schemas.microsoft.com/office/drawing/2014/main" val="3182853296"/>
                        </a:ext>
                      </a:extLst>
                    </a:gridCol>
                  </a:tblGrid>
                  <a:tr h="364067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1166253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7386532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4180718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26065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표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5217810"/>
                  </p:ext>
                </p:extLst>
              </p:nvPr>
            </p:nvGraphicFramePr>
            <p:xfrm>
              <a:off x="8164395" y="4329108"/>
              <a:ext cx="370911" cy="146304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370911">
                      <a:extLst>
                        <a:ext uri="{9D8B030D-6E8A-4147-A177-3AD203B41FA5}">
                          <a16:colId xmlns:a16="http://schemas.microsoft.com/office/drawing/2014/main" val="318285329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613" t="-1667" r="-3226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166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613" t="-100000" r="-322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73865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613" t="-203333" r="-3226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1807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613" t="-303333" r="-3226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26065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직사각형 24"/>
          <p:cNvSpPr/>
          <p:nvPr/>
        </p:nvSpPr>
        <p:spPr>
          <a:xfrm>
            <a:off x="9664611" y="488686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=</a:t>
            </a:r>
            <a:endParaRPr lang="ko-KR" altLang="en-US" b="1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430111"/>
              </p:ext>
            </p:extLst>
          </p:nvPr>
        </p:nvGraphicFramePr>
        <p:xfrm>
          <a:off x="10157356" y="4166183"/>
          <a:ext cx="381000" cy="222673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616376056"/>
                    </a:ext>
                  </a:extLst>
                </a:gridCol>
              </a:tblGrid>
              <a:tr h="371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6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669117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503077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297669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8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64715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773376"/>
                  </a:ext>
                </a:extLst>
              </a:tr>
              <a:tr h="371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190461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9861761" y="3617282"/>
            <a:ext cx="972189" cy="467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Mod 10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표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4138696"/>
                  </p:ext>
                </p:extLst>
              </p:nvPr>
            </p:nvGraphicFramePr>
            <p:xfrm>
              <a:off x="11155582" y="4340014"/>
              <a:ext cx="370911" cy="146304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370911">
                      <a:extLst>
                        <a:ext uri="{9D8B030D-6E8A-4147-A177-3AD203B41FA5}">
                          <a16:colId xmlns:a16="http://schemas.microsoft.com/office/drawing/2014/main" val="3182853296"/>
                        </a:ext>
                      </a:extLst>
                    </a:gridCol>
                  </a:tblGrid>
                  <a:tr h="364067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1166253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7386532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4180718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26065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표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4138696"/>
                  </p:ext>
                </p:extLst>
              </p:nvPr>
            </p:nvGraphicFramePr>
            <p:xfrm>
              <a:off x="11155582" y="4340014"/>
              <a:ext cx="370911" cy="146304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370911">
                      <a:extLst>
                        <a:ext uri="{9D8B030D-6E8A-4147-A177-3AD203B41FA5}">
                          <a16:colId xmlns:a16="http://schemas.microsoft.com/office/drawing/2014/main" val="318285329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613" t="-1667" r="-3226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1662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613" t="-100000" r="-3226" b="-2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73865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613" t="-203333" r="-3226" b="-1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1807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613" t="-303333" r="-3226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26065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직사각형 28"/>
          <p:cNvSpPr/>
          <p:nvPr/>
        </p:nvSpPr>
        <p:spPr>
          <a:xfrm>
            <a:off x="10645555" y="4886868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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10750125" y="5866293"/>
            <a:ext cx="1236236" cy="467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찾기 어려움</a:t>
            </a:r>
            <a:endParaRPr lang="en-US" altLang="ko-KR" b="1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5523404" y="3370217"/>
            <a:ext cx="15247" cy="330490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417584"/>
              </p:ext>
            </p:extLst>
          </p:nvPr>
        </p:nvGraphicFramePr>
        <p:xfrm>
          <a:off x="9078976" y="4025633"/>
          <a:ext cx="431800" cy="236728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637066124"/>
                    </a:ext>
                  </a:extLst>
                </a:gridCol>
              </a:tblGrid>
              <a:tr h="39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31040"/>
                  </a:ext>
                </a:extLst>
              </a:tr>
              <a:tr h="39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9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623"/>
                  </a:ext>
                </a:extLst>
              </a:tr>
              <a:tr h="39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736949"/>
                  </a:ext>
                </a:extLst>
              </a:tr>
              <a:tr h="39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6975"/>
                  </a:ext>
                </a:extLst>
              </a:tr>
              <a:tr h="39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844825"/>
                  </a:ext>
                </a:extLst>
              </a:tr>
              <a:tr h="394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9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031864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8613805" y="488686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36" name="오른쪽 중괄호 35"/>
          <p:cNvSpPr/>
          <p:nvPr/>
        </p:nvSpPr>
        <p:spPr>
          <a:xfrm rot="16200000">
            <a:off x="9193578" y="3551368"/>
            <a:ext cx="202466" cy="498307"/>
          </a:xfrm>
          <a:prstGeom prst="rightBrace">
            <a:avLst>
              <a:gd name="adj1" fmla="val 3338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625846" y="2929079"/>
            <a:ext cx="1337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Small error</a:t>
            </a:r>
          </a:p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(unknown)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1375992" y="2309366"/>
            <a:ext cx="1097719" cy="52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458257" y="2164215"/>
            <a:ext cx="627351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행렬을 푸는 것을 </a:t>
            </a:r>
            <a:r>
              <a:rPr lang="en-US" altLang="ko-KR" sz="14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Learning</a:t>
            </a:r>
            <a:r>
              <a:rPr lang="ko-KR" altLang="en-US" sz="14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이라고 함</a:t>
            </a:r>
            <a:r>
              <a:rPr lang="en-US" altLang="ko-KR" sz="14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. LWE</a:t>
            </a:r>
            <a:r>
              <a:rPr lang="ko-KR" altLang="en-US" sz="14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는 에러가 있는 곳에서 행렬을 푸는 것을 의미</a:t>
            </a:r>
            <a:endParaRPr lang="ko-KR" altLang="en-US" sz="1400" dirty="0">
              <a:solidFill>
                <a:schemeClr val="accent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792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PQC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응용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ID </a:t>
            </a:r>
            <a:r>
              <a:rPr lang="ko-KR" altLang="en-US" sz="2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기반 암호 및 서명</a:t>
            </a:r>
            <a:endParaRPr lang="en-US" altLang="ko-KR" sz="2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ID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기반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암호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(Identity-based Encryption, IBE)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사용자의 정보를 공개키로 이용하는 공개키 암호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문제점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Public Key         Secret Key (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누구나 생성 가능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sz="105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sz="105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PKG(Private Key Generator)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필요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ID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기반 서명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(Identity-based Signature, IBS)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ID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기반 암호와 같이 사용자의 정보를 공개키로 이용하는 전자서명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6" name="AutoShape 2" descr="https://media.vlpt.us/post-images/dscwinterstudy/98bd1470-3a04-11ea-a976-bbc34e4880b0/%ED%95%AD%EB%93%B1%ED%95%A8%EC%88%98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92222" y="1482548"/>
            <a:ext cx="483157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B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해당 사용자에게만 해당하는 유일한 정보 </a:t>
            </a:r>
            <a:r>
              <a:rPr lang="en-US" altLang="ko-KR" sz="1400" dirty="0" smtClean="0">
                <a:solidFill>
                  <a:srgbClr val="00B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ex) </a:t>
            </a:r>
            <a:r>
              <a:rPr lang="ko-KR" altLang="en-US" sz="1400" dirty="0" smtClean="0">
                <a:solidFill>
                  <a:srgbClr val="00B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이메일 주소</a:t>
            </a:r>
            <a:r>
              <a:rPr lang="en-US" altLang="ko-KR" sz="1400" dirty="0" smtClean="0">
                <a:solidFill>
                  <a:srgbClr val="00B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olidFill>
                  <a:srgbClr val="00B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전화번호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cxnSp>
        <p:nvCxnSpPr>
          <p:cNvPr id="8" name="구부러진 연결선 7"/>
          <p:cNvCxnSpPr>
            <a:stCxn id="9" idx="0"/>
          </p:cNvCxnSpPr>
          <p:nvPr/>
        </p:nvCxnSpPr>
        <p:spPr>
          <a:xfrm rot="5400000" flipH="1" flipV="1">
            <a:off x="2103760" y="1417605"/>
            <a:ext cx="706245" cy="1270679"/>
          </a:xfrm>
          <a:prstGeom prst="curved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1320800" y="2406066"/>
            <a:ext cx="1001485" cy="34130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935784" y="3172966"/>
            <a:ext cx="47625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173909" y="3172966"/>
            <a:ext cx="0" cy="1572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700801" y="3260999"/>
            <a:ext cx="331225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기관 </a:t>
            </a:r>
            <a:r>
              <a:rPr lang="en-US" altLang="ko-KR" sz="14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MSK  MPK or Public parameter</a:t>
            </a:r>
            <a:endParaRPr lang="ko-KR" altLang="en-US" sz="1400" dirty="0">
              <a:solidFill>
                <a:schemeClr val="accent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535373" y="3882625"/>
            <a:ext cx="613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PKG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568183" y="3882625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User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5148426" y="4251956"/>
            <a:ext cx="147779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 flipV="1">
            <a:off x="5137580" y="4012488"/>
            <a:ext cx="1441450" cy="111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696241" y="3694444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ID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5613019" y="4254430"/>
                <a:ext cx="54861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sym typeface="Wingdings" panose="05000000000000000000" pitchFamily="2" charset="2"/>
                            </a:rPr>
                            <m:t>𝑆𝐾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sym typeface="Wingdings" panose="05000000000000000000" pitchFamily="2" charset="2"/>
                            </a:rPr>
                            <m:t>𝐼𝐷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019" y="4254430"/>
                <a:ext cx="54861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6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PQC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응용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공동인증서</a:t>
            </a:r>
            <a:endParaRPr lang="en-US" altLang="ko-KR" sz="2400" b="1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서명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RSA2048, SHA256(SHA-2)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사용</a:t>
            </a:r>
            <a:endParaRPr lang="en-US" altLang="ko-KR" sz="1800" b="1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TLS (Transport Layer Security)</a:t>
            </a:r>
            <a:endParaRPr lang="ko-KR" altLang="en-US" sz="2400" b="1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인터넷에서 정보를 암호화하여 송수신하는 표준 네트워크 프로토콜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대칭키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암호로 데이터 암호화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공개키 암호로 </a:t>
            </a: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키교환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및 인증 수행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블록체인</a:t>
            </a:r>
            <a:r>
              <a:rPr lang="ko-KR" altLang="en-US" sz="2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2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채굴 및 </a:t>
            </a:r>
            <a:r>
              <a:rPr lang="en-US" altLang="ko-KR" sz="2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Proof of Work (</a:t>
            </a:r>
            <a:r>
              <a:rPr lang="en-US" altLang="ko-KR" sz="24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PoW</a:t>
            </a:r>
            <a:r>
              <a:rPr lang="en-US" altLang="ko-KR" sz="2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2400" b="1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거래 인증 시 전자서명 사용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전자서명에 사용되는 알고리즘이 깨지면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(SK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를 알아내면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공격자도 거래 가능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크지 않은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PQC Signature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필요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2400" b="1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양자컴퓨터 등장 </a:t>
            </a:r>
            <a:r>
              <a:rPr lang="ko-KR" altLang="en-US" sz="2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시 현재 암호화 알고리즘이 </a:t>
            </a:r>
            <a:r>
              <a:rPr lang="ko-KR" altLang="en-US" sz="2400" b="1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깨짐 </a:t>
            </a:r>
            <a:r>
              <a:rPr lang="en-US" altLang="ko-KR" sz="2400" b="1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2400" b="1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양자 내성 </a:t>
            </a:r>
            <a:r>
              <a:rPr lang="ko-KR" altLang="en-US" sz="2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암호를 적용한 방식으로 대체 요구</a:t>
            </a:r>
            <a:endParaRPr lang="en-US" altLang="ko-KR" sz="2400" b="1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6" name="AutoShape 2" descr="https://media.vlpt.us/post-images/dscwinterstudy/98bd1470-3a04-11ea-a976-bbc34e4880b0/%ED%95%AD%EB%93%B1%ED%95%A8%EC%88%98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31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0" y="2454449"/>
            <a:ext cx="12192000" cy="1135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618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3647</TotalTime>
  <Words>814</Words>
  <Application>Microsoft Office PowerPoint</Application>
  <PresentationFormat>와이드스크린</PresentationFormat>
  <Paragraphs>184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함초롬돋움</vt:lpstr>
      <vt:lpstr>Cambria Math</vt:lpstr>
      <vt:lpstr>나눔스퀘어_ac</vt:lpstr>
      <vt:lpstr>Arial</vt:lpstr>
      <vt:lpstr>나눔스퀘어_ac ExtraBold</vt:lpstr>
      <vt:lpstr>맑은 고딕</vt:lpstr>
      <vt:lpstr>Wingdings</vt:lpstr>
      <vt:lpstr>Office 테마</vt:lpstr>
      <vt:lpstr>격자 기반 암호 기초</vt:lpstr>
      <vt:lpstr>PowerPoint 프레젠테이션</vt:lpstr>
      <vt:lpstr>01. 격자 기반 암호</vt:lpstr>
      <vt:lpstr>01. 격자 기반 암호</vt:lpstr>
      <vt:lpstr>02. 격자 이론의 난제</vt:lpstr>
      <vt:lpstr>02. 격자 이론의 난제</vt:lpstr>
      <vt:lpstr>03. PQC 응용</vt:lpstr>
      <vt:lpstr>03. PQC 응용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03. 신경망 학습</dc:title>
  <dc:creator>user</dc:creator>
  <cp:lastModifiedBy>user</cp:lastModifiedBy>
  <cp:revision>406</cp:revision>
  <dcterms:created xsi:type="dcterms:W3CDTF">2021-02-28T19:38:14Z</dcterms:created>
  <dcterms:modified xsi:type="dcterms:W3CDTF">2021-07-02T18:21:36Z</dcterms:modified>
</cp:coreProperties>
</file>