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96" r:id="rId4"/>
    <p:sldId id="293" r:id="rId5"/>
    <p:sldId id="297" r:id="rId6"/>
    <p:sldId id="298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 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iCVbDL2lt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https://youtu.be/AiCVbDL2ltA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소프트웨어 라이선스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Copyleft</a:t>
            </a:r>
            <a:r>
              <a:rPr lang="en-US" altLang="ko-KR" dirty="0" smtClean="0"/>
              <a:t> FOSS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방어적인 </a:t>
            </a:r>
            <a:r>
              <a:rPr lang="en-US" altLang="ko-KR" dirty="0" smtClean="0"/>
              <a:t>FOSS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GPL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48023"/>
              </p:ext>
            </p:extLst>
          </p:nvPr>
        </p:nvGraphicFramePr>
        <p:xfrm>
          <a:off x="8194764" y="1851750"/>
          <a:ext cx="2886270" cy="2936785"/>
        </p:xfrm>
        <a:graphic>
          <a:graphicData uri="http://schemas.openxmlformats.org/drawingml/2006/table">
            <a:tbl>
              <a:tblPr/>
              <a:tblGrid>
                <a:gridCol w="1443135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443135">
                  <a:extLst>
                    <a:ext uri="{9D8B030D-6E8A-4147-A177-3AD203B41FA5}">
                      <a16:colId xmlns:a16="http://schemas.microsoft.com/office/drawing/2014/main" val="2626606565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방어적인</a:t>
                      </a: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</a:rPr>
                        <a:t>FOSS</a:t>
                      </a:r>
                      <a:b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  <a:effectLst/>
                        </a:rPr>
                        <a:t>라이선스</a:t>
                      </a:r>
                      <a:endParaRPr lang="en-US" altLang="ko-KR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동일한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라이선스에서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74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GPL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GNU General Public License</a:t>
            </a:r>
          </a:p>
          <a:p>
            <a:endParaRPr lang="en-US" altLang="ko-KR" dirty="0"/>
          </a:p>
          <a:p>
            <a:r>
              <a:rPr lang="ko-KR" altLang="en-US" dirty="0" smtClean="0"/>
              <a:t>자유 소프트웨어 재단</a:t>
            </a:r>
            <a:r>
              <a:rPr lang="en-US" altLang="ko-KR" dirty="0" smtClean="0"/>
              <a:t>(GNU)</a:t>
            </a:r>
            <a:r>
              <a:rPr lang="ko-KR" altLang="en-US" dirty="0" smtClean="0"/>
              <a:t>에서 만든 라이선스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소스코드 공개 배포 의무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전염성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LGPL(Lesser </a:t>
            </a:r>
            <a:r>
              <a:rPr lang="en-US" altLang="ko-KR" dirty="0"/>
              <a:t>General Public </a:t>
            </a:r>
            <a:r>
              <a:rPr lang="en-US" altLang="ko-KR" dirty="0" smtClean="0"/>
              <a:t>License)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의무가 완화된 </a:t>
            </a:r>
            <a:r>
              <a:rPr lang="en-US" altLang="ko-KR" dirty="0" smtClean="0"/>
              <a:t>GPL</a:t>
            </a:r>
          </a:p>
        </p:txBody>
      </p:sp>
    </p:spTree>
    <p:extLst>
      <p:ext uri="{BB962C8B-B14F-4D97-AF65-F5344CB8AC3E}">
        <p14:creationId xmlns:p14="http://schemas.microsoft.com/office/powerpoint/2010/main" val="355742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Permissive FOSS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관대한 </a:t>
            </a:r>
            <a:r>
              <a:rPr lang="en-US" altLang="ko-KR" dirty="0" smtClean="0"/>
              <a:t>POSS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모든 권리 허용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상업적 이용 자유로움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BSD </a:t>
            </a:r>
            <a:r>
              <a:rPr lang="ko-KR" altLang="en-US" dirty="0" smtClean="0"/>
              <a:t>라이선스 </a:t>
            </a:r>
            <a:r>
              <a:rPr lang="en-US" altLang="ko-KR" dirty="0" smtClean="0"/>
              <a:t>/ MIT </a:t>
            </a:r>
            <a:r>
              <a:rPr lang="ko-KR" altLang="en-US" dirty="0" smtClean="0"/>
              <a:t>라이선스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아파치 라이선스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45386"/>
              </p:ext>
            </p:extLst>
          </p:nvPr>
        </p:nvGraphicFramePr>
        <p:xfrm>
          <a:off x="8351519" y="1973671"/>
          <a:ext cx="2886270" cy="2936785"/>
        </p:xfrm>
        <a:graphic>
          <a:graphicData uri="http://schemas.openxmlformats.org/drawingml/2006/table">
            <a:tbl>
              <a:tblPr/>
              <a:tblGrid>
                <a:gridCol w="1443135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443135">
                  <a:extLst>
                    <a:ext uri="{9D8B030D-6E8A-4147-A177-3AD203B41FA5}">
                      <a16:colId xmlns:a16="http://schemas.microsoft.com/office/drawing/2014/main" val="1025215302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관대한</a:t>
                      </a: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FOSS</a:t>
                      </a: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  <a:effectLst/>
                        </a:rPr>
                        <a:t>라이선스</a:t>
                      </a:r>
                      <a:endParaRPr lang="en-US" altLang="ko-KR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예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동일한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라이선스에서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4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Public Domain Software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모든 권리 허용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저작권이 존재하지 않음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75235"/>
              </p:ext>
            </p:extLst>
          </p:nvPr>
        </p:nvGraphicFramePr>
        <p:xfrm>
          <a:off x="8377644" y="1999796"/>
          <a:ext cx="2886270" cy="2930321"/>
        </p:xfrm>
        <a:graphic>
          <a:graphicData uri="http://schemas.openxmlformats.org/drawingml/2006/table">
            <a:tbl>
              <a:tblPr/>
              <a:tblGrid>
                <a:gridCol w="1443135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443135">
                  <a:extLst>
                    <a:ext uri="{9D8B030D-6E8A-4147-A177-3AD203B41FA5}">
                      <a16:colId xmlns:a16="http://schemas.microsoft.com/office/drawing/2014/main" val="374873549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퍼블릭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도메인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55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Trade Secret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Proprietary </a:t>
            </a:r>
            <a:r>
              <a:rPr lang="en-US" altLang="ko-KR" dirty="0" smtClean="0"/>
              <a:t>Software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 Freeware / Shareware / Freemium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 FOSS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 smtClean="0"/>
              <a:t> PDS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5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소프트웨어 라이선스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557498"/>
            <a:ext cx="11369675" cy="1914060"/>
          </a:xfrm>
        </p:spPr>
        <p:txBody>
          <a:bodyPr/>
          <a:lstStyle/>
          <a:p>
            <a:r>
              <a:rPr lang="ko-KR" altLang="en-US" dirty="0" smtClean="0"/>
              <a:t>소프트웨어 저작권에 관련된 라이선스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어길 경우 저작권법에 의해 처벌을 받을 수 있음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91960"/>
              </p:ext>
            </p:extLst>
          </p:nvPr>
        </p:nvGraphicFramePr>
        <p:xfrm>
          <a:off x="411163" y="1250865"/>
          <a:ext cx="11368917" cy="3058346"/>
        </p:xfrm>
        <a:graphic>
          <a:graphicData uri="http://schemas.openxmlformats.org/drawingml/2006/table">
            <a:tbl>
              <a:tblPr/>
              <a:tblGrid>
                <a:gridCol w="1624131">
                  <a:extLst>
                    <a:ext uri="{9D8B030D-6E8A-4147-A177-3AD203B41FA5}">
                      <a16:colId xmlns:a16="http://schemas.microsoft.com/office/drawing/2014/main" val="3965341825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3147634402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1130560605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2346659402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1617960991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945209908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812251172"/>
                    </a:ext>
                  </a:extLst>
                </a:gridCol>
              </a:tblGrid>
              <a:tr h="63063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Rights granted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Public domain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Permissive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license (e.g. 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BSD license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Copyleft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FOSS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license (e.g. 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GPL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Freeware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Shareware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Freemium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Proprietary license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Trade secret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84863"/>
                  </a:ext>
                </a:extLst>
              </a:tr>
              <a:tr h="275902"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Copyright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retained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Very strict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643356"/>
                  </a:ext>
                </a:extLst>
              </a:tr>
              <a:tr h="275902"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Right to perform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84077"/>
                  </a:ext>
                </a:extLst>
              </a:tr>
              <a:tr h="27590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Right to display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35525"/>
                  </a:ext>
                </a:extLst>
              </a:tr>
              <a:tr h="65641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Right to copy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Often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Lawsuits are filed by the owner against copyright infringement the most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95727"/>
                  </a:ext>
                </a:extLst>
              </a:tr>
              <a:tr h="275902"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Right to modify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84097"/>
                  </a:ext>
                </a:extLst>
              </a:tr>
              <a:tr h="38461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Right to distribute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Yes, under same license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Yes, under same license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Often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02939"/>
                  </a:ext>
                </a:extLst>
              </a:tr>
              <a:tr h="27590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Right to sublicense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Trade Secret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영업비밀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기업비밀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경우에 따라 등급이 나누어져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유출될 경우 소유주에 의해 소송 당할 수 있음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28257"/>
              </p:ext>
            </p:extLst>
          </p:nvPr>
        </p:nvGraphicFramePr>
        <p:xfrm>
          <a:off x="8508273" y="1956253"/>
          <a:ext cx="2886270" cy="2930321"/>
        </p:xfrm>
        <a:graphic>
          <a:graphicData uri="http://schemas.openxmlformats.org/drawingml/2006/table">
            <a:tbl>
              <a:tblPr/>
              <a:tblGrid>
                <a:gridCol w="1443135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443135">
                  <a:extLst>
                    <a:ext uri="{9D8B030D-6E8A-4147-A177-3AD203B41FA5}">
                      <a16:colId xmlns:a16="http://schemas.microsoft.com/office/drawing/2014/main" val="2528325903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영업 비밀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63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Proprietary </a:t>
            </a:r>
            <a:r>
              <a:rPr lang="en-US" altLang="ko-KR" dirty="0" smtClean="0"/>
              <a:t>Software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Closed Source Software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소스코드 미공개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일부 공개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Windows OS,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소프트웨어 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86932"/>
              </p:ext>
            </p:extLst>
          </p:nvPr>
        </p:nvGraphicFramePr>
        <p:xfrm>
          <a:off x="8273141" y="1860459"/>
          <a:ext cx="2886270" cy="2930321"/>
        </p:xfrm>
        <a:graphic>
          <a:graphicData uri="http://schemas.openxmlformats.org/drawingml/2006/table">
            <a:tbl>
              <a:tblPr/>
              <a:tblGrid>
                <a:gridCol w="1443135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443135">
                  <a:extLst>
                    <a:ext uri="{9D8B030D-6E8A-4147-A177-3AD203B41FA5}">
                      <a16:colId xmlns:a16="http://schemas.microsoft.com/office/drawing/2014/main" val="2123667985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사유 라이선스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8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프리웨어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무료로 배포되는 소프트웨어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소유주는 광고 등의 부가적인 방법을 통해 수익을 창출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80663"/>
              </p:ext>
            </p:extLst>
          </p:nvPr>
        </p:nvGraphicFramePr>
        <p:xfrm>
          <a:off x="7942213" y="1799499"/>
          <a:ext cx="3283134" cy="2930321"/>
        </p:xfrm>
        <a:graphic>
          <a:graphicData uri="http://schemas.openxmlformats.org/drawingml/2006/table">
            <a:tbl>
              <a:tblPr/>
              <a:tblGrid>
                <a:gridCol w="1641567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641567">
                  <a:extLst>
                    <a:ext uri="{9D8B030D-6E8A-4147-A177-3AD203B41FA5}">
                      <a16:colId xmlns:a16="http://schemas.microsoft.com/office/drawing/2014/main" val="491841221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프리웨어</a:t>
                      </a:r>
                      <a:r>
                        <a:rPr lang="en-US" altLang="ko-KR" sz="1200" u="sng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셰어웨어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br>
                        <a:rPr lang="en-US" altLang="ko-KR" sz="1200" u="sng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프리미엄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종종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종종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4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셰어웨어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특정 조건 하에 무료인 소프트웨어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트라이얼웨어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크리플웨어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도네이션웨어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56047"/>
              </p:ext>
            </p:extLst>
          </p:nvPr>
        </p:nvGraphicFramePr>
        <p:xfrm>
          <a:off x="7942213" y="1799499"/>
          <a:ext cx="3283134" cy="2930321"/>
        </p:xfrm>
        <a:graphic>
          <a:graphicData uri="http://schemas.openxmlformats.org/drawingml/2006/table">
            <a:tbl>
              <a:tblPr/>
              <a:tblGrid>
                <a:gridCol w="1641567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641567">
                  <a:extLst>
                    <a:ext uri="{9D8B030D-6E8A-4147-A177-3AD203B41FA5}">
                      <a16:colId xmlns:a16="http://schemas.microsoft.com/office/drawing/2014/main" val="491841221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프리웨어</a:t>
                      </a:r>
                      <a:r>
                        <a:rPr lang="en-US" altLang="ko-KR" sz="1200" u="sng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셰어웨어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br>
                        <a:rPr lang="en-US" altLang="ko-KR" sz="1200" u="sng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프리미엄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종종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종종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프리미엄 </a:t>
            </a:r>
            <a:r>
              <a:rPr lang="en-US" altLang="ko-KR" dirty="0" smtClean="0"/>
              <a:t>(Freemium)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Free + Premium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부분 유료화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주로 게임에서 사용됨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58792"/>
              </p:ext>
            </p:extLst>
          </p:nvPr>
        </p:nvGraphicFramePr>
        <p:xfrm>
          <a:off x="7942213" y="1799499"/>
          <a:ext cx="3283134" cy="2930321"/>
        </p:xfrm>
        <a:graphic>
          <a:graphicData uri="http://schemas.openxmlformats.org/drawingml/2006/table">
            <a:tbl>
              <a:tblPr/>
              <a:tblGrid>
                <a:gridCol w="1641567">
                  <a:extLst>
                    <a:ext uri="{9D8B030D-6E8A-4147-A177-3AD203B41FA5}">
                      <a16:colId xmlns:a16="http://schemas.microsoft.com/office/drawing/2014/main" val="2497177380"/>
                    </a:ext>
                  </a:extLst>
                </a:gridCol>
                <a:gridCol w="1641567">
                  <a:extLst>
                    <a:ext uri="{9D8B030D-6E8A-4147-A177-3AD203B41FA5}">
                      <a16:colId xmlns:a16="http://schemas.microsoft.com/office/drawing/2014/main" val="491841221"/>
                    </a:ext>
                  </a:extLst>
                </a:gridCol>
              </a:tblGrid>
              <a:tr h="8304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제공되는 권한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프리웨어</a:t>
                      </a:r>
                      <a:r>
                        <a:rPr lang="en-US" altLang="ko-KR" sz="1200" u="sng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셰어웨어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br>
                        <a:rPr lang="en-US" altLang="ko-KR" sz="1200" u="sng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프리미엄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135979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6224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저작권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 보유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3443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공연권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2194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보여줄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예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14570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복제할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종종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08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수정할 권리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12224"/>
                  </a:ext>
                </a:extLst>
              </a:tr>
              <a:tr h="42145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배포할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</a:rPr>
                        <a:t>종종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6037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서브라이선스 권리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</a:rPr>
                        <a:t>아니오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5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9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FOSS (Free and Open-Source Software)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FLOSS (Free/</a:t>
            </a:r>
            <a:r>
              <a:rPr lang="en-US" altLang="ko-KR" dirty="0" err="1" smtClean="0"/>
              <a:t>Libre</a:t>
            </a:r>
            <a:r>
              <a:rPr lang="en-US" altLang="ko-KR" dirty="0" smtClean="0"/>
              <a:t>/Open-Source Software)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방어적인 </a:t>
            </a:r>
            <a:r>
              <a:rPr lang="en-US" altLang="ko-KR" dirty="0" smtClean="0"/>
              <a:t>FOSS</a:t>
            </a:r>
            <a:r>
              <a:rPr lang="ko-KR" altLang="en-US" dirty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관대한 </a:t>
            </a:r>
            <a:r>
              <a:rPr lang="en-US" altLang="ko-KR" dirty="0" smtClean="0"/>
              <a:t>FOSS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09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536</Words>
  <Application>Microsoft Office PowerPoint</Application>
  <PresentationFormat>와이드스크린</PresentationFormat>
  <Paragraphs>296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CryptoCraft 테마</vt:lpstr>
      <vt:lpstr>제목 테마</vt:lpstr>
      <vt:lpstr>소프트웨어 라이선스</vt:lpstr>
      <vt:lpstr>PowerPoint 프레젠테이션</vt:lpstr>
      <vt:lpstr> 소프트웨어 라이선스</vt:lpstr>
      <vt:lpstr> Trade Secret</vt:lpstr>
      <vt:lpstr> Proprietary Software</vt:lpstr>
      <vt:lpstr> 프리웨어</vt:lpstr>
      <vt:lpstr> 셰어웨어</vt:lpstr>
      <vt:lpstr> 프리미엄 (Freemium)</vt:lpstr>
      <vt:lpstr> FOSS</vt:lpstr>
      <vt:lpstr> Copyleft FOSS</vt:lpstr>
      <vt:lpstr> GPL</vt:lpstr>
      <vt:lpstr> Permissive FOSS</vt:lpstr>
      <vt:lpstr> PDS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44</cp:revision>
  <dcterms:created xsi:type="dcterms:W3CDTF">2019-03-05T04:29:07Z</dcterms:created>
  <dcterms:modified xsi:type="dcterms:W3CDTF">2020-04-26T20:10:47Z</dcterms:modified>
</cp:coreProperties>
</file>