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173" autoAdjust="0"/>
    <p:restoredTop sz="100000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nfVWMhKHj7I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Hashgraph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https://youtu.be/nfVWMhKHj7I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DAG(Directed Acyclic Graph)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600"/>
              <a:t>연속으로 이어지는 방향성을 가진 네트워크 연결 방법</a:t>
            </a:r>
            <a:endParaRPr lang="ko-KR" altLang="en-US" sz="2600"/>
          </a:p>
          <a:p>
            <a:pPr lvl="0">
              <a:defRPr/>
            </a:pPr>
            <a:r>
              <a:rPr lang="ko-KR" altLang="en-US" sz="2600"/>
              <a:t>순간순간 발생되는 참여자들</a:t>
            </a:r>
            <a:r>
              <a:rPr lang="en-US" altLang="ko-KR" sz="2600"/>
              <a:t>(</a:t>
            </a:r>
            <a:r>
              <a:rPr lang="ko-KR" altLang="en-US" sz="2600"/>
              <a:t>노드</a:t>
            </a:r>
            <a:r>
              <a:rPr lang="en-US" altLang="ko-KR" sz="2600"/>
              <a:t>)</a:t>
            </a:r>
            <a:r>
              <a:rPr lang="ko-KR" altLang="en-US" sz="2600"/>
              <a:t>에 의해 상황에 따라 데이터 기록</a:t>
            </a:r>
            <a:endParaRPr lang="ko-KR" altLang="en-US" sz="2600"/>
          </a:p>
          <a:p>
            <a:pPr lvl="0">
              <a:defRPr/>
            </a:pPr>
            <a:r>
              <a:rPr lang="ko-KR" altLang="en-US" sz="2600"/>
              <a:t>반복되거나 동일한 패턴에 의해 다른 곳과 연결 </a:t>
            </a:r>
            <a:r>
              <a:rPr lang="en-US" altLang="ko-KR" sz="2600"/>
              <a:t>x</a:t>
            </a:r>
            <a:endParaRPr lang="en-US" altLang="ko-KR" sz="2600"/>
          </a:p>
          <a:p>
            <a:pPr lvl="0">
              <a:defRPr/>
            </a:pPr>
            <a:r>
              <a:rPr lang="ko-KR" altLang="en-US" sz="2600"/>
              <a:t>불특정 다수에게 계속 연결</a:t>
            </a:r>
            <a:endParaRPr lang="ko-KR" altLang="en-US" sz="2600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2529" y="3667125"/>
            <a:ext cx="9788555" cy="257761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511551" y="6499788"/>
            <a:ext cx="7253654" cy="365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https://www.a-ha.io/questions/42aac693f6c9a17c89206d2d8b7e01b1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DAG(Directed Acyclic Graph)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600"/>
              <a:t>비동기식 비잔틴 장애 허용 합의 알고리즘을 이용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600"/>
              <a:t>모든 노드들이 해당 블록을 </a:t>
            </a:r>
            <a:r>
              <a:rPr lang="ko-KR" altLang="en-US" sz="2600" b="1">
                <a:solidFill>
                  <a:srgbClr val="6182d6"/>
                </a:solidFill>
              </a:rPr>
              <a:t>동시에 검증할 필요</a:t>
            </a:r>
            <a:r>
              <a:rPr lang="en-US" altLang="ko-KR" sz="2600" b="1">
                <a:solidFill>
                  <a:srgbClr val="6182d6"/>
                </a:solidFill>
              </a:rPr>
              <a:t>X</a:t>
            </a:r>
            <a:endParaRPr lang="en-US" altLang="ko-KR" sz="2600"/>
          </a:p>
          <a:p>
            <a:pPr lvl="0"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600"/>
              <a:t>수많은 노드들이 분산되어 각자 검증을 동시에 진행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	→ 차례대로 검증하는 </a:t>
            </a:r>
            <a:r>
              <a:rPr lang="ko-KR" altLang="en-US" sz="2600" b="1">
                <a:solidFill>
                  <a:srgbClr val="6182d6"/>
                </a:solidFill>
              </a:rPr>
              <a:t>기존 블록체인의 틀을 깬 것</a:t>
            </a:r>
            <a:r>
              <a:rPr lang="ko-KR" altLang="en-US" sz="2600"/>
              <a:t>이라 할 수 있음</a:t>
            </a:r>
            <a:r>
              <a:rPr lang="en-US" altLang="ko-KR" sz="2600"/>
              <a:t>.</a:t>
            </a:r>
            <a:endParaRPr lang="en-US" altLang="ko-KR" sz="2600"/>
          </a:p>
          <a:p>
            <a:pPr marL="228600" lvl="0" indent="-228600">
              <a:defRPr/>
            </a:pPr>
            <a:endParaRPr lang="ko-KR" altLang="en-US" sz="2600"/>
          </a:p>
          <a:p>
            <a:pPr marL="228600" lvl="0" indent="-228600">
              <a:defRPr/>
            </a:pPr>
            <a:r>
              <a:rPr lang="ko-KR" altLang="en-US" sz="2600" b="1">
                <a:solidFill>
                  <a:srgbClr val="6182d6"/>
                </a:solidFill>
              </a:rPr>
              <a:t>완결성을 확정</a:t>
            </a:r>
            <a:r>
              <a:rPr lang="ko-KR" altLang="en-US" sz="2600"/>
              <a:t>하기 까지 필요한 시간은 </a:t>
            </a:r>
            <a:r>
              <a:rPr lang="ko-KR" altLang="en-US" sz="2600" b="1">
                <a:solidFill>
                  <a:srgbClr val="6182d6"/>
                </a:solidFill>
              </a:rPr>
              <a:t>약 </a:t>
            </a:r>
            <a:r>
              <a:rPr lang="en-US" altLang="ko-KR" sz="2600" b="1">
                <a:solidFill>
                  <a:srgbClr val="6182d6"/>
                </a:solidFill>
              </a:rPr>
              <a:t>3</a:t>
            </a:r>
            <a:r>
              <a:rPr lang="ko-KR" altLang="en-US" sz="2600" b="1">
                <a:solidFill>
                  <a:srgbClr val="6182d6"/>
                </a:solidFill>
              </a:rPr>
              <a:t>초</a:t>
            </a:r>
            <a:r>
              <a:rPr lang="ko-KR" altLang="en-US" sz="2600"/>
              <a:t>라고 알려짐</a:t>
            </a:r>
            <a:r>
              <a:rPr lang="en-US" altLang="ko-KR" sz="2600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해시 그래프의 한계점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 sz="2600" b="1"/>
          </a:p>
          <a:p>
            <a:pPr lvl="0">
              <a:defRPr/>
            </a:pPr>
            <a:r>
              <a:rPr lang="ko-KR" altLang="en-US" sz="2600" b="1"/>
              <a:t>오픈소스</a:t>
            </a:r>
            <a:r>
              <a:rPr lang="en-US" altLang="ko-KR" sz="2600" b="1"/>
              <a:t>X</a:t>
            </a:r>
            <a:r>
              <a:rPr lang="en-US" altLang="ko-KR" sz="2600"/>
              <a:t> </a:t>
            </a:r>
            <a:r>
              <a:rPr lang="ko-KR" altLang="en-US" sz="2600"/>
              <a:t>→</a:t>
            </a:r>
            <a:r>
              <a:rPr lang="en-US" altLang="ko-KR" sz="2600"/>
              <a:t> </a:t>
            </a:r>
            <a:r>
              <a:rPr lang="ko-KR" altLang="en-US" sz="2600"/>
              <a:t>탈중앙화와 거리가 멀다는 비판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600" b="1">
                <a:solidFill>
                  <a:srgbClr val="6182d6"/>
                </a:solidFill>
              </a:rPr>
              <a:t>트랜잭션 수에 대한 확장성만 높인 프로토콜</a:t>
            </a:r>
            <a:r>
              <a:rPr lang="ko-KR" altLang="en-US" sz="2600"/>
              <a:t>이라는 평가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600"/>
              <a:t>프라이빗 세팅 안에서는 빠르고 공정하고 안전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ko-KR" altLang="en-US" sz="2600"/>
              <a:t>	</a:t>
            </a:r>
            <a:r>
              <a:rPr lang="ko-KR" altLang="en-US" sz="2500"/>
              <a:t>→ 퍼블릭 세팅에서 사용 시</a:t>
            </a:r>
            <a:r>
              <a:rPr lang="en-US" altLang="ko-KR" sz="2500"/>
              <a:t>,</a:t>
            </a:r>
            <a:endParaRPr lang="en-US" altLang="ko-KR" sz="2500"/>
          </a:p>
          <a:p>
            <a:pPr marL="0" lvl="0" indent="0">
              <a:buNone/>
              <a:defRPr/>
            </a:pPr>
            <a:r>
              <a:rPr lang="ko-KR" altLang="en-US" sz="2500"/>
              <a:t> 		</a:t>
            </a:r>
            <a:r>
              <a:rPr lang="ko-KR" altLang="en-US" sz="2500" b="1"/>
              <a:t>다른 퍼블릭 블록체인과 동일한 문제점 발생</a:t>
            </a:r>
            <a:r>
              <a:rPr lang="ko-KR" altLang="en-US" sz="2500"/>
              <a:t> 예측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600"/>
              <a:t> 실제 제품이나 서비스가 실현되지 전까지 </a:t>
            </a:r>
            <a:r>
              <a:rPr lang="ko-KR" altLang="en-US" sz="2600" b="1"/>
              <a:t>확신할 수 없는 한계</a:t>
            </a:r>
            <a:endParaRPr lang="ko-KR" altLang="en-US" sz="2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Hashgraph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하나의 노드가 다른 불특정 노드에 </a:t>
            </a:r>
            <a:r>
              <a:rPr lang="ko-KR" altLang="en-US" b="1">
                <a:solidFill>
                  <a:schemeClr val="accent1"/>
                </a:solidFill>
              </a:rPr>
              <a:t>가십을 전달하는 방식</a:t>
            </a:r>
            <a:r>
              <a:rPr lang="ko-KR" altLang="en-US"/>
              <a:t>으로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작동하는 알고리즘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초에 수십만 건 이상의 </a:t>
            </a:r>
            <a:r>
              <a:rPr lang="ko-KR" altLang="en-US" b="1">
                <a:solidFill>
                  <a:schemeClr val="accent1"/>
                </a:solidFill>
              </a:rPr>
              <a:t>빠른 속도</a:t>
            </a:r>
            <a:r>
              <a:rPr lang="ko-KR" altLang="en-US"/>
              <a:t>로 트랜잭션을 처리 가능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03421" y="4114447"/>
            <a:ext cx="6605675" cy="182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Blockchain</a:t>
            </a:r>
            <a:r>
              <a:rPr lang="ko-KR" altLang="en-US"/>
              <a:t>과 </a:t>
            </a:r>
            <a:r>
              <a:rPr lang="en-US" altLang="ko-KR"/>
              <a:t>Hashgraph</a:t>
            </a:r>
            <a:r>
              <a:rPr lang="ko-KR" altLang="en-US"/>
              <a:t> 차이점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1793" y="1470667"/>
            <a:ext cx="6290027" cy="473998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64916" y="6493486"/>
            <a:ext cx="10440868" cy="3626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http://wiki.hash.kr/index.php/%ED%95%B4%EC%8B%9C%EA%B7%B8%EB%9E%98%ED%94%84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Blockchain</a:t>
            </a:r>
            <a:r>
              <a:rPr lang="ko-KR" altLang="en-US"/>
              <a:t>과 </a:t>
            </a:r>
            <a:r>
              <a:rPr lang="en-US" altLang="ko-KR"/>
              <a:t>Hashgraph</a:t>
            </a:r>
            <a:r>
              <a:rPr lang="ko-KR" altLang="en-US"/>
              <a:t> 차이점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15065" y="1678721"/>
          <a:ext cx="10363482" cy="3675281"/>
        </p:xfrm>
        <a:graphic>
          <a:graphicData uri="http://schemas.openxmlformats.org/drawingml/2006/table">
            <a:tbl>
              <a:tblPr firstRow="1" bandRow="1">
                <a:tableStyleId>{CDE67981-C926-4AC7-AA08-ACFD1CD1FBA1}</a:tableStyleId>
              </a:tblPr>
              <a:tblGrid>
                <a:gridCol w="3456473"/>
                <a:gridCol w="3453503"/>
                <a:gridCol w="3453505"/>
              </a:tblGrid>
              <a:tr h="4966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Blockchain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Hashgraph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13387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빠르게 성장하는 구조의 경우</a:t>
                      </a:r>
                      <a:endParaRPr lang="ko-KR" altLang="en-US" b="1"/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새로운 블록이 예상보다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빠르게 도착</a:t>
                      </a:r>
                      <a:r>
                        <a:rPr lang="en-US" altLang="ko-KR"/>
                        <a:t> -&gt; </a:t>
                      </a: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실패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빠르게 성장하는 구조에 </a:t>
                      </a: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영향 </a:t>
                      </a: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b="1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9199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가지치기</a:t>
                      </a:r>
                      <a:endParaRPr lang="ko-KR" altLang="en-US" b="1"/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필요</a:t>
                      </a:r>
                      <a:endParaRPr lang="ko-KR" altLang="en-US"/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필요없음</a:t>
                      </a:r>
                      <a:endParaRPr lang="ko-KR" altLang="en-US"/>
                    </a:p>
                  </a:txBody>
                  <a:tcPr marL="91440" marR="91440" anchor="ctr">
                    <a:noFill/>
                  </a:tcPr>
                </a:tc>
              </a:tr>
              <a:tr h="9199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PoW </a:t>
                      </a:r>
                      <a:r>
                        <a:rPr lang="ko-KR" altLang="en-US" b="1"/>
                        <a:t>작업</a:t>
                      </a:r>
                      <a:endParaRPr lang="ko-KR" altLang="en-US" b="1"/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 작동방식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ko-KR" altLang="en-US" sz="2600"/>
              <a:t>네트워크의 현재 상태나 과거 이력에 대한 정보 조각				</a:t>
            </a:r>
            <a:r>
              <a:rPr lang="en-US" altLang="ko-KR" sz="2600"/>
              <a:t>-&gt;</a:t>
            </a:r>
            <a:r>
              <a:rPr lang="ko-KR" altLang="en-US" sz="2600"/>
              <a:t>   </a:t>
            </a:r>
            <a:r>
              <a:rPr lang="ko-KR" altLang="en-US" sz="2600" b="1">
                <a:solidFill>
                  <a:schemeClr val="accent1"/>
                </a:solidFill>
              </a:rPr>
              <a:t>보고서 형태</a:t>
            </a:r>
            <a:r>
              <a:rPr lang="en-US" altLang="ko-KR" sz="2600"/>
              <a:t> </a:t>
            </a:r>
            <a:r>
              <a:rPr lang="ko-KR" altLang="en-US" sz="2600"/>
              <a:t>제작</a:t>
            </a:r>
            <a:endParaRPr lang="ko-KR" altLang="en-US" sz="2600"/>
          </a:p>
          <a:p>
            <a:pPr marL="518000" lvl="0" indent="-518000">
              <a:buAutoNum type="arabicPeriod"/>
              <a:defRPr/>
            </a:pPr>
            <a:endParaRPr lang="ko-KR" altLang="en-US" sz="2600"/>
          </a:p>
          <a:p>
            <a:pPr marL="518000" lvl="0" indent="-518000">
              <a:buAutoNum type="arabicPeriod"/>
              <a:defRPr/>
            </a:pPr>
            <a:r>
              <a:rPr lang="ko-KR" altLang="en-US" sz="2600"/>
              <a:t>무작위로 이웃 노드를 선택하여 전파</a:t>
            </a:r>
            <a:endParaRPr lang="ko-KR" altLang="en-US" sz="2600"/>
          </a:p>
          <a:p>
            <a:pPr marL="518000" lvl="0" indent="-518000">
              <a:buAutoNum type="arabicPeriod"/>
              <a:defRPr/>
            </a:pPr>
            <a:endParaRPr lang="ko-KR" altLang="en-US" sz="2600"/>
          </a:p>
          <a:p>
            <a:pPr marL="518000" lvl="0" indent="-518000">
              <a:buAutoNum type="arabicPeriod"/>
              <a:defRPr/>
            </a:pPr>
            <a:r>
              <a:rPr lang="ko-KR" altLang="en-US" sz="2600"/>
              <a:t>새로운 정보가 발생하면 이전에 전파한 보고서에 내용 추가</a:t>
            </a:r>
            <a:endParaRPr lang="ko-KR" altLang="en-US" sz="2600"/>
          </a:p>
          <a:p>
            <a:pPr marL="518000" lvl="0" indent="-518000">
              <a:buAutoNum type="arabicPeriod"/>
              <a:defRPr/>
            </a:pPr>
            <a:endParaRPr lang="ko-KR" altLang="en-US" sz="2600"/>
          </a:p>
          <a:p>
            <a:pPr marL="518000" lvl="0" indent="-518000">
              <a:buAutoNum type="arabicPeriod"/>
              <a:defRPr/>
            </a:pPr>
            <a:r>
              <a:rPr lang="ko-KR" altLang="en-US" sz="2600"/>
              <a:t>다시 무작위로 노드를 선택하여 계속 전파</a:t>
            </a:r>
            <a:endParaRPr lang="ko-KR" altLang="en-US" sz="2600"/>
          </a:p>
          <a:p>
            <a:pPr marL="518000" lvl="0" indent="-518000">
              <a:buAutoNum type="arabicPeriod"/>
              <a:defRPr/>
            </a:pPr>
            <a:endParaRPr lang="ko-KR" altLang="en-US" sz="2600"/>
          </a:p>
          <a:p>
            <a:pPr marL="518000" lvl="0" indent="-518000">
              <a:buAutoNum type="arabicPeriod"/>
              <a:defRPr/>
            </a:pPr>
            <a:r>
              <a:rPr lang="ko-KR" altLang="en-US" sz="2600"/>
              <a:t>이 과정을 지속적으로 반복 </a:t>
            </a:r>
            <a:r>
              <a:rPr lang="en-US" altLang="ko-KR" sz="2600"/>
              <a:t>=</a:t>
            </a:r>
            <a:r>
              <a:rPr lang="ko-KR" altLang="en-US" sz="2600"/>
              <a:t> </a:t>
            </a:r>
            <a:r>
              <a:rPr lang="en-US" altLang="ko-KR" sz="2600">
                <a:solidFill>
                  <a:schemeClr val="accent1"/>
                </a:solidFill>
              </a:rPr>
              <a:t>gossiping</a:t>
            </a:r>
            <a:endParaRPr lang="en-US" altLang="ko-KR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합의 알고리즘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en-US" altLang="ko-KR" b="1"/>
              <a:t>Gossip Protocol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6581070" y="1426987"/>
            <a:ext cx="2945694" cy="1393472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477081" y="3008136"/>
            <a:ext cx="2945694" cy="1393472"/>
          </a:xfrm>
          <a:prstGeom prst="flowChartProcess">
            <a:avLst/>
          </a:prstGeom>
          <a:noFill/>
          <a:ln w="57150" cap="flat" cmpd="sng" algn="ctr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6563431" y="3110366"/>
            <a:ext cx="2945694" cy="1393472"/>
          </a:xfrm>
          <a:prstGeom prst="flowChartProcess">
            <a:avLst/>
          </a:prstGeom>
          <a:noFill/>
          <a:ln w="57150" cap="flat" cmpd="sng" algn="ctr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6545792" y="4848930"/>
            <a:ext cx="2945694" cy="1393472"/>
          </a:xfrm>
          <a:prstGeom prst="flowChartProcess">
            <a:avLst/>
          </a:prstGeom>
          <a:noFill/>
          <a:ln w="57150" cap="flat" cmpd="sng" algn="ctr">
            <a:solidFill>
              <a:schemeClr val="accen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102203" y="3351666"/>
            <a:ext cx="1658056" cy="6945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node1</a:t>
            </a:r>
            <a:endParaRPr lang="en-US" altLang="ko-KR" sz="4000"/>
          </a:p>
        </p:txBody>
      </p:sp>
      <p:sp>
        <p:nvSpPr>
          <p:cNvPr id="12" name=""/>
          <p:cNvSpPr txBox="1"/>
          <p:nvPr/>
        </p:nvSpPr>
        <p:spPr>
          <a:xfrm>
            <a:off x="7193491" y="1757815"/>
            <a:ext cx="1658057" cy="6977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node2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127169" y="3446916"/>
            <a:ext cx="1658056" cy="6945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node3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158213" y="5179760"/>
            <a:ext cx="1658056" cy="695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node4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9" name=""/>
          <p:cNvCxnSpPr>
            <a:stCxn id="5" idx="3"/>
            <a:endCxn id="4" idx="1"/>
          </p:cNvCxnSpPr>
          <p:nvPr/>
        </p:nvCxnSpPr>
        <p:spPr>
          <a:xfrm flipV="1">
            <a:off x="4422776" y="2123723"/>
            <a:ext cx="2158295" cy="1581148"/>
          </a:xfrm>
          <a:prstGeom prst="straightConnector1">
            <a:avLst/>
          </a:prstGeom>
          <a:ln w="762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5" idx="3"/>
            <a:endCxn id="6" idx="1"/>
          </p:cNvCxnSpPr>
          <p:nvPr/>
        </p:nvCxnSpPr>
        <p:spPr>
          <a:xfrm>
            <a:off x="4422776" y="3704872"/>
            <a:ext cx="2140655" cy="102230"/>
          </a:xfrm>
          <a:prstGeom prst="straightConnector1">
            <a:avLst/>
          </a:prstGeom>
          <a:noFill/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21" name=""/>
          <p:cNvCxnSpPr>
            <a:stCxn id="5" idx="3"/>
            <a:endCxn id="7" idx="1"/>
          </p:cNvCxnSpPr>
          <p:nvPr/>
        </p:nvCxnSpPr>
        <p:spPr>
          <a:xfrm>
            <a:off x="4422776" y="3704872"/>
            <a:ext cx="2123016" cy="1840794"/>
          </a:xfrm>
          <a:prstGeom prst="straightConnector1">
            <a:avLst/>
          </a:prstGeom>
          <a:noFill/>
          <a:ln w="76200" cap="flat" cmpd="sng" algn="ctr">
            <a:solidFill>
              <a:srgbClr val="5b9bd5">
                <a:alpha val="100000"/>
              </a:srgbClr>
            </a:solidFill>
            <a:prstDash val="solid"/>
            <a:miter/>
            <a:headEnd type="arrow"/>
            <a:tailEnd type="arrow"/>
          </a:ln>
        </p:spPr>
      </p:cxnSp>
      <p:sp>
        <p:nvSpPr>
          <p:cNvPr id="22" name=""/>
          <p:cNvSpPr txBox="1"/>
          <p:nvPr/>
        </p:nvSpPr>
        <p:spPr>
          <a:xfrm>
            <a:off x="5775448" y="6489530"/>
            <a:ext cx="6172934" cy="366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https://steemit.com/kr/@kblock/34-hashgraph-feat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합의 알고리즘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43000"/>
            <a:ext cx="11369675" cy="5057775"/>
          </a:xfrm>
        </p:spPr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en-US" altLang="ko-KR" b="1"/>
              <a:t>Gossip Protocol</a:t>
            </a:r>
            <a:r>
              <a:rPr lang="en-US" altLang="ko-KR"/>
              <a:t>_ Gossip about Gossip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228600" lvl="0" indent="-228600">
              <a:defRPr/>
            </a:pPr>
            <a:r>
              <a:rPr lang="en-US" altLang="ko-KR" sz="2600" b="0"/>
              <a:t> </a:t>
            </a:r>
            <a:r>
              <a:rPr lang="ko-KR" altLang="en-US" sz="2600" b="0"/>
              <a:t>해시 그래프의 노드들은 정보를 보고서 형태로 만듦</a:t>
            </a:r>
            <a:endParaRPr lang="ko-KR" altLang="en-US" sz="2600" b="0"/>
          </a:p>
          <a:p>
            <a:pPr marL="0" lvl="0" indent="0">
              <a:buNone/>
              <a:defRPr/>
            </a:pPr>
            <a:endParaRPr lang="en-US" altLang="ko-KR" sz="2600" b="0"/>
          </a:p>
          <a:p>
            <a:pPr marL="228600" lvl="0" indent="-228600">
              <a:defRPr/>
            </a:pPr>
            <a:r>
              <a:rPr lang="ko-KR" altLang="en-US" sz="2600" b="0"/>
              <a:t> 이 보고서에는 해시값 포함</a:t>
            </a:r>
            <a:endParaRPr lang="ko-KR" altLang="en-US" sz="2600" b="0"/>
          </a:p>
          <a:p>
            <a:pPr marL="0" lvl="0" indent="0">
              <a:buNone/>
              <a:defRPr/>
            </a:pPr>
            <a:endParaRPr lang="en-US" altLang="ko-KR" sz="2600" b="0"/>
          </a:p>
          <a:p>
            <a:pPr marL="228600" lvl="0" indent="-228600">
              <a:defRPr/>
            </a:pPr>
            <a:r>
              <a:rPr lang="ko-KR" altLang="en-US" sz="2600" b="0"/>
              <a:t> 모두가 언제 무엇을 알았는지 초단위로 전달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en-US" altLang="ko-KR" b="1">
                <a:solidFill>
                  <a:schemeClr val="accent1"/>
                </a:solidFill>
              </a:rPr>
              <a:t>*</a:t>
            </a:r>
            <a:r>
              <a:rPr lang="ko-KR" altLang="en-US" b="1">
                <a:solidFill>
                  <a:schemeClr val="accent1"/>
                </a:solidFill>
              </a:rPr>
              <a:t> 해시그래프는 가십의 경로를 시간 순서대로 나열한 것이라고 생각  </a:t>
            </a:r>
            <a:endParaRPr lang="ko-KR" altLang="en-US" b="0"/>
          </a:p>
          <a:p>
            <a:pPr marL="0" lvl="0" indent="0">
              <a:buNone/>
              <a:defRPr/>
            </a:pP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합의 알고리즘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43000"/>
            <a:ext cx="11369675" cy="5057775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b="1"/>
              <a:t>2.</a:t>
            </a:r>
            <a:r>
              <a:rPr lang="ko-KR" altLang="en-US" b="1"/>
              <a:t> 가상 투표 </a:t>
            </a:r>
            <a:r>
              <a:rPr lang="en-US" altLang="ko-KR" b="1"/>
              <a:t>:</a:t>
            </a:r>
            <a:r>
              <a:rPr lang="ko-KR" altLang="en-US" b="1"/>
              <a:t> 투표없는 투표 프로토콜</a:t>
            </a:r>
            <a:endParaRPr lang="ko-KR" altLang="en-US" b="1"/>
          </a:p>
          <a:p>
            <a:pPr marL="0" lvl="0" indent="0">
              <a:buNone/>
              <a:defRPr/>
            </a:pPr>
            <a:endParaRPr lang="en-US" altLang="ko-KR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2426" y="2040635"/>
            <a:ext cx="2888761" cy="2888761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477057" y="5218846"/>
            <a:ext cx="5411958" cy="364075"/>
          </a:xfrm>
          <a:prstGeom prst="rect">
            <a:avLst/>
          </a:prstGeom>
          <a:ln w="12700">
            <a:solidFill>
              <a:srgbClr val="6182d6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마지막으로 보낸 메시지 이름</a:t>
            </a:r>
            <a:r>
              <a:rPr lang="en-US" altLang="ko-KR"/>
              <a:t>(</a:t>
            </a:r>
            <a:r>
              <a:rPr lang="ko-KR" altLang="en-US"/>
              <a:t>해시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6325407" y="5208505"/>
            <a:ext cx="5336248" cy="367007"/>
          </a:xfrm>
          <a:prstGeom prst="rect">
            <a:avLst/>
          </a:prstGeom>
          <a:ln w="12700">
            <a:solidFill>
              <a:srgbClr val="6182d6"/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나에게 마지막으로 메시지를 보낸 사람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해시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514191" y="1724160"/>
            <a:ext cx="3165231" cy="36520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/>
              <a:t>모든 메시지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합의 알고리즘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43000"/>
            <a:ext cx="11369675" cy="50577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b="1"/>
              <a:t>결론</a:t>
            </a:r>
            <a:endParaRPr lang="ko-KR" altLang="en-US" b="1"/>
          </a:p>
          <a:p>
            <a:pPr marL="0" lvl="0" indent="0">
              <a:buNone/>
              <a:defRPr/>
            </a:pPr>
            <a:endParaRPr lang="ko-KR" altLang="en-US" b="1"/>
          </a:p>
          <a:p>
            <a:pPr marL="228600" lvl="0" indent="-228600">
              <a:defRPr/>
            </a:pPr>
            <a:r>
              <a:rPr lang="ko-KR" altLang="en-US" sz="2600" b="0"/>
              <a:t>블록체인 네트워크에서 상대적으로 높은 합의 권한을 가진 노드가</a:t>
            </a:r>
            <a:endParaRPr lang="ko-KR" altLang="en-US" sz="2600" b="0"/>
          </a:p>
          <a:p>
            <a:pPr marL="0" lvl="0" indent="0">
              <a:buNone/>
              <a:defRPr/>
            </a:pPr>
            <a:r>
              <a:rPr lang="ko-KR" altLang="en-US" sz="2600" b="1">
                <a:solidFill>
                  <a:srgbClr val="ff0000"/>
                </a:solidFill>
              </a:rPr>
              <a:t>악의적</a:t>
            </a:r>
            <a:r>
              <a:rPr lang="ko-KR" altLang="en-US" sz="2600" b="0"/>
              <a:t>으로 </a:t>
            </a:r>
            <a:r>
              <a:rPr lang="ko-KR" altLang="en-US" sz="2600" b="1">
                <a:solidFill>
                  <a:srgbClr val="6182d6"/>
                </a:solidFill>
              </a:rPr>
              <a:t>데이터를 지연시켜 변조</a:t>
            </a:r>
            <a:r>
              <a:rPr lang="ko-KR" altLang="en-US" sz="2600" b="0"/>
              <a:t> </a:t>
            </a:r>
            <a:r>
              <a:rPr lang="ko-KR" altLang="en-US" sz="2600" b="1">
                <a:solidFill>
                  <a:srgbClr val="6182d6"/>
                </a:solidFill>
              </a:rPr>
              <a:t>시킬 가능성 막을 수 있음</a:t>
            </a:r>
            <a:r>
              <a:rPr lang="en-US" altLang="ko-KR" sz="2600" b="0"/>
              <a:t>.</a:t>
            </a:r>
            <a:endParaRPr lang="en-US" altLang="ko-KR" sz="2600" b="0"/>
          </a:p>
          <a:p>
            <a:pPr marL="0" lvl="0" indent="0">
              <a:buNone/>
              <a:defRPr/>
            </a:pPr>
            <a:endParaRPr lang="en-US" altLang="ko-KR" sz="2600" b="0"/>
          </a:p>
          <a:p>
            <a:pPr marL="228600" lvl="0" indent="-228600">
              <a:defRPr/>
            </a:pPr>
            <a:r>
              <a:rPr lang="ko-KR" altLang="en-US" sz="2600" b="0"/>
              <a:t> 단순히 </a:t>
            </a:r>
            <a:r>
              <a:rPr lang="ko-KR" altLang="en-US" sz="2600" b="1">
                <a:solidFill>
                  <a:srgbClr val="6182d6"/>
                </a:solidFill>
              </a:rPr>
              <a:t>해시값만 검사</a:t>
            </a:r>
            <a:r>
              <a:rPr lang="ko-KR" altLang="en-US" sz="2600" b="0"/>
              <a:t>함으로써</a:t>
            </a:r>
            <a:r>
              <a:rPr lang="en-US" altLang="ko-KR" sz="2600" b="0"/>
              <a:t>,</a:t>
            </a:r>
            <a:endParaRPr lang="en-US" altLang="ko-KR" sz="2600" b="0"/>
          </a:p>
          <a:p>
            <a:pPr marL="0" lvl="0" indent="0">
              <a:buNone/>
              <a:defRPr/>
            </a:pPr>
            <a:r>
              <a:rPr lang="ko-KR" altLang="en-US" sz="2600" b="0"/>
              <a:t>  특정 노드는 네트워크에 유용한 정보에 대해 </a:t>
            </a:r>
            <a:r>
              <a:rPr lang="ko-KR" altLang="en-US" sz="2600" b="1">
                <a:solidFill>
                  <a:srgbClr val="6182d6"/>
                </a:solidFill>
              </a:rPr>
              <a:t>반대표를 던지지</a:t>
            </a:r>
            <a:endParaRPr lang="ko-KR" altLang="en-US" sz="2600" b="1">
              <a:solidFill>
                <a:srgbClr val="6182d6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600" b="1">
                <a:solidFill>
                  <a:srgbClr val="6182d6"/>
                </a:solidFill>
              </a:rPr>
              <a:t>  않을 것이라는 신념</a:t>
            </a:r>
            <a:r>
              <a:rPr lang="ko-KR" altLang="en-US" sz="2600" b="0"/>
              <a:t>에 기초하여 가상투표 수행한다고 가정</a:t>
            </a:r>
            <a:endParaRPr lang="ko-KR" altLang="en-US" sz="2600" b="0"/>
          </a:p>
          <a:p>
            <a:pPr marL="0" lvl="0" indent="0" algn="ctr">
              <a:buNone/>
              <a:defRPr/>
            </a:pPr>
            <a:endParaRPr lang="en-US" altLang="ko-KR" sz="2600" b="0"/>
          </a:p>
          <a:p>
            <a:pPr marL="0" lvl="0" indent="0" algn="ctr">
              <a:buNone/>
              <a:defRPr/>
            </a:pPr>
            <a:r>
              <a:rPr lang="ko-KR" altLang="en-US"/>
              <a:t>→</a:t>
            </a:r>
            <a:r>
              <a:rPr lang="ko-KR" altLang="en-US" b="0"/>
              <a:t> 자연스럽게 합의가 도출 됨</a:t>
            </a:r>
            <a:r>
              <a:rPr lang="en-US" altLang="ko-KR" b="0"/>
              <a:t>.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303</ep:Words>
  <ep:PresentationFormat>와이드스크린</ep:PresentationFormat>
  <ep:Paragraphs>60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ep:HeadingPairs>
  <ep:TitlesOfParts>
    <vt:vector size="15" baseType="lpstr">
      <vt:lpstr>CryptoCraft 테마</vt:lpstr>
      <vt:lpstr>제목 테마</vt:lpstr>
      <vt:lpstr>Hashgraph</vt:lpstr>
      <vt:lpstr>Hashgraph</vt:lpstr>
      <vt:lpstr>Blockchain과 Hashgraph 차이점</vt:lpstr>
      <vt:lpstr>Blockchain과 Hashgraph 차이점</vt:lpstr>
      <vt:lpstr>네트워크 작동방식</vt:lpstr>
      <vt:lpstr>합의 알고리즘</vt:lpstr>
      <vt:lpstr>합의 알고리즘</vt:lpstr>
      <vt:lpstr>합의 알고리즘</vt:lpstr>
      <vt:lpstr>합의 알고리즘</vt:lpstr>
      <vt:lpstr>DAG(Directed Acyclic Graph)</vt:lpstr>
      <vt:lpstr>DAG(Directed Acyclic Graph)</vt:lpstr>
      <vt:lpstr>해시 그래프의 한계점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2020-04-26T17:11:10.172</dcterms:modified>
  <cp:revision>60</cp:revision>
  <dc:title>PowerPoint 프레젠테이션</dc:title>
  <cp:version/>
</cp:coreProperties>
</file>