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8"/>
  </p:notesMasterIdLst>
  <p:handoutMasterIdLst>
    <p:handoutMasterId r:id="rId29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2" r:id="rId15"/>
    <p:sldId id="293" r:id="rId16"/>
    <p:sldId id="294" r:id="rId17"/>
    <p:sldId id="295" r:id="rId18"/>
    <p:sldId id="291" r:id="rId19"/>
    <p:sldId id="296" r:id="rId20"/>
    <p:sldId id="302" r:id="rId21"/>
    <p:sldId id="298" r:id="rId22"/>
    <p:sldId id="299" r:id="rId23"/>
    <p:sldId id="300" r:id="rId24"/>
    <p:sldId id="301" r:id="rId25"/>
    <p:sldId id="303" r:id="rId26"/>
    <p:sldId id="27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30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2019. 7. 26.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97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Uz7oZyPb2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1748680"/>
          </a:xfrm>
        </p:spPr>
        <p:txBody>
          <a:bodyPr/>
          <a:lstStyle/>
          <a:p>
            <a:r>
              <a:rPr lang="en-US" altLang="ko-KR" dirty="0"/>
              <a:t>SGX Sample Code </a:t>
            </a:r>
            <a:r>
              <a:rPr lang="ko-KR" altLang="en-US" dirty="0"/>
              <a:t>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한성대 김경호</a:t>
            </a:r>
            <a:endParaRPr lang="en-US" altLang="ko-KR" dirty="0"/>
          </a:p>
          <a:p>
            <a:r>
              <a:rPr lang="en" altLang="ko-KR" dirty="0"/>
              <a:t> </a:t>
            </a:r>
            <a:r>
              <a:rPr lang="en" altLang="ko-KR" dirty="0">
                <a:hlinkClick r:id="rId2"/>
              </a:rPr>
              <a:t>https://youtu.be/IUz7oZyPb2I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721CB-DA1D-814B-89E6-B8FF4CAB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 / 2)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4C58BA-3EF4-A141-B284-7344F015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35" y="3071906"/>
            <a:ext cx="4972424" cy="32990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E3DF43-6808-4948-9200-25195F50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73" y="3813362"/>
            <a:ext cx="3238500" cy="1257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A519C-2CB6-BD42-BBFC-A85EF6B9EBB9}"/>
              </a:ext>
            </a:extLst>
          </p:cNvPr>
          <p:cNvSpPr txBox="1"/>
          <p:nvPr/>
        </p:nvSpPr>
        <p:spPr>
          <a:xfrm>
            <a:off x="411920" y="1063812"/>
            <a:ext cx="11230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각 </a:t>
            </a:r>
            <a:r>
              <a:rPr kumimoji="1" lang="ko-KR" altLang="en-US" sz="2400" dirty="0" err="1"/>
              <a:t>파라미터</a:t>
            </a:r>
            <a:r>
              <a:rPr kumimoji="1" lang="ko-KR" altLang="en-US" sz="2400" dirty="0"/>
              <a:t> 값에 따라 원하는 연산을 실행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생성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변경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추가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제거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앱 </a:t>
            </a:r>
            <a:r>
              <a:rPr kumimoji="1" lang="ko-KR" altLang="en-US" sz="2400" dirty="0" err="1"/>
              <a:t>종료시</a:t>
            </a:r>
            <a:r>
              <a:rPr kumimoji="1" lang="ko-KR" altLang="en-US" sz="2400" dirty="0"/>
              <a:t> 만들어진 </a:t>
            </a:r>
            <a:r>
              <a:rPr kumimoji="1" lang="en-US" altLang="ko-KR" sz="2400" dirty="0"/>
              <a:t>Enclave </a:t>
            </a:r>
            <a:r>
              <a:rPr kumimoji="1" lang="ko-KR" altLang="en-US" sz="2400" dirty="0"/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427460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4E38-985A-6240-80A3-5CACD268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(1 / 5)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F0B449-8826-5744-A3A2-87282A9F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1" y="1149205"/>
            <a:ext cx="5038621" cy="5197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7A93B-599C-2C43-8914-867025C440A1}"/>
              </a:ext>
            </a:extLst>
          </p:cNvPr>
          <p:cNvSpPr txBox="1"/>
          <p:nvPr/>
        </p:nvSpPr>
        <p:spPr>
          <a:xfrm>
            <a:off x="6311152" y="1149205"/>
            <a:ext cx="54689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Wallet </a:t>
            </a:r>
            <a:r>
              <a:rPr kumimoji="1" lang="ko-KR" altLang="en-US" sz="2400" b="1" dirty="0"/>
              <a:t>생성 </a:t>
            </a:r>
            <a:r>
              <a:rPr kumimoji="1" lang="en-US" altLang="ko-KR" sz="2400" b="1" dirty="0"/>
              <a:t>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입력된 비밀번호 체크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이미 </a:t>
            </a:r>
            <a:r>
              <a:rPr kumimoji="1" lang="en-US" altLang="ko-KR" sz="2000" dirty="0"/>
              <a:t>Wallet</a:t>
            </a:r>
            <a:r>
              <a:rPr kumimoji="1" lang="ko-KR" altLang="en-US" sz="2000" dirty="0"/>
              <a:t>이 있는지 확인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새로운 </a:t>
            </a:r>
            <a:r>
              <a:rPr kumimoji="1" lang="en-US" altLang="ko-KR" sz="2000" dirty="0"/>
              <a:t>Wallet </a:t>
            </a:r>
            <a:r>
              <a:rPr kumimoji="1" lang="ko-KR" altLang="en-US" sz="2000" dirty="0"/>
              <a:t>생성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Wallet</a:t>
            </a:r>
            <a:r>
              <a:rPr kumimoji="1" lang="ko-KR" altLang="en-US" sz="2000" dirty="0"/>
              <a:t>을 </a:t>
            </a:r>
            <a:r>
              <a:rPr kumimoji="1" lang="en-US" altLang="ko-KR" sz="2000" dirty="0"/>
              <a:t>Sealing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Sealed </a:t>
            </a:r>
            <a:r>
              <a:rPr kumimoji="1" lang="ko-KR" altLang="en-US" sz="2000" dirty="0"/>
              <a:t>된 </a:t>
            </a:r>
            <a:r>
              <a:rPr kumimoji="1" lang="en-US" altLang="ko-KR" sz="2000" dirty="0"/>
              <a:t>Wallet </a:t>
            </a:r>
            <a:r>
              <a:rPr kumimoji="1" lang="ko-KR" altLang="en-US" sz="20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11019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4E38-985A-6240-80A3-5CACD268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 / 5)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9C111-0C97-B542-B56E-89D25BE6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10" y="1159436"/>
            <a:ext cx="5271704" cy="5091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15973D-EEFD-BE45-9CEA-0C6289D5B608}"/>
              </a:ext>
            </a:extLst>
          </p:cNvPr>
          <p:cNvSpPr txBox="1"/>
          <p:nvPr/>
        </p:nvSpPr>
        <p:spPr>
          <a:xfrm>
            <a:off x="6311152" y="1149205"/>
            <a:ext cx="54689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Wallet </a:t>
            </a:r>
            <a:r>
              <a:rPr kumimoji="1" lang="ko-KR" altLang="en-US" sz="2400" b="1" dirty="0"/>
              <a:t>출력 </a:t>
            </a:r>
            <a:r>
              <a:rPr kumimoji="1" lang="en-US" altLang="ko-KR" sz="2400" b="1" dirty="0"/>
              <a:t>ECALL</a:t>
            </a:r>
          </a:p>
          <a:p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저장된 </a:t>
            </a:r>
            <a:r>
              <a:rPr kumimoji="1" lang="en-US" altLang="ko-KR" sz="2000" dirty="0"/>
              <a:t>Wallet </a:t>
            </a:r>
            <a:r>
              <a:rPr kumimoji="1" lang="ko-KR" altLang="en-US" sz="2000" dirty="0"/>
              <a:t>로드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Wallet</a:t>
            </a:r>
            <a:r>
              <a:rPr kumimoji="1" lang="ko-KR" altLang="en-US" sz="2000" dirty="0"/>
              <a:t>을 </a:t>
            </a:r>
            <a:r>
              <a:rPr kumimoji="1" lang="en-US" altLang="ko-KR" sz="2000" dirty="0"/>
              <a:t>Unsealing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입력된 </a:t>
            </a:r>
            <a:r>
              <a:rPr kumimoji="1" lang="en-US" altLang="ko-KR" sz="2000" dirty="0"/>
              <a:t>Password </a:t>
            </a:r>
            <a:r>
              <a:rPr kumimoji="1" lang="ko-KR" altLang="en-US" sz="2000" dirty="0"/>
              <a:t>확인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Unsealing</a:t>
            </a:r>
            <a:r>
              <a:rPr kumimoji="1" lang="ko-KR" altLang="en-US" sz="2000" dirty="0"/>
              <a:t>된 값을 </a:t>
            </a:r>
            <a:r>
              <a:rPr kumimoji="1" lang="ko-KR" altLang="en-US" sz="2000" dirty="0" err="1"/>
              <a:t>리턴값에</a:t>
            </a:r>
            <a:r>
              <a:rPr kumimoji="1" lang="ko-KR" altLang="en-US" sz="2000" dirty="0"/>
              <a:t> 저장 후 </a:t>
            </a:r>
            <a:r>
              <a:rPr kumimoji="1" lang="en-US" altLang="ko-KR" sz="2000" dirty="0"/>
              <a:t>free</a:t>
            </a:r>
          </a:p>
          <a:p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12574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4E38-985A-6240-80A3-5CACD268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(3 / 5)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EF76BC-568D-6345-8919-E417C602F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65412"/>
            <a:ext cx="5271704" cy="5127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7B0BD1-A94F-A945-82A7-701FDD58795B}"/>
              </a:ext>
            </a:extLst>
          </p:cNvPr>
          <p:cNvSpPr txBox="1"/>
          <p:nvPr/>
        </p:nvSpPr>
        <p:spPr>
          <a:xfrm>
            <a:off x="6311152" y="1149205"/>
            <a:ext cx="546892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Wallet Password </a:t>
            </a:r>
            <a:r>
              <a:rPr kumimoji="1" lang="ko-KR" altLang="en-US" sz="2400" b="1" dirty="0"/>
              <a:t>변경 </a:t>
            </a:r>
            <a:r>
              <a:rPr kumimoji="1" lang="en-US" altLang="ko-KR" sz="2400" b="1" dirty="0"/>
              <a:t>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입력된 비밀번호 제약 조건 체크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저장된 </a:t>
            </a:r>
            <a:r>
              <a:rPr kumimoji="1" lang="en-US" altLang="ko-KR" sz="2000" dirty="0"/>
              <a:t>Wallet </a:t>
            </a:r>
            <a:r>
              <a:rPr kumimoji="1" lang="ko-KR" altLang="en-US" sz="2000" dirty="0"/>
              <a:t>로드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Wallet</a:t>
            </a:r>
            <a:r>
              <a:rPr kumimoji="1" lang="ko-KR" altLang="en-US" sz="2000" dirty="0"/>
              <a:t>을 </a:t>
            </a:r>
            <a:r>
              <a:rPr kumimoji="1" lang="en-US" altLang="ko-KR" sz="2000" dirty="0"/>
              <a:t>Unsealing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입력된 </a:t>
            </a:r>
            <a:r>
              <a:rPr kumimoji="1" lang="en-US" altLang="ko-KR" sz="2000" dirty="0"/>
              <a:t>Password </a:t>
            </a:r>
            <a:r>
              <a:rPr kumimoji="1" lang="ko-KR" altLang="en-US" sz="2000" dirty="0"/>
              <a:t>확인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새로 입력된 </a:t>
            </a:r>
            <a:r>
              <a:rPr kumimoji="1" lang="en-US" altLang="ko-KR" sz="2000" dirty="0"/>
              <a:t>Password</a:t>
            </a:r>
            <a:r>
              <a:rPr kumimoji="1" lang="ko-KR" altLang="en-US" sz="2000" dirty="0"/>
              <a:t>로 교환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저장된 값 </a:t>
            </a:r>
            <a:r>
              <a:rPr kumimoji="1" lang="en-US" altLang="ko-KR" sz="2000" dirty="0"/>
              <a:t>Sealing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Sealed </a:t>
            </a:r>
            <a:r>
              <a:rPr kumimoji="1" lang="ko-KR" altLang="en-US" sz="2000" dirty="0"/>
              <a:t>된 </a:t>
            </a:r>
            <a:r>
              <a:rPr kumimoji="1" lang="en-US" altLang="ko-KR" sz="2000" dirty="0"/>
              <a:t>Wallet </a:t>
            </a:r>
            <a:r>
              <a:rPr kumimoji="1" lang="ko-KR" altLang="en-US" sz="20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15480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4E38-985A-6240-80A3-5CACD268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(4 / 5)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5B1A92-BA58-684A-A178-96322D272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1" y="1111624"/>
            <a:ext cx="5510762" cy="3711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F435457-4018-8147-821E-F9FB06ED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1" y="4823012"/>
            <a:ext cx="5510762" cy="1444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FE3B7-3964-444E-A3C5-96D794A1E234}"/>
              </a:ext>
            </a:extLst>
          </p:cNvPr>
          <p:cNvSpPr txBox="1"/>
          <p:nvPr/>
        </p:nvSpPr>
        <p:spPr>
          <a:xfrm>
            <a:off x="6311152" y="1149205"/>
            <a:ext cx="54689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Wallet item</a:t>
            </a:r>
            <a:r>
              <a:rPr kumimoji="1" lang="ko-KR" altLang="en-US" sz="2400" b="1" dirty="0"/>
              <a:t> 추가 </a:t>
            </a:r>
            <a:r>
              <a:rPr kumimoji="1" lang="en-US" altLang="ko-KR" sz="2400" b="1" dirty="0"/>
              <a:t>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저장된 </a:t>
            </a:r>
            <a:r>
              <a:rPr kumimoji="1" lang="en-US" altLang="ko-KR" sz="2000" dirty="0"/>
              <a:t>Wallet </a:t>
            </a:r>
            <a:r>
              <a:rPr kumimoji="1" lang="ko-KR" altLang="en-US" sz="2000" dirty="0"/>
              <a:t>로드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Wallet</a:t>
            </a:r>
            <a:r>
              <a:rPr kumimoji="1" lang="ko-KR" altLang="en-US" sz="2000" dirty="0"/>
              <a:t>을 </a:t>
            </a:r>
            <a:r>
              <a:rPr kumimoji="1" lang="en-US" altLang="ko-KR" sz="2000" dirty="0"/>
              <a:t>Unsealing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입력된 </a:t>
            </a:r>
            <a:r>
              <a:rPr kumimoji="1" lang="en-US" altLang="ko-KR" sz="2000" dirty="0"/>
              <a:t>Password </a:t>
            </a:r>
            <a:r>
              <a:rPr kumimoji="1" lang="ko-KR" altLang="en-US" sz="2000" dirty="0"/>
              <a:t>확인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입력된 아이템 제약 조건 확인 후 저장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저장된 값 </a:t>
            </a:r>
            <a:r>
              <a:rPr kumimoji="1" lang="en-US" altLang="ko-KR" sz="2000" dirty="0"/>
              <a:t>Sealing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Sealed </a:t>
            </a:r>
            <a:r>
              <a:rPr kumimoji="1" lang="ko-KR" altLang="en-US" sz="2000" dirty="0"/>
              <a:t>된 </a:t>
            </a:r>
            <a:r>
              <a:rPr kumimoji="1" lang="en-US" altLang="ko-KR" sz="2000" dirty="0"/>
              <a:t>Wallet </a:t>
            </a:r>
            <a:r>
              <a:rPr kumimoji="1" lang="ko-KR" altLang="en-US" sz="20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255236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4E38-985A-6240-80A3-5CACD268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(5 / 5)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6159B7-E5D5-4D4F-9E83-59A75043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47482"/>
            <a:ext cx="5134245" cy="5210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743E0-F07F-5644-80CA-AD2963BC8808}"/>
              </a:ext>
            </a:extLst>
          </p:cNvPr>
          <p:cNvSpPr txBox="1"/>
          <p:nvPr/>
        </p:nvSpPr>
        <p:spPr>
          <a:xfrm>
            <a:off x="6311152" y="1149205"/>
            <a:ext cx="546892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Wallet item</a:t>
            </a:r>
            <a:r>
              <a:rPr kumimoji="1" lang="ko-KR" altLang="en-US" sz="2400" b="1" dirty="0"/>
              <a:t> 제거 </a:t>
            </a:r>
            <a:r>
              <a:rPr kumimoji="1" lang="en-US" altLang="ko-KR" sz="2400" b="1" dirty="0"/>
              <a:t>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Index </a:t>
            </a:r>
            <a:r>
              <a:rPr kumimoji="1" lang="ko-KR" altLang="en-US" sz="2000" dirty="0"/>
              <a:t>확인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저장된 </a:t>
            </a:r>
            <a:r>
              <a:rPr kumimoji="1" lang="en-US" altLang="ko-KR" sz="2000" dirty="0"/>
              <a:t>Wallet </a:t>
            </a:r>
            <a:r>
              <a:rPr kumimoji="1" lang="ko-KR" altLang="en-US" sz="2000" dirty="0"/>
              <a:t>로드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Wallet</a:t>
            </a:r>
            <a:r>
              <a:rPr kumimoji="1" lang="ko-KR" altLang="en-US" sz="2000" dirty="0"/>
              <a:t>을 </a:t>
            </a:r>
            <a:r>
              <a:rPr kumimoji="1" lang="en-US" altLang="ko-KR" sz="2000" dirty="0"/>
              <a:t>Unsealing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입력된 </a:t>
            </a:r>
            <a:r>
              <a:rPr kumimoji="1" lang="en-US" altLang="ko-KR" sz="2000" dirty="0"/>
              <a:t>Password </a:t>
            </a:r>
            <a:r>
              <a:rPr kumimoji="1" lang="ko-KR" altLang="en-US" sz="2000" dirty="0"/>
              <a:t>확인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저장된 </a:t>
            </a:r>
            <a:r>
              <a:rPr kumimoji="1" lang="en-US" altLang="ko-KR" sz="2000" dirty="0"/>
              <a:t>item</a:t>
            </a:r>
            <a:r>
              <a:rPr kumimoji="1" lang="ko-KR" altLang="en-US" sz="2000" dirty="0"/>
              <a:t> 삭제</a:t>
            </a: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나머지 값 </a:t>
            </a:r>
            <a:r>
              <a:rPr kumimoji="1" lang="en-US" altLang="ko-KR" sz="2000" dirty="0"/>
              <a:t>Sealing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Sealed </a:t>
            </a:r>
            <a:r>
              <a:rPr kumimoji="1" lang="ko-KR" altLang="en-US" sz="2000" dirty="0"/>
              <a:t>된 </a:t>
            </a:r>
            <a:r>
              <a:rPr kumimoji="1" lang="en-US" altLang="ko-KR" sz="2000" dirty="0"/>
              <a:t>Wallet </a:t>
            </a:r>
            <a:r>
              <a:rPr kumimoji="1" lang="ko-KR" altLang="en-US" sz="20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56523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94E38-985A-6240-80A3-5CACD268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sealing.cpp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A8C9EC-9526-B94E-8A77-8F2CA8CA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01" y="2486211"/>
            <a:ext cx="8702197" cy="3769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56634C-7643-A04C-92CE-530D42E760AB}"/>
              </a:ext>
            </a:extLst>
          </p:cNvPr>
          <p:cNvSpPr txBox="1"/>
          <p:nvPr/>
        </p:nvSpPr>
        <p:spPr>
          <a:xfrm>
            <a:off x="484094" y="1159435"/>
            <a:ext cx="11295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Intel</a:t>
            </a:r>
            <a:r>
              <a:rPr kumimoji="1" lang="ko-KR" altLang="en-US" sz="2400" dirty="0"/>
              <a:t>에서 제작한 </a:t>
            </a:r>
            <a:r>
              <a:rPr kumimoji="1" lang="en-US" altLang="ko-KR" sz="2400" dirty="0"/>
              <a:t>API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알맞게 호출하는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함수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Sealing</a:t>
            </a:r>
            <a:r>
              <a:rPr kumimoji="1" lang="ko-KR" altLang="en-US" sz="2400" dirty="0"/>
              <a:t>을 이용할 때 다음과 같은 방식으로 함수를 제작하여 사용하면 됨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71026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280F5-ECDA-AD45-ABFB-92425095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en-US" altLang="ko-KR" dirty="0" err="1"/>
              <a:t>LocalAttestaion</a:t>
            </a:r>
            <a:r>
              <a:rPr kumimoji="1"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파일 구조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C6B3D6-A005-6F4E-BB33-D22789003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892" y="1177365"/>
            <a:ext cx="5519779" cy="24623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228F74-6539-5C41-A6FF-75326824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7" y="1185214"/>
            <a:ext cx="947647" cy="11471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B454C9-D5A2-564B-81EB-2447602ED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046" y="1562159"/>
            <a:ext cx="2758517" cy="1206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2954D1-0682-CB45-87EC-1C0B4B8464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20" y="4675129"/>
            <a:ext cx="5548828" cy="12308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3C4BD94-1C4D-474F-B90C-FBF4C5C5A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2987" y="4675129"/>
            <a:ext cx="2328333" cy="12065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033F53D-C07A-6149-BE5E-E29BD726AE2F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482594" y="1562159"/>
            <a:ext cx="1209300" cy="1966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E804A99-5CA5-D340-A2D3-30F207728E11}"/>
              </a:ext>
            </a:extLst>
          </p:cNvPr>
          <p:cNvCxnSpPr>
            <a:cxnSpLocks/>
          </p:cNvCxnSpPr>
          <p:nvPr/>
        </p:nvCxnSpPr>
        <p:spPr>
          <a:xfrm>
            <a:off x="7064188" y="1946953"/>
            <a:ext cx="1219201" cy="21845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066C922-C6A4-534D-A895-792E46EA7157}"/>
              </a:ext>
            </a:extLst>
          </p:cNvPr>
          <p:cNvSpPr/>
          <p:nvPr/>
        </p:nvSpPr>
        <p:spPr>
          <a:xfrm>
            <a:off x="3551263" y="1073562"/>
            <a:ext cx="3801036" cy="1195499"/>
          </a:xfrm>
          <a:prstGeom prst="ellipse">
            <a:avLst/>
          </a:prstGeom>
          <a:solidFill>
            <a:schemeClr val="accent4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8BF1E5B-FF43-8C4E-A5AA-60752BD90F59}"/>
              </a:ext>
            </a:extLst>
          </p:cNvPr>
          <p:cNvCxnSpPr>
            <a:cxnSpLocks/>
          </p:cNvCxnSpPr>
          <p:nvPr/>
        </p:nvCxnSpPr>
        <p:spPr>
          <a:xfrm>
            <a:off x="7064188" y="3620696"/>
            <a:ext cx="1147483" cy="70521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A29F20-F97A-B44E-8513-2ACC7D0F96EC}"/>
              </a:ext>
            </a:extLst>
          </p:cNvPr>
          <p:cNvCxnSpPr>
            <a:cxnSpLocks/>
          </p:cNvCxnSpPr>
          <p:nvPr/>
        </p:nvCxnSpPr>
        <p:spPr>
          <a:xfrm flipH="1">
            <a:off x="2691892" y="3737898"/>
            <a:ext cx="249770" cy="873927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2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9CF7-91F5-004E-AE4C-A0D65545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en-US" altLang="ko-KR" dirty="0" err="1"/>
              <a:t>LocalAttestaion</a:t>
            </a:r>
            <a:r>
              <a:rPr kumimoji="1"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(1 / 2)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6A3916-AE37-A347-935C-CABE6621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75999"/>
            <a:ext cx="5631811" cy="12307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B29637C-DEFA-0946-A5A7-79B99B55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2635973"/>
            <a:ext cx="5631811" cy="36213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84F9AF-F9B0-0249-BD04-AB6E5849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268" y="1275998"/>
            <a:ext cx="5684838" cy="498136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BD8D8C-2899-124E-8362-1AEFA11DBA01}"/>
              </a:ext>
            </a:extLst>
          </p:cNvPr>
          <p:cNvSpPr/>
          <p:nvPr/>
        </p:nvSpPr>
        <p:spPr>
          <a:xfrm>
            <a:off x="788894" y="2749176"/>
            <a:ext cx="3567953" cy="113553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6D5B09-CA23-6A40-A5E8-9AC750A719E1}"/>
              </a:ext>
            </a:extLst>
          </p:cNvPr>
          <p:cNvSpPr/>
          <p:nvPr/>
        </p:nvSpPr>
        <p:spPr>
          <a:xfrm>
            <a:off x="794870" y="4598893"/>
            <a:ext cx="3920565" cy="113553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C3C2F5-56A1-2747-9177-F782537D235D}"/>
              </a:ext>
            </a:extLst>
          </p:cNvPr>
          <p:cNvSpPr/>
          <p:nvPr/>
        </p:nvSpPr>
        <p:spPr>
          <a:xfrm>
            <a:off x="6878918" y="1275998"/>
            <a:ext cx="4117788" cy="14640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B10DE9-8A8D-6D43-B5C5-AB362CABEF7F}"/>
              </a:ext>
            </a:extLst>
          </p:cNvPr>
          <p:cNvSpPr/>
          <p:nvPr/>
        </p:nvSpPr>
        <p:spPr>
          <a:xfrm>
            <a:off x="6878918" y="3709903"/>
            <a:ext cx="3974353" cy="14640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8639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8D098-F7A0-A64F-BBBB-9965C963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en-US" altLang="ko-KR" dirty="0" err="1"/>
              <a:t>LocalAttestaion</a:t>
            </a:r>
            <a:r>
              <a:rPr kumimoji="1"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Attestation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의 과정 설명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4842E-577F-534C-AEA8-D63CF1D00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66" y="1272055"/>
            <a:ext cx="5785681" cy="47103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5F93E3-99F6-B643-8B25-DCF8F61E4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93" y="1272055"/>
            <a:ext cx="5131141" cy="4710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D723F3-FCDF-854D-AB56-E291649B01FA}"/>
              </a:ext>
            </a:extLst>
          </p:cNvPr>
          <p:cNvSpPr txBox="1"/>
          <p:nvPr/>
        </p:nvSpPr>
        <p:spPr>
          <a:xfrm>
            <a:off x="7207077" y="6044859"/>
            <a:ext cx="38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-US" altLang="ko-KR" dirty="0" err="1"/>
              <a:t>EnclaveMessageExchange.cpp</a:t>
            </a:r>
            <a:r>
              <a:rPr kumimoji="1" lang="en-US" altLang="ko-KR" dirty="0"/>
              <a:t>&gt;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34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SGX </a:t>
            </a:r>
            <a:r>
              <a:rPr lang="ko-KR" altLang="en-US" dirty="0"/>
              <a:t>파일 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 Local</a:t>
            </a:r>
            <a:r>
              <a:rPr lang="ko-KR" altLang="en-US" dirty="0"/>
              <a:t> </a:t>
            </a:r>
            <a:r>
              <a:rPr lang="en-US" altLang="ko-KR" dirty="0"/>
              <a:t>Attestation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295D3-9F95-FF47-9210-34AD35CB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en-US" altLang="ko-KR" dirty="0" err="1"/>
              <a:t>LocalAttestaion</a:t>
            </a:r>
            <a:r>
              <a:rPr kumimoji="1"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(1 / 4)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7238C0-F5A1-1848-996F-EE25C298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035" y="2909907"/>
            <a:ext cx="9394866" cy="3152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5DCF52-33D2-CC45-A1D5-52D9FFC269C8}"/>
              </a:ext>
            </a:extLst>
          </p:cNvPr>
          <p:cNvSpPr txBox="1"/>
          <p:nvPr/>
        </p:nvSpPr>
        <p:spPr>
          <a:xfrm>
            <a:off x="460268" y="1104644"/>
            <a:ext cx="11319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같은 </a:t>
            </a:r>
            <a:r>
              <a:rPr kumimoji="1" lang="en-US" altLang="ko-KR" sz="2400" dirty="0"/>
              <a:t>CPU</a:t>
            </a:r>
            <a:r>
              <a:rPr kumimoji="1" lang="ko-KR" altLang="en-US" sz="2400" dirty="0"/>
              <a:t>상에서 돌고있는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en-US" altLang="ko-KR" sz="2400" dirty="0"/>
              <a:t>Enclave</a:t>
            </a:r>
            <a:r>
              <a:rPr kumimoji="1" lang="ko-KR" altLang="en-US" sz="2400" dirty="0"/>
              <a:t> 사이에 안전한 세션 생성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Enclave</a:t>
            </a:r>
            <a:r>
              <a:rPr kumimoji="1" lang="ko-KR" altLang="en-US" sz="2400" dirty="0"/>
              <a:t>의 </a:t>
            </a:r>
            <a:r>
              <a:rPr kumimoji="1" lang="en-US" altLang="ko-KR" sz="2400" dirty="0"/>
              <a:t>id</a:t>
            </a:r>
            <a:r>
              <a:rPr kumimoji="1" lang="ko-KR" altLang="en-US" sz="2400" dirty="0"/>
              <a:t>와 세션 정보를 </a:t>
            </a:r>
            <a:r>
              <a:rPr kumimoji="1" lang="en-US" altLang="ko-KR" sz="2400" dirty="0"/>
              <a:t>Map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관리</a:t>
            </a:r>
          </a:p>
        </p:txBody>
      </p:sp>
    </p:spTree>
    <p:extLst>
      <p:ext uri="{BB962C8B-B14F-4D97-AF65-F5344CB8AC3E}">
        <p14:creationId xmlns:p14="http://schemas.microsoft.com/office/powerpoint/2010/main" val="16393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F6478-1B66-F04E-9514-5D1992B7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en-US" altLang="ko-KR" dirty="0" err="1"/>
              <a:t>LocalAttestaion</a:t>
            </a:r>
            <a:r>
              <a:rPr kumimoji="1"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(2 / 4)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05F40-B407-8149-89D8-161218DBDD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Enclave2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foo1 </a:t>
            </a:r>
            <a:r>
              <a:rPr kumimoji="1" lang="ko-KR" altLang="en-US" dirty="0"/>
              <a:t>함수 호출하기위한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마셜링</a:t>
            </a:r>
            <a:endParaRPr kumimoji="1" lang="en-US" altLang="ko-KR" dirty="0"/>
          </a:p>
          <a:p>
            <a:r>
              <a:rPr kumimoji="1" lang="ko-KR" altLang="en-US" dirty="0"/>
              <a:t>암호화 하여 전송 후 수신</a:t>
            </a:r>
            <a:endParaRPr kumimoji="1" lang="en-US" altLang="ko-KR" dirty="0"/>
          </a:p>
          <a:p>
            <a:r>
              <a:rPr kumimoji="1" lang="ko-KR" altLang="en-US" dirty="0"/>
              <a:t>수신한 정보 </a:t>
            </a:r>
            <a:r>
              <a:rPr kumimoji="1" lang="ko-KR" altLang="en-US" dirty="0" err="1"/>
              <a:t>언마셜링하여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교환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2B8376-F8E5-EF44-9CF6-87755D85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859801"/>
            <a:ext cx="11285794" cy="34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83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79F6B-95EA-874B-9FCB-07432382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en-US" altLang="ko-KR" dirty="0" err="1"/>
              <a:t>LocalAttestaion</a:t>
            </a:r>
            <a:r>
              <a:rPr kumimoji="1"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(3 / 4)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30CCC3-025A-3744-81AE-CA2FF3C3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10" y="2375590"/>
            <a:ext cx="8228853" cy="3906860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F79D5B88-C39B-9648-A8D5-93BB48489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173365"/>
          </a:xfrm>
        </p:spPr>
        <p:txBody>
          <a:bodyPr/>
          <a:lstStyle/>
          <a:p>
            <a:r>
              <a:rPr kumimoji="1" lang="en-US" altLang="ko-KR" dirty="0"/>
              <a:t>Enclave2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교환</a:t>
            </a:r>
            <a:endParaRPr kumimoji="1" lang="en-US" altLang="ko-KR" dirty="0"/>
          </a:p>
          <a:p>
            <a:r>
              <a:rPr kumimoji="1" lang="ko-KR" altLang="en-US" dirty="0"/>
              <a:t>앞의 </a:t>
            </a:r>
            <a:r>
              <a:rPr kumimoji="1" lang="en-US" altLang="ko-KR" dirty="0"/>
              <a:t>Enclave</a:t>
            </a:r>
            <a:r>
              <a:rPr kumimoji="1" lang="ko-KR" altLang="en-US" dirty="0"/>
              <a:t> </a:t>
            </a:r>
            <a:r>
              <a:rPr kumimoji="1" lang="en-US" altLang="ko-KR" dirty="0"/>
              <a:t>to</a:t>
            </a:r>
            <a:r>
              <a:rPr kumimoji="1" lang="ko-KR" altLang="en-US" dirty="0"/>
              <a:t> </a:t>
            </a:r>
            <a:r>
              <a:rPr kumimoji="1" lang="en-US" altLang="ko-KR" dirty="0"/>
              <a:t>Enclave </a:t>
            </a:r>
            <a:r>
              <a:rPr kumimoji="1" lang="ko-KR" altLang="en-US" dirty="0"/>
              <a:t>함수와 매우 유사</a:t>
            </a:r>
          </a:p>
        </p:txBody>
      </p:sp>
    </p:spTree>
    <p:extLst>
      <p:ext uri="{BB962C8B-B14F-4D97-AF65-F5344CB8AC3E}">
        <p14:creationId xmlns:p14="http://schemas.microsoft.com/office/powerpoint/2010/main" val="3638552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1E237-1F60-A749-A33D-17D1E8F0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en-US" altLang="ko-KR" dirty="0" err="1"/>
              <a:t>LocalAttestaion</a:t>
            </a:r>
            <a:r>
              <a:rPr kumimoji="1"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(4 / 4)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B55D4-70AB-9B40-B6A2-7F7C34CC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45" y="1956322"/>
            <a:ext cx="8508830" cy="4254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FEA74-5419-5743-9358-6286585B62C5}"/>
              </a:ext>
            </a:extLst>
          </p:cNvPr>
          <p:cNvSpPr txBox="1"/>
          <p:nvPr/>
        </p:nvSpPr>
        <p:spPr>
          <a:xfrm>
            <a:off x="478679" y="1159876"/>
            <a:ext cx="11015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Map</a:t>
            </a:r>
            <a:r>
              <a:rPr kumimoji="1" lang="ko-KR" altLang="en-US" sz="2400" dirty="0"/>
              <a:t>에 저장된 모든 세션 관련 정보 삭제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69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97BFC-1EA8-8E46-92F2-46E26B10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 </a:t>
            </a:r>
            <a:r>
              <a:rPr kumimoji="1" lang="ko-KR" altLang="en-US" dirty="0"/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95429C-2AA5-1E4E-9236-470FD276C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Remote Attestation </a:t>
            </a:r>
            <a:r>
              <a:rPr kumimoji="1" lang="ko-KR" altLang="en-US" dirty="0"/>
              <a:t>분석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Makefile</a:t>
            </a:r>
            <a:r>
              <a:rPr kumimoji="1" lang="en-US" altLang="ko-KR" dirty="0"/>
              <a:t> </a:t>
            </a:r>
            <a:r>
              <a:rPr kumimoji="1" lang="ko-KR" altLang="en-US" dirty="0"/>
              <a:t>분석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Sealing , Attestation </a:t>
            </a:r>
            <a:r>
              <a:rPr kumimoji="1" lang="ko-KR" altLang="en-US" dirty="0"/>
              <a:t>을 이용하여 </a:t>
            </a:r>
            <a:r>
              <a:rPr kumimoji="1" lang="en-US" altLang="ko-KR" dirty="0"/>
              <a:t>App </a:t>
            </a:r>
            <a:r>
              <a:rPr kumimoji="1" lang="ko-KR" altLang="en-US" dirty="0"/>
              <a:t>제작</a:t>
            </a:r>
          </a:p>
        </p:txBody>
      </p:sp>
    </p:spTree>
    <p:extLst>
      <p:ext uri="{BB962C8B-B14F-4D97-AF65-F5344CB8AC3E}">
        <p14:creationId xmlns:p14="http://schemas.microsoft.com/office/powerpoint/2010/main" val="3658327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SGX </a:t>
            </a:r>
            <a:r>
              <a:rPr lang="ko-KR" altLang="en-US" dirty="0"/>
              <a:t>파일 구조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6B9A6E-211B-5A43-8986-0A8EF697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15" y="987777"/>
            <a:ext cx="4355861" cy="5367867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F55F0A-DDFE-8F4B-A41B-F9D7E8631675}"/>
              </a:ext>
            </a:extLst>
          </p:cNvPr>
          <p:cNvCxnSpPr>
            <a:cxnSpLocks/>
          </p:cNvCxnSpPr>
          <p:nvPr/>
        </p:nvCxnSpPr>
        <p:spPr>
          <a:xfrm flipH="1">
            <a:off x="2493912" y="2817512"/>
            <a:ext cx="1626533" cy="1329267"/>
          </a:xfrm>
          <a:prstGeom prst="straightConnector1">
            <a:avLst/>
          </a:prstGeom>
          <a:ln w="142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2E0449-C6BD-9F4F-8D09-359425244251}"/>
              </a:ext>
            </a:extLst>
          </p:cNvPr>
          <p:cNvCxnSpPr>
            <a:cxnSpLocks/>
          </p:cNvCxnSpPr>
          <p:nvPr/>
        </p:nvCxnSpPr>
        <p:spPr>
          <a:xfrm>
            <a:off x="7675512" y="2764366"/>
            <a:ext cx="1626532" cy="1559278"/>
          </a:xfrm>
          <a:prstGeom prst="straightConnector1">
            <a:avLst/>
          </a:prstGeom>
          <a:ln w="1428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1E9AD2C-A947-0548-9A57-FE0E6751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67" y="4443111"/>
            <a:ext cx="3487748" cy="19915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13CA79-8CFA-B24C-A639-A30E4BE58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176" y="4443112"/>
            <a:ext cx="3809357" cy="19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49B73-77B2-DF49-AB5B-5B9F25B8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SGX </a:t>
            </a:r>
            <a:r>
              <a:rPr lang="ko-KR" altLang="en-US" dirty="0"/>
              <a:t>파일 구조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Enclave.config.xml</a:t>
            </a:r>
            <a:endParaRPr kumimoji="1"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174310-244C-0844-AD49-FF747D5E2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78400" y="1141236"/>
            <a:ext cx="6813727" cy="5057775"/>
          </a:xfrm>
        </p:spPr>
        <p:txBody>
          <a:bodyPr>
            <a:normAutofit lnSpcReduction="10000"/>
          </a:bodyPr>
          <a:lstStyle/>
          <a:p>
            <a:r>
              <a:rPr kumimoji="1" lang="en-US" altLang="ko-KR" dirty="0"/>
              <a:t>Enclave</a:t>
            </a:r>
            <a:r>
              <a:rPr kumimoji="1" lang="ko-KR" altLang="en-US" dirty="0"/>
              <a:t>의 기본적인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설정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 err="1"/>
              <a:t>ProdID</a:t>
            </a:r>
            <a:r>
              <a:rPr kumimoji="1" lang="en-US" altLang="ko-KR" sz="2400" dirty="0"/>
              <a:t> : </a:t>
            </a:r>
            <a:r>
              <a:rPr kumimoji="1" lang="ko-KR" altLang="en-US" sz="2400" dirty="0"/>
              <a:t>제작자가 </a:t>
            </a:r>
            <a:r>
              <a:rPr kumimoji="1" lang="en-US" altLang="ko-KR" sz="2400" dirty="0"/>
              <a:t>Enclave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ID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설정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ISVSVN</a:t>
            </a:r>
            <a:r>
              <a:rPr kumimoji="1" lang="ko-KR" altLang="en-US" sz="24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2000" dirty="0"/>
              <a:t>Enclave</a:t>
            </a:r>
            <a:r>
              <a:rPr kumimoji="1" lang="ko-KR" altLang="en-US" sz="2000" dirty="0"/>
              <a:t>의 보안 버전 넘버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	      </a:t>
            </a:r>
            <a:r>
              <a:rPr kumimoji="1" lang="ko-KR" altLang="en-US" sz="2000" dirty="0"/>
              <a:t>제작자가 보안 업데이트 있으면 버전을 증가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400" dirty="0" err="1"/>
              <a:t>StackMaxSize</a:t>
            </a:r>
            <a:r>
              <a:rPr kumimoji="1" lang="en-US" altLang="ko-KR" sz="2000" dirty="0"/>
              <a:t> : </a:t>
            </a:r>
            <a:r>
              <a:rPr kumimoji="1" lang="ko-KR" altLang="en-US" sz="2000" dirty="0" err="1"/>
              <a:t>쓰레드의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stack</a:t>
            </a:r>
            <a:r>
              <a:rPr kumimoji="1" lang="ko-KR" altLang="en-US" sz="2000" dirty="0"/>
              <a:t> 크기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400" dirty="0" err="1"/>
              <a:t>HeapMaxSize</a:t>
            </a:r>
            <a:r>
              <a:rPr kumimoji="1" lang="en-US" altLang="ko-KR" sz="2000" dirty="0"/>
              <a:t> : </a:t>
            </a:r>
            <a:r>
              <a:rPr kumimoji="1" lang="ko-KR" altLang="en-US" sz="2000" dirty="0" err="1"/>
              <a:t>쓰레드의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Heap</a:t>
            </a:r>
            <a:r>
              <a:rPr kumimoji="1" lang="ko-KR" altLang="en-US" sz="2000" dirty="0"/>
              <a:t> 크기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400" dirty="0" err="1"/>
              <a:t>TCSNum</a:t>
            </a:r>
            <a:r>
              <a:rPr kumimoji="1" lang="en-US" altLang="ko-KR" sz="2000" dirty="0"/>
              <a:t> : TCS</a:t>
            </a:r>
            <a:r>
              <a:rPr kumimoji="1" lang="ko-KR" altLang="en-US" sz="2000" dirty="0"/>
              <a:t>의 최대 </a:t>
            </a:r>
            <a:r>
              <a:rPr kumimoji="1" lang="ko-KR" altLang="en-US" sz="2000" dirty="0" err="1"/>
              <a:t>갯수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400" dirty="0" err="1"/>
              <a:t>TCSPolicy</a:t>
            </a:r>
            <a:r>
              <a:rPr kumimoji="1" lang="en-US" altLang="ko-KR" sz="2000" dirty="0"/>
              <a:t> : TCS</a:t>
            </a:r>
            <a:r>
              <a:rPr kumimoji="1" lang="ko-KR" altLang="en-US" sz="2000" dirty="0"/>
              <a:t> 관리 </a:t>
            </a:r>
            <a:r>
              <a:rPr kumimoji="1" lang="en-US" altLang="ko-KR" sz="2000" dirty="0"/>
              <a:t>Policy (Default 1)</a:t>
            </a:r>
          </a:p>
          <a:p>
            <a:pPr marL="0" indent="0">
              <a:buNone/>
            </a:pPr>
            <a:r>
              <a:rPr kumimoji="1" lang="en-US" altLang="ko-KR" sz="2400" dirty="0" err="1"/>
              <a:t>DisableDebug</a:t>
            </a:r>
            <a:r>
              <a:rPr kumimoji="1" lang="en-US" altLang="ko-KR" sz="2000" dirty="0"/>
              <a:t> : 1</a:t>
            </a:r>
            <a:r>
              <a:rPr kumimoji="1" lang="ko-KR" altLang="en-US" sz="2000" dirty="0"/>
              <a:t>일 경우 디버깅 불가능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EEAE7B-6AF3-E54C-BA28-57CEE16A4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8" y="2831244"/>
            <a:ext cx="3348038" cy="31589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DEE2F4-9EAB-C043-88BD-4767BB747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8" y="1318861"/>
            <a:ext cx="1292702" cy="116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0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0D83-87C5-E046-A86C-A2B6707B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SGX </a:t>
            </a:r>
            <a:r>
              <a:rPr lang="ko-KR" altLang="en-US" dirty="0"/>
              <a:t>파일 구조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Enclave_private.pem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10336-6258-854B-AD54-D92C65249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362" y="1152525"/>
            <a:ext cx="7369476" cy="5057775"/>
          </a:xfrm>
        </p:spPr>
        <p:txBody>
          <a:bodyPr/>
          <a:lstStyle/>
          <a:p>
            <a:r>
              <a:rPr kumimoji="1" lang="en-US" altLang="ko-KR" dirty="0"/>
              <a:t>Enclave</a:t>
            </a:r>
            <a:r>
              <a:rPr kumimoji="1" lang="ko-KR" altLang="en-US" dirty="0"/>
              <a:t> 서명에 필요한 </a:t>
            </a:r>
            <a:r>
              <a:rPr kumimoji="1" lang="en-US" altLang="ko-KR" dirty="0"/>
              <a:t>Private Key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SGX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3072bit RSA, Exponent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3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해당 명령어를 사용하면 위의 형식의 </a:t>
            </a:r>
            <a:r>
              <a:rPr kumimoji="1" lang="en-US" altLang="ko-KR" dirty="0"/>
              <a:t>Private Key </a:t>
            </a:r>
            <a:r>
              <a:rPr kumimoji="1" lang="ko-KR" altLang="en-US" dirty="0"/>
              <a:t>파일 생성 가능</a:t>
            </a:r>
            <a:endParaRPr kumimoji="1" lang="en-US" altLang="ko-KR" dirty="0"/>
          </a:p>
          <a:p>
            <a:endParaRPr kumimoji="1" lang="en-US" altLang="ko-KR" dirty="0"/>
          </a:p>
          <a:p>
            <a:pPr marL="457200" lvl="1" indent="0">
              <a:buNone/>
            </a:pPr>
            <a:r>
              <a:rPr kumimoji="1" lang="en" altLang="ko-KR" sz="2000" b="1" u="sng" dirty="0" err="1"/>
              <a:t>Openssl</a:t>
            </a:r>
            <a:r>
              <a:rPr kumimoji="1" lang="en" altLang="ko-KR" sz="2000" b="1" u="sng" dirty="0"/>
              <a:t> </a:t>
            </a:r>
            <a:r>
              <a:rPr kumimoji="1" lang="en" altLang="ko-KR" sz="2000" b="1" u="sng" dirty="0" err="1"/>
              <a:t>genrsa</a:t>
            </a:r>
            <a:r>
              <a:rPr kumimoji="1" lang="en" altLang="ko-KR" sz="2000" b="1" u="sng" dirty="0"/>
              <a:t> –out </a:t>
            </a:r>
            <a:r>
              <a:rPr kumimoji="1" lang="en" altLang="ko-KR" sz="2000" b="1" u="sng" dirty="0" err="1"/>
              <a:t>Enclave_private.pem</a:t>
            </a:r>
            <a:r>
              <a:rPr kumimoji="1" lang="en" altLang="ko-KR" sz="2000" b="1" u="sng" dirty="0"/>
              <a:t> -</a:t>
            </a:r>
            <a:r>
              <a:rPr kumimoji="1" lang="en-US" altLang="ko-KR" sz="2000" b="1" u="sng" dirty="0"/>
              <a:t>3</a:t>
            </a:r>
            <a:r>
              <a:rPr kumimoji="1" lang="ko-KR" altLang="en-US" sz="2000" b="1" u="sng" dirty="0"/>
              <a:t> </a:t>
            </a:r>
            <a:r>
              <a:rPr kumimoji="1" lang="en" altLang="ko-KR" sz="2000" b="1" u="sng" dirty="0"/>
              <a:t>3072</a:t>
            </a:r>
            <a:endParaRPr kumimoji="1" lang="ko-KR" altLang="en-US" sz="2000" b="1" u="sng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7C9D40-62D2-E246-A1BA-2FAC55A8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243136"/>
            <a:ext cx="3731932" cy="39671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CCFD55-6C0B-144B-B05A-C2CD2569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9" y="1148716"/>
            <a:ext cx="915615" cy="9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7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0D83-87C5-E046-A86C-A2B6707B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SGX </a:t>
            </a:r>
            <a:r>
              <a:rPr lang="ko-KR" altLang="en-US" dirty="0"/>
              <a:t>파일 구조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Enclave.edl</a:t>
            </a:r>
            <a:r>
              <a:rPr lang="en-US" altLang="ko-KR" dirty="0"/>
              <a:t> 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A27D4-F06D-7243-B88E-4E72A9D0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2259106"/>
            <a:ext cx="4048543" cy="395119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10336-6258-854B-AD54-D92C65249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4505" y="1152525"/>
            <a:ext cx="7016333" cy="5057775"/>
          </a:xfrm>
        </p:spPr>
        <p:txBody>
          <a:bodyPr/>
          <a:lstStyle/>
          <a:p>
            <a:r>
              <a:rPr kumimoji="1" lang="en-US" altLang="ko-KR" dirty="0"/>
              <a:t>Enclave</a:t>
            </a:r>
            <a:r>
              <a:rPr kumimoji="1" lang="ko-KR" altLang="en-US" dirty="0"/>
              <a:t> 내부에서 사용할 함수와 외부 응용 프로그램에서 사용될 함수를 분리하여 작성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앱 </a:t>
            </a:r>
            <a:r>
              <a:rPr kumimoji="1" lang="ko-KR" altLang="en-US" dirty="0" err="1"/>
              <a:t>제작시</a:t>
            </a:r>
            <a:r>
              <a:rPr kumimoji="1" lang="ko-KR" altLang="en-US" dirty="0"/>
              <a:t> 항상 </a:t>
            </a:r>
            <a:r>
              <a:rPr kumimoji="1" lang="en-US" altLang="ko-KR" dirty="0"/>
              <a:t>Trust, </a:t>
            </a:r>
            <a:r>
              <a:rPr kumimoji="1" lang="en-US" altLang="ko-KR" dirty="0" err="1"/>
              <a:t>Untrust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구분하여 작성해야만 컴파일이 가능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56BCD3-359B-2343-A14A-05E3BD6F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285054"/>
            <a:ext cx="754250" cy="8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1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0D83-87C5-E046-A86C-A2B6707B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SGX </a:t>
            </a:r>
            <a:r>
              <a:rPr lang="ko-KR" altLang="en-US" dirty="0"/>
              <a:t>파일 구조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&amp;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Enclave.h</a:t>
            </a:r>
            <a:r>
              <a:rPr lang="en-US" altLang="ko-KR" dirty="0"/>
              <a:t> 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DAEDFC-F578-C541-A9BA-E2D04BF7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561" y="2400299"/>
            <a:ext cx="4962943" cy="38100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10336-6258-854B-AD54-D92C65249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8960" y="1352550"/>
            <a:ext cx="7332107" cy="1013159"/>
          </a:xfrm>
        </p:spPr>
        <p:txBody>
          <a:bodyPr/>
          <a:lstStyle/>
          <a:p>
            <a:r>
              <a:rPr kumimoji="1" lang="en-US" altLang="ko-KR" dirty="0"/>
              <a:t>Trust</a:t>
            </a:r>
            <a:r>
              <a:rPr kumimoji="1" lang="ko-KR" altLang="en-US" dirty="0"/>
              <a:t> 환경에서 실행되는 함수 정의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C99CF-1760-9948-AC96-24637AB1F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987" y="2400299"/>
            <a:ext cx="4050160" cy="38099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D80E3E-CCC9-2E40-A625-8F1C8CE39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" y="1152526"/>
            <a:ext cx="1356648" cy="76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7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9A31C-FB21-1347-BCB0-3DAAD5B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파일 구조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5D86E3-B847-D749-8267-6B2B38EB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166" y="1135507"/>
            <a:ext cx="5471416" cy="12245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682B17-02C1-C04B-B852-6C337C17A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05" y="3448049"/>
            <a:ext cx="3038625" cy="8851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0465C8-2A94-EB42-A804-01BDD9CFF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614" y="3465694"/>
            <a:ext cx="3479800" cy="886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0349E5-5A85-ED48-B9A0-A96367F5A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498" y="3435350"/>
            <a:ext cx="1773580" cy="886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531B8F-B60F-FC49-84DB-29E58C71AC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7196" y="5459748"/>
            <a:ext cx="1614161" cy="73094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2B601-02E7-7743-9195-E820E4C3ED28}"/>
              </a:ext>
            </a:extLst>
          </p:cNvPr>
          <p:cNvCxnSpPr/>
          <p:nvPr/>
        </p:nvCxnSpPr>
        <p:spPr>
          <a:xfrm flipH="1">
            <a:off x="2348753" y="2360062"/>
            <a:ext cx="822413" cy="885162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0AD15F9-4DDE-1F43-AC82-534B663B6B06}"/>
              </a:ext>
            </a:extLst>
          </p:cNvPr>
          <p:cNvCxnSpPr>
            <a:cxnSpLocks/>
          </p:cNvCxnSpPr>
          <p:nvPr/>
        </p:nvCxnSpPr>
        <p:spPr>
          <a:xfrm>
            <a:off x="5170297" y="2360062"/>
            <a:ext cx="495397" cy="1032244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98AA0F-0D85-9C41-9E6F-CB9BC86A9590}"/>
              </a:ext>
            </a:extLst>
          </p:cNvPr>
          <p:cNvCxnSpPr>
            <a:cxnSpLocks/>
          </p:cNvCxnSpPr>
          <p:nvPr/>
        </p:nvCxnSpPr>
        <p:spPr>
          <a:xfrm>
            <a:off x="6815123" y="2358433"/>
            <a:ext cx="1396548" cy="886791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7D86B8-3146-D441-916C-929C8D0010BF}"/>
              </a:ext>
            </a:extLst>
          </p:cNvPr>
          <p:cNvCxnSpPr>
            <a:cxnSpLocks/>
          </p:cNvCxnSpPr>
          <p:nvPr/>
        </p:nvCxnSpPr>
        <p:spPr>
          <a:xfrm flipH="1">
            <a:off x="6974277" y="4436497"/>
            <a:ext cx="179558" cy="903827"/>
          </a:xfrm>
          <a:prstGeom prst="straightConnector1">
            <a:avLst/>
          </a:prstGeom>
          <a:ln w="857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4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721CB-DA1D-814B-89E6-B8FF4CAB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Password</a:t>
            </a:r>
            <a:r>
              <a:rPr lang="ko-KR" altLang="en-US" dirty="0"/>
              <a:t> </a:t>
            </a:r>
            <a:r>
              <a:rPr lang="en-US" altLang="ko-KR" dirty="0"/>
              <a:t>Wallet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</a:t>
            </a:r>
            <a:r>
              <a:rPr lang="en-US" altLang="ko-K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app.cpp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(1 / 2)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55E8B1-D64F-B84B-8480-4179633B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8" y="2501477"/>
            <a:ext cx="5684081" cy="17772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768072-8013-5A4A-B7A1-EDC9A303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6" y="2501477"/>
            <a:ext cx="5797467" cy="381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1D455-222F-C046-8508-E8C4930153B1}"/>
              </a:ext>
            </a:extLst>
          </p:cNvPr>
          <p:cNvSpPr txBox="1"/>
          <p:nvPr/>
        </p:nvSpPr>
        <p:spPr>
          <a:xfrm>
            <a:off x="411919" y="1096754"/>
            <a:ext cx="11457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Enclave</a:t>
            </a:r>
            <a:r>
              <a:rPr kumimoji="1" lang="ko-KR" altLang="en-US" sz="2400" dirty="0"/>
              <a:t> 생성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실행파일 실행 시 입력된 </a:t>
            </a:r>
            <a:r>
              <a:rPr kumimoji="1" lang="ko-KR" altLang="en-US" sz="2400" dirty="0" err="1"/>
              <a:t>파라미터를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파싱하여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switch / case</a:t>
            </a:r>
            <a:r>
              <a:rPr kumimoji="1" lang="ko-KR" altLang="en-US" sz="2400" dirty="0"/>
              <a:t> 문을 이용하여 분류</a:t>
            </a:r>
          </a:p>
        </p:txBody>
      </p:sp>
    </p:spTree>
    <p:extLst>
      <p:ext uri="{BB962C8B-B14F-4D97-AF65-F5344CB8AC3E}">
        <p14:creationId xmlns:p14="http://schemas.microsoft.com/office/powerpoint/2010/main" val="98012720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587</Words>
  <Application>Microsoft Macintosh PowerPoint</Application>
  <PresentationFormat>와이드스크린</PresentationFormat>
  <Paragraphs>142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CryptoCraft 테마</vt:lpstr>
      <vt:lpstr>제목 테마</vt:lpstr>
      <vt:lpstr>SGX Sample Code 분석</vt:lpstr>
      <vt:lpstr>PowerPoint 프레젠테이션</vt:lpstr>
      <vt:lpstr>1. SGX 파일 구조</vt:lpstr>
      <vt:lpstr>1. SGX 파일 구조  | Enclave.config.xml</vt:lpstr>
      <vt:lpstr>1. SGX 파일 구조  | Enclave_private.pem</vt:lpstr>
      <vt:lpstr>1. SGX 파일 구조 | Enclave.edl </vt:lpstr>
      <vt:lpstr>1. SGX 파일 구조  | Enclave.cpp &amp; Enclave.h  </vt:lpstr>
      <vt:lpstr>2. Password Wallet  | 파일 구조</vt:lpstr>
      <vt:lpstr>2. Password Wallet  | app.cpp (1 / 2)</vt:lpstr>
      <vt:lpstr>2. Password Wallet  | app.cpp (2 / 2)</vt:lpstr>
      <vt:lpstr>2. Password Wallet  | enclave.cpp (1 / 5)</vt:lpstr>
      <vt:lpstr>2. Password Wallet  | enclave.cpp (2 / 5)</vt:lpstr>
      <vt:lpstr>2. Password Wallet  | enclave.cpp (3 / 5)</vt:lpstr>
      <vt:lpstr>2. Password Wallet  | enclave.cpp (4 / 5)</vt:lpstr>
      <vt:lpstr>2. Password Wallet  | enclave.cpp (5 / 5)</vt:lpstr>
      <vt:lpstr>2. Password Wallet  | sealing.cpp</vt:lpstr>
      <vt:lpstr>3. LocalAttestaion  | 파일 구조 </vt:lpstr>
      <vt:lpstr>3. LocalAttestaion  | App.cpp (1 / 2)</vt:lpstr>
      <vt:lpstr>3. LocalAttestaion  | Attestation의 과정 설명</vt:lpstr>
      <vt:lpstr>3. LocalAttestaion  | Enclave.cpp (1 / 4)</vt:lpstr>
      <vt:lpstr>3. LocalAttestaion  | Enclave.cpp (2 / 4)</vt:lpstr>
      <vt:lpstr>3. LocalAttestaion  | Enclave.cpp (3 / 4)</vt:lpstr>
      <vt:lpstr>3. LocalAttestaion  | Enclave.cpp (4 / 4)</vt:lpstr>
      <vt:lpstr>4. 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52</cp:revision>
  <dcterms:created xsi:type="dcterms:W3CDTF">2019-03-05T04:29:07Z</dcterms:created>
  <dcterms:modified xsi:type="dcterms:W3CDTF">2019-07-28T16:39:01Z</dcterms:modified>
</cp:coreProperties>
</file>