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Default Extension="gif" ContentType="image/gi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02" r:id="rId6"/>
    <p:sldMasterId id="2147483703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85" r:id="rId16"/>
    <p:sldId id="282" r:id="rId17"/>
    <p:sldId id="281" r:id="rId18"/>
    <p:sldId id="283" r:id="rId19"/>
    <p:sldId id="284" r:id="rId20"/>
    <p:sldId id="287" r:id="rId21"/>
    <p:sldId id="286" r:id="rId22"/>
    <p:sldId id="289" r:id="rId23"/>
    <p:sldId id="290" r:id="rId24"/>
    <p:sldId id="288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viewProps" Target="viewProps.xml"></Relationship><Relationship Id="rId2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68501345705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9431138814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49328441.jpeg"></Relationship><Relationship Id="rId3" Type="http://schemas.openxmlformats.org/officeDocument/2006/relationships/image" Target="../media/fImage440087846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3216736334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6850776500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4151089169.jpeg"></Relationship><Relationship Id="rId3" Type="http://schemas.openxmlformats.org/officeDocument/2006/relationships/image" Target="../media/fImage21171125724.gif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02598147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40251199358.png"></Relationship><Relationship Id="rId3" Type="http://schemas.openxmlformats.org/officeDocument/2006/relationships/image" Target="../media/fImage75671246962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04254103446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2635" cy="23882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GAN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(Generative Adversarial Network)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2635" cy="165608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https://youtu.be/e0QToyeFk7A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GAN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88720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Well-trained GAN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dnjsd/AppData/Roaming/PolarisOffice/ETemp/27432_19615688/fImage66850134570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7110" y="2159000"/>
            <a:ext cx="7635875" cy="3118485"/>
          </a:xfrm>
          <a:prstGeom prst="rect"/>
          <a:noFill/>
        </p:spPr>
      </p:pic>
      <p:sp>
        <p:nvSpPr>
          <p:cNvPr id="5" name="텍스트 상자 51"/>
          <p:cNvSpPr txBox="1">
            <a:spLocks/>
          </p:cNvSpPr>
          <p:nvPr/>
        </p:nvSpPr>
        <p:spPr>
          <a:xfrm rot="0">
            <a:off x="10039350" y="2981960"/>
            <a:ext cx="623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1/2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2"/>
          <p:cNvSpPr txBox="1">
            <a:spLocks/>
          </p:cNvSpPr>
          <p:nvPr/>
        </p:nvSpPr>
        <p:spPr>
          <a:xfrm rot="0">
            <a:off x="10038715" y="4282440"/>
            <a:ext cx="623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1/2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54"/>
          <p:cNvSpPr>
            <a:spLocks/>
          </p:cNvSpPr>
          <p:nvPr/>
        </p:nvSpPr>
        <p:spPr>
          <a:xfrm rot="0">
            <a:off x="2096770" y="1924685"/>
            <a:ext cx="4247515" cy="202501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28841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Model collapse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 학습의 불균형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WGAN, WGAN-GP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DCGAN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79830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DCGAN - Generator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Deep Convolution GAN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53" descr="C:/Users/dnjsd/AppData/Roaming/PolarisOffice/ETemp/27432_19615688/fImage69431138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599565" y="2132965"/>
            <a:ext cx="8982710" cy="3601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237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GAN이란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237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Loss function (objective function)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237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DCGAN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237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도형 58"/>
          <p:cNvSpPr>
            <a:spLocks/>
          </p:cNvSpPr>
          <p:nvPr/>
        </p:nvSpPr>
        <p:spPr>
          <a:xfrm rot="0">
            <a:off x="867410" y="4319270"/>
            <a:ext cx="10545445" cy="109410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GAN이란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GAN (Generative </a:t>
            </a:r>
            <a:r>
              <a:rPr lang="ko-KR" altLang="en-US" sz="2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Adversarial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Network)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7943215" y="5702935"/>
          <a:ext cx="2529205" cy="4845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29205"/>
              </a:tblGrid>
              <a:tr h="4845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z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7942580" y="4527550"/>
          <a:ext cx="2529205" cy="6477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9205"/>
              </a:tblGrid>
              <a:tr h="64770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Generator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Network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8" name="Rect 0"/>
          <p:cNvCxnSpPr/>
          <p:nvPr/>
        </p:nvCxnSpPr>
        <p:spPr>
          <a:xfrm rot="0" flipH="1" flipV="1">
            <a:off x="9206865" y="5175250"/>
            <a:ext cx="1270" cy="52832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 flipV="1">
            <a:off x="9206865" y="3921760"/>
            <a:ext cx="1270" cy="6064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" descr="C:/Users/dnjsd/AppData/Roaming/PolarisOffice/ETemp/27432_19615688/fImage13493284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07630" y="1934210"/>
            <a:ext cx="3000375" cy="1988185"/>
          </a:xfrm>
          <a:prstGeom prst="rect"/>
          <a:noFill/>
        </p:spPr>
      </p:pic>
      <p:sp>
        <p:nvSpPr>
          <p:cNvPr id="11" name="Rect 0"/>
          <p:cNvSpPr txBox="1">
            <a:spLocks/>
          </p:cNvSpPr>
          <p:nvPr/>
        </p:nvSpPr>
        <p:spPr>
          <a:xfrm rot="0">
            <a:off x="6767830" y="5611495"/>
            <a:ext cx="1636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Random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Noise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17" descr="C:/Users/dnjsd/AppData/Roaming/PolarisOffice/ETemp/27432_19615688/fImage440087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70075" y="5232400"/>
            <a:ext cx="3201035" cy="1429385"/>
          </a:xfrm>
          <a:prstGeom prst="rect"/>
          <a:noFill/>
        </p:spPr>
      </p:pic>
      <p:sp>
        <p:nvSpPr>
          <p:cNvPr id="13" name="도형 20"/>
          <p:cNvSpPr>
            <a:spLocks/>
          </p:cNvSpPr>
          <p:nvPr/>
        </p:nvSpPr>
        <p:spPr>
          <a:xfrm rot="0">
            <a:off x="2041525" y="1635125"/>
            <a:ext cx="2684145" cy="1383030"/>
          </a:xfrm>
          <a:custGeom>
            <a:gdLst>
              <a:gd fmla="*/ 28 w 4227" name="TX0"/>
              <a:gd fmla="*/ 2049 h 2178" name="TY0"/>
              <a:gd fmla="*/ 14 w 4227" name="TX1"/>
              <a:gd fmla="*/ 2049 h 2178" name="TY1"/>
              <a:gd fmla="*/ 0 w 4227" name="TX2"/>
              <a:gd fmla="*/ 2035 h 2178" name="TY2"/>
              <a:gd fmla="*/ 0 w 4227" name="TX3"/>
              <a:gd fmla="*/ 1907 h 2178" name="TY3"/>
              <a:gd fmla="*/ 0 w 4227" name="TX4"/>
              <a:gd fmla="*/ 1637 h 2178" name="TY4"/>
              <a:gd fmla="*/ 0 w 4227" name="TX5"/>
              <a:gd fmla="*/ 1423 h 2178" name="TY5"/>
              <a:gd fmla="*/ 14 w 4227" name="TX6"/>
              <a:gd fmla="*/ 1267 h 2178" name="TY6"/>
              <a:gd fmla="*/ 42 w 4227" name="TX7"/>
              <a:gd fmla="*/ 1110 h 2178" name="TY7"/>
              <a:gd fmla="*/ 85 w 4227" name="TX8"/>
              <a:gd fmla="*/ 968 h 2178" name="TY8"/>
              <a:gd fmla="*/ 142 w 4227" name="TX9"/>
              <a:gd fmla="*/ 840 h 2178" name="TY9"/>
              <a:gd fmla="*/ 227 w 4227" name="TX10"/>
              <a:gd fmla="*/ 655 h 2178" name="TY10"/>
              <a:gd fmla="*/ 355 w 4227" name="TX11"/>
              <a:gd fmla="*/ 399 h 2178" name="TY11"/>
              <a:gd fmla="*/ 483 w 4227" name="TX12"/>
              <a:gd fmla="*/ 214 h 2178" name="TY12"/>
              <a:gd fmla="*/ 583 w 4227" name="TX13"/>
              <a:gd fmla="*/ 128 h 2178" name="TY13"/>
              <a:gd fmla="*/ 711 w 4227" name="TX14"/>
              <a:gd fmla="*/ 57 h 2178" name="TY14"/>
              <a:gd fmla="*/ 853 w 4227" name="TX15"/>
              <a:gd fmla="*/ 15 h 2178" name="TY15"/>
              <a:gd fmla="*/ 939 w 4227" name="TX16"/>
              <a:gd fmla="*/ 0 h 2178" name="TY16"/>
              <a:gd fmla="*/ 1024 w 4227" name="TX17"/>
              <a:gd fmla="*/ 29 h 2178" name="TY17"/>
              <a:gd fmla="*/ 1095 w 4227" name="TX18"/>
              <a:gd fmla="*/ 128 h 2178" name="TY18"/>
              <a:gd fmla="*/ 1152 w 4227" name="TX19"/>
              <a:gd fmla="*/ 228 h 2178" name="TY19"/>
              <a:gd fmla="*/ 1181 w 4227" name="TX20"/>
              <a:gd fmla="*/ 328 h 2178" name="TY20"/>
              <a:gd fmla="*/ 1252 w 4227" name="TX21"/>
              <a:gd fmla="*/ 569 h 2178" name="TY21"/>
              <a:gd fmla="*/ 1366 w 4227" name="TX22"/>
              <a:gd fmla="*/ 982 h 2178" name="TY22"/>
              <a:gd fmla="*/ 1451 w 4227" name="TX23"/>
              <a:gd fmla="*/ 1338 h 2178" name="TY23"/>
              <a:gd fmla="*/ 1522 w 4227" name="TX24"/>
              <a:gd fmla="*/ 1594 h 2178" name="TY24"/>
              <a:gd fmla="*/ 1607 w 4227" name="TX25"/>
              <a:gd fmla="*/ 1807 h 2178" name="TY25"/>
              <a:gd fmla="*/ 1664 w 4227" name="TX26"/>
              <a:gd fmla="*/ 1907 h 2178" name="TY26"/>
              <a:gd fmla="*/ 1721 w 4227" name="TX27"/>
              <a:gd fmla="*/ 1992 h 2178" name="TY27"/>
              <a:gd fmla="*/ 1807 w 4227" name="TX28"/>
              <a:gd fmla="*/ 2092 h 2178" name="TY28"/>
              <a:gd fmla="*/ 1892 w 4227" name="TX29"/>
              <a:gd fmla="*/ 2163 h 2178" name="TY29"/>
              <a:gd fmla="*/ 2006 w 4227" name="TX30"/>
              <a:gd fmla="*/ 2177 h 2178" name="TY30"/>
              <a:gd fmla="*/ 2134 w 4227" name="TX31"/>
              <a:gd fmla="*/ 2149 h 2178" name="TY31"/>
              <a:gd fmla="*/ 2219 w 4227" name="TX32"/>
              <a:gd fmla="*/ 2078 h 2178" name="TY32"/>
              <a:gd fmla="*/ 2305 w 4227" name="TX33"/>
              <a:gd fmla="*/ 2007 h 2178" name="TY33"/>
              <a:gd fmla="*/ 2433 w 4227" name="TX34"/>
              <a:gd fmla="*/ 1822 h 2178" name="TY34"/>
              <a:gd fmla="*/ 2589 w 4227" name="TX35"/>
              <a:gd fmla="*/ 1594 h 2178" name="TY35"/>
              <a:gd fmla="*/ 2746 w 4227" name="TX36"/>
              <a:gd fmla="*/ 1409 h 2178" name="TY36"/>
              <a:gd fmla="*/ 2860 w 4227" name="TX37"/>
              <a:gd fmla="*/ 1295 h 2178" name="TY37"/>
              <a:gd fmla="*/ 2902 w 4227" name="TX38"/>
              <a:gd fmla="*/ 1267 h 2178" name="TY38"/>
              <a:gd fmla="*/ 2917 w 4227" name="TX39"/>
              <a:gd fmla="*/ 1267 h 2178" name="TY39"/>
              <a:gd fmla="*/ 2945 w 4227" name="TX40"/>
              <a:gd fmla="*/ 1281 h 2178" name="TY40"/>
              <a:gd fmla="*/ 3030 w 4227" name="TX41"/>
              <a:gd fmla="*/ 1395 h 2178" name="TY41"/>
              <a:gd fmla="*/ 3116 w 4227" name="TX42"/>
              <a:gd fmla="*/ 1509 h 2178" name="TY42"/>
              <a:gd fmla="*/ 3173 w 4227" name="TX43"/>
              <a:gd fmla="*/ 1537 h 2178" name="TY43"/>
              <a:gd fmla="*/ 3230 w 4227" name="TX44"/>
              <a:gd fmla="*/ 1551 h 2178" name="TY44"/>
              <a:gd fmla="*/ 3315 w 4227" name="TX45"/>
              <a:gd fmla="*/ 1566 h 2178" name="TY45"/>
              <a:gd fmla="*/ 3429 w 4227" name="TX46"/>
              <a:gd fmla="*/ 1523 h 2178" name="TY46"/>
              <a:gd fmla="*/ 3543 w 4227" name="TX47"/>
              <a:gd fmla="*/ 1466 h 2178" name="TY47"/>
              <a:gd fmla="*/ 3685 w 4227" name="TX48"/>
              <a:gd fmla="*/ 1338 h 2178" name="TY48"/>
              <a:gd fmla="*/ 3870 w 4227" name="TX49"/>
              <a:gd fmla="*/ 1139 h 2178" name="TY49"/>
              <a:gd fmla="*/ 4041 w 4227" name="TX50"/>
              <a:gd fmla="*/ 982 h 2178" name="TY50"/>
              <a:gd fmla="*/ 4155 w 4227" name="TX51"/>
              <a:gd fmla="*/ 868 h 2178" name="TY51"/>
              <a:gd fmla="*/ 4197 w 4227" name="TX52"/>
              <a:gd fmla="*/ 826 h 2178" name="TY52"/>
              <a:gd fmla="*/ 4197 w 4227" name="TX53"/>
              <a:gd fmla="*/ 797 h 2178" name="TY53"/>
              <a:gd fmla="*/ 4212 w 4227" name="TX54"/>
              <a:gd fmla="*/ 769 h 2178" name="TY54"/>
              <a:gd fmla="*/ 4212 w 4227" name="TX55"/>
              <a:gd fmla="*/ 740 h 2178" name="TY55"/>
              <a:gd fmla="*/ 4226 w 4227" name="TX56"/>
              <a:gd fmla="*/ 726 h 2178" name="TY5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</a:cxnLst>
            <a:rect l="l" t="t" r="r" b="b"/>
            <a:pathLst>
              <a:path w="4227" h="2178">
                <a:moveTo>
                  <a:pt x="28" y="2049"/>
                </a:moveTo>
                <a:cubicBezTo>
                  <a:pt x="28" y="2049"/>
                  <a:pt x="14" y="2049"/>
                  <a:pt x="14" y="2049"/>
                </a:cubicBezTo>
                <a:cubicBezTo>
                  <a:pt x="14" y="2049"/>
                  <a:pt x="0" y="2035"/>
                  <a:pt x="0" y="2035"/>
                </a:cubicBezTo>
                <a:cubicBezTo>
                  <a:pt x="0" y="2035"/>
                  <a:pt x="0" y="1992"/>
                  <a:pt x="0" y="1907"/>
                </a:cubicBezTo>
                <a:cubicBezTo>
                  <a:pt x="0" y="1807"/>
                  <a:pt x="0" y="1736"/>
                  <a:pt x="0" y="1637"/>
                </a:cubicBezTo>
                <a:cubicBezTo>
                  <a:pt x="0" y="1537"/>
                  <a:pt x="0" y="1480"/>
                  <a:pt x="0" y="1423"/>
                </a:cubicBezTo>
                <a:cubicBezTo>
                  <a:pt x="0" y="1352"/>
                  <a:pt x="14" y="1309"/>
                  <a:pt x="14" y="1267"/>
                </a:cubicBezTo>
                <a:cubicBezTo>
                  <a:pt x="14" y="1210"/>
                  <a:pt x="28" y="1167"/>
                  <a:pt x="42" y="1110"/>
                </a:cubicBezTo>
                <a:cubicBezTo>
                  <a:pt x="56" y="1053"/>
                  <a:pt x="71" y="1011"/>
                  <a:pt x="85" y="968"/>
                </a:cubicBezTo>
                <a:cubicBezTo>
                  <a:pt x="99" y="925"/>
                  <a:pt x="113" y="883"/>
                  <a:pt x="142" y="840"/>
                </a:cubicBezTo>
                <a:cubicBezTo>
                  <a:pt x="156" y="783"/>
                  <a:pt x="185" y="740"/>
                  <a:pt x="227" y="655"/>
                </a:cubicBezTo>
                <a:cubicBezTo>
                  <a:pt x="270" y="569"/>
                  <a:pt x="298" y="498"/>
                  <a:pt x="355" y="399"/>
                </a:cubicBezTo>
                <a:cubicBezTo>
                  <a:pt x="412" y="299"/>
                  <a:pt x="441" y="256"/>
                  <a:pt x="483" y="214"/>
                </a:cubicBezTo>
                <a:cubicBezTo>
                  <a:pt x="526" y="171"/>
                  <a:pt x="540" y="157"/>
                  <a:pt x="583" y="128"/>
                </a:cubicBezTo>
                <a:cubicBezTo>
                  <a:pt x="611" y="100"/>
                  <a:pt x="640" y="86"/>
                  <a:pt x="711" y="57"/>
                </a:cubicBezTo>
                <a:cubicBezTo>
                  <a:pt x="782" y="29"/>
                  <a:pt x="811" y="15"/>
                  <a:pt x="853" y="15"/>
                </a:cubicBezTo>
                <a:cubicBezTo>
                  <a:pt x="882" y="0"/>
                  <a:pt x="896" y="0"/>
                  <a:pt x="939" y="0"/>
                </a:cubicBezTo>
                <a:cubicBezTo>
                  <a:pt x="981" y="0"/>
                  <a:pt x="996" y="0"/>
                  <a:pt x="1024" y="29"/>
                </a:cubicBezTo>
                <a:cubicBezTo>
                  <a:pt x="1038" y="43"/>
                  <a:pt x="1053" y="71"/>
                  <a:pt x="1095" y="128"/>
                </a:cubicBezTo>
                <a:cubicBezTo>
                  <a:pt x="1124" y="171"/>
                  <a:pt x="1138" y="200"/>
                  <a:pt x="1152" y="228"/>
                </a:cubicBezTo>
                <a:cubicBezTo>
                  <a:pt x="1152" y="256"/>
                  <a:pt x="1166" y="285"/>
                  <a:pt x="1181" y="328"/>
                </a:cubicBezTo>
                <a:cubicBezTo>
                  <a:pt x="1195" y="370"/>
                  <a:pt x="1209" y="441"/>
                  <a:pt x="1252" y="569"/>
                </a:cubicBezTo>
                <a:cubicBezTo>
                  <a:pt x="1294" y="698"/>
                  <a:pt x="1323" y="797"/>
                  <a:pt x="1366" y="982"/>
                </a:cubicBezTo>
                <a:cubicBezTo>
                  <a:pt x="1408" y="1167"/>
                  <a:pt x="1423" y="1253"/>
                  <a:pt x="1451" y="1338"/>
                </a:cubicBezTo>
                <a:cubicBezTo>
                  <a:pt x="1465" y="1423"/>
                  <a:pt x="1479" y="1480"/>
                  <a:pt x="1522" y="1594"/>
                </a:cubicBezTo>
                <a:cubicBezTo>
                  <a:pt x="1565" y="1708"/>
                  <a:pt x="1579" y="1765"/>
                  <a:pt x="1607" y="1807"/>
                </a:cubicBezTo>
                <a:cubicBezTo>
                  <a:pt x="1622" y="1850"/>
                  <a:pt x="1636" y="1864"/>
                  <a:pt x="1664" y="1907"/>
                </a:cubicBezTo>
                <a:cubicBezTo>
                  <a:pt x="1679" y="1936"/>
                  <a:pt x="1693" y="1950"/>
                  <a:pt x="1721" y="1992"/>
                </a:cubicBezTo>
                <a:cubicBezTo>
                  <a:pt x="1750" y="2035"/>
                  <a:pt x="1764" y="2049"/>
                  <a:pt x="1807" y="2092"/>
                </a:cubicBezTo>
                <a:cubicBezTo>
                  <a:pt x="1849" y="2135"/>
                  <a:pt x="1864" y="2149"/>
                  <a:pt x="1892" y="2163"/>
                </a:cubicBezTo>
                <a:cubicBezTo>
                  <a:pt x="1906" y="2163"/>
                  <a:pt x="1935" y="2177"/>
                  <a:pt x="2006" y="2177"/>
                </a:cubicBezTo>
                <a:cubicBezTo>
                  <a:pt x="2063" y="2177"/>
                  <a:pt x="2091" y="2163"/>
                  <a:pt x="2134" y="2149"/>
                </a:cubicBezTo>
                <a:cubicBezTo>
                  <a:pt x="2162" y="2121"/>
                  <a:pt x="2177" y="2106"/>
                  <a:pt x="2219" y="2078"/>
                </a:cubicBezTo>
                <a:cubicBezTo>
                  <a:pt x="2248" y="2049"/>
                  <a:pt x="2262" y="2035"/>
                  <a:pt x="2305" y="2007"/>
                </a:cubicBezTo>
                <a:cubicBezTo>
                  <a:pt x="2333" y="1964"/>
                  <a:pt x="2362" y="1921"/>
                  <a:pt x="2433" y="1822"/>
                </a:cubicBezTo>
                <a:cubicBezTo>
                  <a:pt x="2490" y="1722"/>
                  <a:pt x="2532" y="1665"/>
                  <a:pt x="2589" y="1594"/>
                </a:cubicBezTo>
                <a:cubicBezTo>
                  <a:pt x="2632" y="1523"/>
                  <a:pt x="2675" y="1480"/>
                  <a:pt x="2746" y="1409"/>
                </a:cubicBezTo>
                <a:cubicBezTo>
                  <a:pt x="2817" y="1338"/>
                  <a:pt x="2845" y="1309"/>
                  <a:pt x="2860" y="1295"/>
                </a:cubicBezTo>
                <a:cubicBezTo>
                  <a:pt x="2874" y="1281"/>
                  <a:pt x="2888" y="1267"/>
                  <a:pt x="2902" y="1267"/>
                </a:cubicBezTo>
                <a:cubicBezTo>
                  <a:pt x="2902" y="1267"/>
                  <a:pt x="2917" y="1267"/>
                  <a:pt x="2917" y="1267"/>
                </a:cubicBezTo>
                <a:cubicBezTo>
                  <a:pt x="2917" y="1267"/>
                  <a:pt x="2931" y="1267"/>
                  <a:pt x="2945" y="1281"/>
                </a:cubicBezTo>
                <a:cubicBezTo>
                  <a:pt x="2945" y="1281"/>
                  <a:pt x="2974" y="1309"/>
                  <a:pt x="3030" y="1395"/>
                </a:cubicBezTo>
                <a:cubicBezTo>
                  <a:pt x="3073" y="1466"/>
                  <a:pt x="3102" y="1494"/>
                  <a:pt x="3116" y="1509"/>
                </a:cubicBezTo>
                <a:cubicBezTo>
                  <a:pt x="3130" y="1509"/>
                  <a:pt x="3144" y="1523"/>
                  <a:pt x="3173" y="1537"/>
                </a:cubicBezTo>
                <a:cubicBezTo>
                  <a:pt x="3187" y="1537"/>
                  <a:pt x="3201" y="1551"/>
                  <a:pt x="3230" y="1551"/>
                </a:cubicBezTo>
                <a:cubicBezTo>
                  <a:pt x="3258" y="1551"/>
                  <a:pt x="3272" y="1566"/>
                  <a:pt x="3315" y="1566"/>
                </a:cubicBezTo>
                <a:cubicBezTo>
                  <a:pt x="3344" y="1566"/>
                  <a:pt x="3372" y="1551"/>
                  <a:pt x="3429" y="1523"/>
                </a:cubicBezTo>
                <a:cubicBezTo>
                  <a:pt x="3472" y="1494"/>
                  <a:pt x="3500" y="1480"/>
                  <a:pt x="3543" y="1466"/>
                </a:cubicBezTo>
                <a:cubicBezTo>
                  <a:pt x="3571" y="1438"/>
                  <a:pt x="3600" y="1409"/>
                  <a:pt x="3685" y="1338"/>
                </a:cubicBezTo>
                <a:cubicBezTo>
                  <a:pt x="3756" y="1253"/>
                  <a:pt x="3799" y="1210"/>
                  <a:pt x="3870" y="1139"/>
                </a:cubicBezTo>
                <a:cubicBezTo>
                  <a:pt x="3941" y="1068"/>
                  <a:pt x="3984" y="1025"/>
                  <a:pt x="4041" y="982"/>
                </a:cubicBezTo>
                <a:cubicBezTo>
                  <a:pt x="4098" y="925"/>
                  <a:pt x="4126" y="897"/>
                  <a:pt x="4155" y="868"/>
                </a:cubicBezTo>
                <a:cubicBezTo>
                  <a:pt x="4183" y="840"/>
                  <a:pt x="4197" y="826"/>
                  <a:pt x="4197" y="826"/>
                </a:cubicBezTo>
                <a:cubicBezTo>
                  <a:pt x="4197" y="811"/>
                  <a:pt x="4197" y="797"/>
                  <a:pt x="4197" y="797"/>
                </a:cubicBezTo>
                <a:cubicBezTo>
                  <a:pt x="4197" y="783"/>
                  <a:pt x="4212" y="769"/>
                  <a:pt x="4212" y="769"/>
                </a:cubicBezTo>
                <a:cubicBezTo>
                  <a:pt x="4212" y="754"/>
                  <a:pt x="4212" y="740"/>
                  <a:pt x="4212" y="740"/>
                </a:cubicBezTo>
                <a:cubicBezTo>
                  <a:pt x="4212" y="726"/>
                  <a:pt x="4226" y="726"/>
                  <a:pt x="4226" y="726"/>
                </a:cubicBezTo>
              </a:path>
            </a:pathLst>
          </a:custGeom>
          <a:ln w="9525" cap="flat" cmpd="sng">
            <a:solidFill>
              <a:schemeClr val="accent1">
                <a:shade val="50000"/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4" name="표 22"/>
          <p:cNvGraphicFramePr>
            <a:graphicFrameLocks noGrp="1"/>
          </p:cNvGraphicFramePr>
          <p:nvPr/>
        </p:nvGraphicFramePr>
        <p:xfrm>
          <a:off x="2113915" y="4011295"/>
          <a:ext cx="2529205" cy="3721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9205"/>
              </a:tblGrid>
              <a:tr h="37211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function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15" name="도형 23"/>
          <p:cNvCxnSpPr/>
          <p:nvPr/>
        </p:nvCxnSpPr>
        <p:spPr>
          <a:xfrm rot="0" flipH="1" flipV="1">
            <a:off x="3378200" y="4437380"/>
            <a:ext cx="2540" cy="8674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24"/>
          <p:cNvCxnSpPr/>
          <p:nvPr/>
        </p:nvCxnSpPr>
        <p:spPr>
          <a:xfrm rot="0" flipV="1">
            <a:off x="3369310" y="3089910"/>
            <a:ext cx="5715" cy="8496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도형 25"/>
          <p:cNvSpPr>
            <a:spLocks/>
          </p:cNvSpPr>
          <p:nvPr/>
        </p:nvSpPr>
        <p:spPr>
          <a:xfrm rot="0">
            <a:off x="5078095" y="3505835"/>
            <a:ext cx="1346835" cy="831850"/>
          </a:xfrm>
          <a:prstGeom prst="rightArrow"/>
          <a:solidFill>
            <a:srgbClr val="FF0000"/>
          </a:solidFill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28"/>
          <p:cNvSpPr txBox="1">
            <a:spLocks/>
          </p:cNvSpPr>
          <p:nvPr/>
        </p:nvSpPr>
        <p:spPr>
          <a:xfrm rot="0">
            <a:off x="280670" y="5619750"/>
            <a:ext cx="26930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Gaussian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distribution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GAN이란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Generative </a:t>
            </a:r>
            <a:r>
              <a:rPr lang="ko-KR" altLang="en-US" sz="24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Adversarial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Network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Minimax 게임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2" descr="C:/Users/dnjsd/AppData/Roaming/PolarisOffice/ETemp/27432_19615688/fImage8321673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65730" y="2331085"/>
            <a:ext cx="6858635" cy="3439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GAN이란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Minimax 게임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6" descr="C:/Users/dnjsd/AppData/Roaming/PolarisOffice/ETemp/27432_19615688/fImage6685077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277110" y="2122805"/>
            <a:ext cx="7635875" cy="31184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141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Loss function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6" name="그림 35" descr="C:/Users/dnjsd/AppData/Roaming/PolarisOffice/ETemp/27432_19615688/fImage134151089169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90500" y="1699260"/>
            <a:ext cx="6740525" cy="3293745"/>
          </a:xfrm>
          <a:prstGeom prst="rect"/>
          <a:noFill/>
        </p:spPr>
      </p:pic>
      <p:sp>
        <p:nvSpPr>
          <p:cNvPr id="7" name="도형 36"/>
          <p:cNvSpPr>
            <a:spLocks/>
          </p:cNvSpPr>
          <p:nvPr/>
        </p:nvSpPr>
        <p:spPr>
          <a:xfrm rot="0">
            <a:off x="189230" y="4012565"/>
            <a:ext cx="6769100" cy="14554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7"/>
          <p:cNvSpPr>
            <a:spLocks/>
          </p:cNvSpPr>
          <p:nvPr/>
        </p:nvSpPr>
        <p:spPr>
          <a:xfrm rot="0">
            <a:off x="1744345" y="1824355"/>
            <a:ext cx="3361690" cy="73342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2" descr="C:/Users/dnjsd/AppData/Roaming/PolarisOffice/ETemp/27432_19615688/fImage21171125724.g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94830" y="2214245"/>
            <a:ext cx="4763135" cy="2943860"/>
          </a:xfrm>
          <a:prstGeom prst="rect"/>
          <a:noFill/>
        </p:spPr>
      </p:pic>
      <p:sp>
        <p:nvSpPr>
          <p:cNvPr id="10" name="텍스트 상자 43"/>
          <p:cNvSpPr txBox="1">
            <a:spLocks/>
          </p:cNvSpPr>
          <p:nvPr/>
        </p:nvSpPr>
        <p:spPr>
          <a:xfrm rot="0">
            <a:off x="2547620" y="4003040"/>
            <a:ext cx="263969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Discriminator</a:t>
            </a:r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 output likelihood in </a:t>
            </a:r>
            <a:r>
              <a:rPr lang="ko-KR" sz="1800">
                <a:solidFill>
                  <a:srgbClr val="FF0000"/>
                </a:solidFill>
                <a:latin typeface="맑은 고딕" charset="0"/>
                <a:ea typeface="맑은 고딕" charset="0"/>
              </a:rPr>
              <a:t>(0, 1)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 = real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 = fake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Optimization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9" descr="C:/Users/dnjsd/AppData/Roaming/PolarisOffice/ETemp/27432_19615688/fImage5402598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07210" y="2575560"/>
            <a:ext cx="8573135" cy="26390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79830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Optimization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dnjsd/AppData/Roaming/PolarisOffice/ETemp/27432_19615688/fImage54025119935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725930" y="1717040"/>
            <a:ext cx="8573135" cy="2639060"/>
          </a:xfrm>
          <a:prstGeom prst="rect"/>
          <a:noFill/>
        </p:spPr>
      </p:pic>
      <p:sp>
        <p:nvSpPr>
          <p:cNvPr id="5" name="텍스트 상자 46"/>
          <p:cNvSpPr txBox="1">
            <a:spLocks/>
          </p:cNvSpPr>
          <p:nvPr/>
        </p:nvSpPr>
        <p:spPr>
          <a:xfrm rot="0">
            <a:off x="1951990" y="4879340"/>
            <a:ext cx="6957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 b="1">
                <a:latin typeface="맑은 고딕" charset="0"/>
                <a:ea typeface="맑은 고딕" charset="0"/>
              </a:rPr>
              <a:t>2.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Gradient ascent</a:t>
            </a:r>
            <a:r>
              <a:rPr lang="ko-KR" sz="1800">
                <a:latin typeface="맑은 고딕" charset="0"/>
                <a:ea typeface="맑은 고딕" charset="0"/>
              </a:rPr>
              <a:t> on generator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47"/>
          <p:cNvSpPr txBox="1">
            <a:spLocks/>
          </p:cNvSpPr>
          <p:nvPr/>
        </p:nvSpPr>
        <p:spPr>
          <a:xfrm rot="0">
            <a:off x="3479165" y="5249545"/>
            <a:ext cx="2982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max(E</a:t>
            </a:r>
            <a:r>
              <a:rPr lang="ko-KR" sz="1800" baseline="-25000">
                <a:latin typeface="맑은 고딕" charset="0"/>
                <a:ea typeface="맑은 고딕" charset="0"/>
              </a:rPr>
              <a:t>z~p(z)</a:t>
            </a:r>
            <a:r>
              <a:rPr lang="ko-KR" sz="1800">
                <a:latin typeface="맑은 고딕" charset="0"/>
                <a:ea typeface="맑은 고딕" charset="0"/>
              </a:rPr>
              <a:t>log(D</a:t>
            </a:r>
            <a:r>
              <a:rPr lang="ko-KR" sz="1800" baseline="-25000">
                <a:latin typeface="맑은 고딕" charset="0"/>
                <a:ea typeface="맑은 고딕" charset="0"/>
              </a:rPr>
              <a:t>θ</a:t>
            </a:r>
            <a:r>
              <a:rPr lang="ko-KR" sz="1800" baseline="-250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(G</a:t>
            </a:r>
            <a:r>
              <a:rPr lang="ko-KR" sz="1800" baseline="-25000">
                <a:latin typeface="맑은 고딕" charset="0"/>
                <a:ea typeface="맑은 고딕" charset="0"/>
              </a:rPr>
              <a:t>θd</a:t>
            </a:r>
            <a:r>
              <a:rPr lang="ko-KR" sz="1800">
                <a:latin typeface="맑은 고딕" charset="0"/>
                <a:ea typeface="맑은 고딕" charset="0"/>
              </a:rPr>
              <a:t>(z)))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48"/>
          <p:cNvSpPr>
            <a:spLocks/>
          </p:cNvSpPr>
          <p:nvPr/>
        </p:nvSpPr>
        <p:spPr>
          <a:xfrm rot="16200000" flipH="1">
            <a:off x="5609590" y="4582795"/>
            <a:ext cx="1251585" cy="452755"/>
          </a:xfrm>
          <a:prstGeom prst="curvedConnector4">
            <a:avLst>
              <a:gd name="adj1" fmla="val 42528"/>
              <a:gd name="adj2" fmla="val 156301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50" descr="C:/Users/dnjsd/AppData/Roaming/PolarisOffice/ETemp/27432_19615688/fImage7567124696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653020" y="3704590"/>
            <a:ext cx="4356100" cy="2332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18986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Loss function (objective function)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Optimization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0" descr="C:/Users/dnjsd/AppData/Roaming/PolarisOffice/ETemp/27432_19615688/fImage104254103446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56840" y="1969770"/>
            <a:ext cx="6868160" cy="4518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9.103.83.44158</cp:version>
  <dcterms:modified xsi:type="dcterms:W3CDTF">2021-07-05T01:15:34Z</dcterms:modified>
</cp:coreProperties>
</file>