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300" r:id="rId5"/>
    <p:sldId id="324" r:id="rId6"/>
    <p:sldId id="312" r:id="rId7"/>
    <p:sldId id="313" r:id="rId8"/>
    <p:sldId id="331" r:id="rId9"/>
    <p:sldId id="325" r:id="rId10"/>
    <p:sldId id="332" r:id="rId11"/>
    <p:sldId id="326" r:id="rId12"/>
    <p:sldId id="327" r:id="rId13"/>
    <p:sldId id="328" r:id="rId14"/>
    <p:sldId id="329" r:id="rId15"/>
    <p:sldId id="333" r:id="rId16"/>
  </p:sldIdLst>
  <p:sldSz cx="12192000" cy="6858000"/>
  <p:notesSz cx="6858000" cy="9144000"/>
  <p:embeddedFontLst>
    <p:embeddedFont>
      <p:font typeface="Arial Black" panose="020B0A04020102020204" pitchFamily="34" charset="0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5882" autoAdjust="0"/>
  </p:normalViewPr>
  <p:slideViewPr>
    <p:cSldViewPr snapToGrid="0">
      <p:cViewPr varScale="1">
        <p:scale>
          <a:sx n="94" d="100"/>
          <a:sy n="94" d="100"/>
        </p:scale>
        <p:origin x="10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5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8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커가 장부를 조작하기 위해서는 한두 명의 컴퓨터를 해킹하는 것이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장부를 가지고 있는 사람들 중 과반수 사람들의 컴퓨터를 해킹해서 장부를 조작해야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비트코인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이더리움과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같이 성숙한 가상화폐에서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과반수 사람들의 컴퓨터를 해킹해서 장부를 조작한다는 것은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비용이 많이 들고 조작한다 하더라도 그 코인은 신뢰를 잃어 가치가 떨어져 해킹하는 의미가 없어집니다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때문에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블록체인 시스템의 보안성은 거의 완벽하다고 볼 수 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/>
              <a:t>https://www.crypto51.app/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71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블록체인은 크게 퍼블릭 블록체인과 </a:t>
            </a:r>
            <a:r>
              <a:rPr lang="ko-KR" altLang="en-US" dirty="0" err="1"/>
              <a:t>프라이빗</a:t>
            </a:r>
            <a:r>
              <a:rPr lang="ko-KR" altLang="en-US" dirty="0"/>
              <a:t> 블록체인으로 나눌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기업들이 특수한 목적성을 가지고 개발된 블록체인</a:t>
            </a:r>
            <a:r>
              <a:rPr lang="en-US" altLang="ko-KR" dirty="0"/>
              <a:t>, </a:t>
            </a:r>
            <a:r>
              <a:rPr lang="ko-KR" altLang="en-US" dirty="0" err="1"/>
              <a:t>하이버레저</a:t>
            </a:r>
            <a:r>
              <a:rPr lang="ko-KR" altLang="en-US" dirty="0"/>
              <a:t> </a:t>
            </a:r>
            <a:r>
              <a:rPr lang="ko-KR" altLang="en-US" dirty="0" err="1"/>
              <a:t>퍼브릭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7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77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6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96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1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9101" y="1946365"/>
            <a:ext cx="8403773" cy="6737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rPr>
              <a:t>블록체인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237841"/>
            <a:ext cx="8403774" cy="673793"/>
          </a:xfrm>
        </p:spPr>
        <p:txBody>
          <a:bodyPr/>
          <a:lstStyle/>
          <a:p>
            <a:r>
              <a:rPr lang="en-US" altLang="ko-KR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cs typeface="+mn-cs"/>
              </a:rPr>
              <a:t>1871005 </a:t>
            </a:r>
            <a:r>
              <a:rPr lang="ko-KR" altLang="en-US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cs typeface="+mn-cs"/>
              </a:rPr>
              <a:t>강예준</a:t>
            </a:r>
            <a:endParaRPr lang="en-US" altLang="ko-KR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433B4-411F-461E-80AD-54506CA58172}"/>
              </a:ext>
            </a:extLst>
          </p:cNvPr>
          <p:cNvSpPr/>
          <p:nvPr/>
        </p:nvSpPr>
        <p:spPr>
          <a:xfrm>
            <a:off x="4632960" y="6159984"/>
            <a:ext cx="4735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ko-KR" altLang="en-US" dirty="0"/>
              <a:t>https://youtu.be/r_Oq-WytXbY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4F87318-0E6A-4FB5-87B3-36879C0B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합의 알고리즘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77013C4-5C00-4A7E-BCA8-3F974349F4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640205"/>
            <a:ext cx="11369675" cy="3978275"/>
          </a:xfrm>
        </p:spPr>
        <p:txBody>
          <a:bodyPr/>
          <a:lstStyle/>
          <a:p>
            <a:r>
              <a:rPr lang="ko-KR" altLang="en-US" sz="2400" dirty="0"/>
              <a:t>블록체인 네트워크 상에서 데이터</a:t>
            </a:r>
            <a:r>
              <a:rPr lang="en-US" altLang="ko-KR" sz="2400" dirty="0"/>
              <a:t>(</a:t>
            </a:r>
            <a:r>
              <a:rPr lang="ko-KR" altLang="en-US" sz="2400" dirty="0"/>
              <a:t>블록</a:t>
            </a:r>
            <a:r>
              <a:rPr lang="en-US" altLang="ko-KR" sz="2400" dirty="0"/>
              <a:t>)</a:t>
            </a:r>
            <a:r>
              <a:rPr lang="ko-KR" altLang="en-US" sz="2400" dirty="0"/>
              <a:t>의 무결성 검증 및 생성을 위한 노드 간 미리 정의된 절차 기반 의사결정 알고리즘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대표적인 합의 알고리즘</a:t>
            </a:r>
            <a:endParaRPr lang="en-US" altLang="ko-KR" sz="2400" dirty="0"/>
          </a:p>
          <a:p>
            <a:pPr marL="514350" indent="-514350">
              <a:buAutoNum type="arabicParenR"/>
            </a:pPr>
            <a:r>
              <a:rPr lang="en-US" altLang="ko-KR" sz="2000" dirty="0" err="1">
                <a:latin typeface="+mj-ea"/>
                <a:ea typeface="+mj-ea"/>
              </a:rPr>
              <a:t>PoW</a:t>
            </a:r>
            <a:r>
              <a:rPr lang="en-US" altLang="ko-KR" sz="2000" dirty="0">
                <a:latin typeface="+mj-ea"/>
                <a:ea typeface="+mj-ea"/>
              </a:rPr>
              <a:t>(Proof of Work) </a:t>
            </a:r>
          </a:p>
          <a:p>
            <a:pPr marL="514350" indent="-514350">
              <a:buAutoNum type="arabicParenR"/>
            </a:pPr>
            <a:r>
              <a:rPr lang="en-US" altLang="ko-KR" sz="2000" dirty="0" err="1">
                <a:latin typeface="+mj-ea"/>
                <a:ea typeface="+mj-ea"/>
              </a:rPr>
              <a:t>PoS</a:t>
            </a:r>
            <a:r>
              <a:rPr lang="en-US" altLang="ko-KR" sz="2000" dirty="0">
                <a:latin typeface="+mj-ea"/>
                <a:ea typeface="+mj-ea"/>
              </a:rPr>
              <a:t>(Proof of Stake) </a:t>
            </a:r>
          </a:p>
          <a:p>
            <a:pPr marL="514350" indent="-514350">
              <a:buAutoNum type="arabicParenR"/>
            </a:pPr>
            <a:r>
              <a:rPr lang="en-US" altLang="ko-KR" sz="2000" dirty="0" err="1">
                <a:latin typeface="+mj-ea"/>
                <a:ea typeface="+mj-ea"/>
              </a:rPr>
              <a:t>DPoS</a:t>
            </a:r>
            <a:r>
              <a:rPr lang="en-US" altLang="ko-KR" sz="2000" dirty="0">
                <a:latin typeface="+mj-ea"/>
                <a:ea typeface="+mj-ea"/>
              </a:rPr>
              <a:t>(Delegated Proof-of-Stake)</a:t>
            </a:r>
            <a:endParaRPr lang="ko-KR" altLang="ko-KR" sz="2000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6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9532-21ED-47BA-8C8C-C696813E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1) </a:t>
            </a:r>
            <a:r>
              <a:rPr lang="en-US" altLang="ko-KR" dirty="0" err="1"/>
              <a:t>PoW</a:t>
            </a:r>
            <a:r>
              <a:rPr lang="en-US" altLang="ko-KR" dirty="0"/>
              <a:t>(Proof of Work) </a:t>
            </a:r>
            <a:r>
              <a:rPr lang="ko-KR" altLang="ko-KR" dirty="0"/>
              <a:t>합의 알고리즘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AB90C-9E98-4825-BD16-A660DA03A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234070"/>
            <a:ext cx="11369675" cy="505777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작업증명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 err="1">
                <a:latin typeface="+mj-ea"/>
                <a:ea typeface="+mj-ea"/>
              </a:rPr>
              <a:t>사토시</a:t>
            </a:r>
            <a:r>
              <a:rPr lang="ko-KR" altLang="en-US" sz="1800" dirty="0">
                <a:latin typeface="+mj-ea"/>
                <a:ea typeface="+mj-ea"/>
              </a:rPr>
              <a:t> </a:t>
            </a:r>
            <a:r>
              <a:rPr lang="ko-KR" altLang="en-US" sz="1800" dirty="0" err="1">
                <a:latin typeface="+mj-ea"/>
                <a:ea typeface="+mj-ea"/>
              </a:rPr>
              <a:t>나카모토가</a:t>
            </a:r>
            <a:r>
              <a:rPr lang="ko-KR" altLang="en-US" sz="1800" dirty="0">
                <a:latin typeface="+mj-ea"/>
                <a:ea typeface="+mj-ea"/>
              </a:rPr>
              <a:t> 제안한 </a:t>
            </a:r>
            <a:r>
              <a:rPr lang="ko-KR" altLang="ko-KR" sz="1800" dirty="0">
                <a:latin typeface="+mj-ea"/>
                <a:ea typeface="+mj-ea"/>
              </a:rPr>
              <a:t> 가장 보편적인 </a:t>
            </a:r>
            <a:r>
              <a:rPr lang="ko-KR" altLang="en-US" sz="1800" dirty="0">
                <a:latin typeface="+mj-ea"/>
                <a:ea typeface="+mj-ea"/>
              </a:rPr>
              <a:t>합의 알고리즘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ko-KR" sz="1800" dirty="0">
                <a:latin typeface="+mj-ea"/>
                <a:ea typeface="+mj-ea"/>
              </a:rPr>
              <a:t>새로운 블록을 생성하여 제안할 수 있는 권한</a:t>
            </a:r>
            <a:r>
              <a:rPr lang="ko-KR" altLang="en-US" sz="1800" dirty="0">
                <a:latin typeface="+mj-ea"/>
                <a:ea typeface="+mj-ea"/>
              </a:rPr>
              <a:t>을 받기 위해서는 퍼즐을 풀어야함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퍼즐을 푸는 과정을 </a:t>
            </a:r>
            <a:r>
              <a:rPr lang="en-US" altLang="ko-KR" sz="1800" dirty="0">
                <a:latin typeface="+mj-ea"/>
                <a:ea typeface="+mj-ea"/>
              </a:rPr>
              <a:t>＇</a:t>
            </a:r>
            <a:r>
              <a:rPr lang="ko-KR" altLang="en-US" sz="1800" dirty="0">
                <a:latin typeface="+mj-ea"/>
                <a:ea typeface="+mj-ea"/>
              </a:rPr>
              <a:t>채굴</a:t>
            </a:r>
            <a:r>
              <a:rPr lang="en-US" altLang="ko-KR" sz="1800" dirty="0">
                <a:latin typeface="+mj-ea"/>
                <a:ea typeface="+mj-ea"/>
              </a:rPr>
              <a:t>＇</a:t>
            </a:r>
            <a:r>
              <a:rPr lang="ko-KR" altLang="en-US" sz="1800" dirty="0">
                <a:latin typeface="+mj-ea"/>
                <a:ea typeface="+mj-ea"/>
              </a:rPr>
              <a:t>한다고 표현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채굴에 성공하면 암호화폐를 지급 받음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ko-KR" sz="1800" dirty="0">
                <a:latin typeface="+mj-ea"/>
                <a:ea typeface="+mj-ea"/>
              </a:rPr>
              <a:t>문제를 풀기 위한</a:t>
            </a:r>
            <a:r>
              <a:rPr lang="en-US" altLang="ko-KR" sz="1800" dirty="0">
                <a:latin typeface="+mj-ea"/>
                <a:ea typeface="+mj-ea"/>
              </a:rPr>
              <a:t> CPU </a:t>
            </a:r>
            <a:r>
              <a:rPr lang="ko-KR" altLang="ko-KR" sz="1800" dirty="0">
                <a:latin typeface="+mj-ea"/>
                <a:ea typeface="+mj-ea"/>
              </a:rPr>
              <a:t>혹은</a:t>
            </a:r>
            <a:r>
              <a:rPr lang="en-US" altLang="ko-KR" sz="1800" dirty="0">
                <a:latin typeface="+mj-ea"/>
                <a:ea typeface="+mj-ea"/>
              </a:rPr>
              <a:t> GPU</a:t>
            </a:r>
            <a:r>
              <a:rPr lang="ko-KR" altLang="ko-KR" sz="1800" dirty="0">
                <a:latin typeface="+mj-ea"/>
                <a:ea typeface="+mj-ea"/>
              </a:rPr>
              <a:t>의 높은 </a:t>
            </a:r>
            <a:r>
              <a:rPr lang="ko-KR" altLang="ko-KR" sz="1800" dirty="0" err="1">
                <a:latin typeface="+mj-ea"/>
                <a:ea typeface="+mj-ea"/>
              </a:rPr>
              <a:t>해싱</a:t>
            </a:r>
            <a:r>
              <a:rPr lang="ko-KR" altLang="ko-KR" sz="1800" dirty="0">
                <a:latin typeface="+mj-ea"/>
                <a:ea typeface="+mj-ea"/>
              </a:rPr>
              <a:t> 파워를 요구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 err="1">
                <a:latin typeface="+mj-ea"/>
                <a:ea typeface="+mj-ea"/>
              </a:rPr>
              <a:t>PoW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ko-KR" sz="1800" dirty="0">
                <a:latin typeface="+mj-ea"/>
                <a:ea typeface="+mj-ea"/>
              </a:rPr>
              <a:t>합의 알고리즘을 사용하는 대표적인 사례로는 </a:t>
            </a:r>
            <a:r>
              <a:rPr lang="ko-KR" altLang="ko-KR" sz="1800" dirty="0" err="1">
                <a:latin typeface="+mj-ea"/>
                <a:ea typeface="+mj-ea"/>
              </a:rPr>
              <a:t>비트코인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ko-KR" sz="1800" dirty="0" err="1">
                <a:latin typeface="+mj-ea"/>
                <a:ea typeface="+mj-ea"/>
              </a:rPr>
              <a:t>라이트코인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ko-KR" sz="1800" dirty="0" err="1">
                <a:latin typeface="+mj-ea"/>
                <a:ea typeface="+mj-ea"/>
              </a:rPr>
              <a:t>제트캐시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등이 있음</a:t>
            </a:r>
          </a:p>
        </p:txBody>
      </p:sp>
    </p:spTree>
    <p:extLst>
      <p:ext uri="{BB962C8B-B14F-4D97-AF65-F5344CB8AC3E}">
        <p14:creationId xmlns:p14="http://schemas.microsoft.com/office/powerpoint/2010/main" val="4649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4018-9E5C-439A-B394-3BE271F9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2) </a:t>
            </a:r>
            <a:r>
              <a:rPr lang="en-US" altLang="ko-KR" dirty="0" err="1"/>
              <a:t>PoS</a:t>
            </a:r>
            <a:r>
              <a:rPr lang="en-US" altLang="ko-KR" dirty="0"/>
              <a:t>(Proof of Stake) </a:t>
            </a:r>
            <a:r>
              <a:rPr lang="ko-KR" altLang="ko-KR" dirty="0"/>
              <a:t>합의 알고리즘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49022-CD14-4E8B-9A76-1D2C1B552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732" y="735965"/>
            <a:ext cx="5237797" cy="5057775"/>
          </a:xfrm>
        </p:spPr>
        <p:txBody>
          <a:bodyPr>
            <a:normAutofit/>
          </a:bodyPr>
          <a:lstStyle/>
          <a:p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en-US" sz="1800" dirty="0">
                <a:latin typeface="+mj-ea"/>
                <a:ea typeface="+mj-ea"/>
              </a:rPr>
              <a:t>지분증명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ko-KR" sz="1800" dirty="0">
                <a:latin typeface="+mj-ea"/>
                <a:ea typeface="+mj-ea"/>
              </a:rPr>
              <a:t>투표를 통해 토큰 보유량만큼 증명에 참여하여 다음 블록을 생성하는 알고리즘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ko-KR" altLang="ko-KR" sz="1800" dirty="0">
                <a:latin typeface="+mj-ea"/>
                <a:ea typeface="+mj-ea"/>
              </a:rPr>
              <a:t>참여자는 다음 블록으로 제안된 블록 후보들 중에서 합당하다고 생각하는 블록에 투표</a:t>
            </a:r>
            <a:endParaRPr lang="en-US" altLang="ko-KR" sz="1800" dirty="0">
              <a:latin typeface="+mj-ea"/>
              <a:ea typeface="+mj-ea"/>
            </a:endParaRPr>
          </a:p>
          <a:p>
            <a:endParaRPr lang="en-US" altLang="ko-KR" sz="1800" dirty="0">
              <a:latin typeface="+mj-ea"/>
              <a:ea typeface="+mj-ea"/>
            </a:endParaRPr>
          </a:p>
          <a:p>
            <a:r>
              <a:rPr lang="en-US" altLang="ko-KR" sz="1800" dirty="0" err="1">
                <a:latin typeface="+mj-ea"/>
                <a:ea typeface="+mj-ea"/>
              </a:rPr>
              <a:t>PoW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ko-KR" sz="1800" dirty="0">
                <a:latin typeface="+mj-ea"/>
                <a:ea typeface="+mj-ea"/>
              </a:rPr>
              <a:t>합의 알고리즘의 단점인 많은 양의 컴퓨터 자원을 소모하여 문제를 푸는 방식을 개선</a:t>
            </a:r>
            <a:endParaRPr lang="ko-KR" altLang="en-US" sz="1800" dirty="0">
              <a:latin typeface="+mj-ea"/>
              <a:ea typeface="+mj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07D14F-7DEA-41BB-A8C4-4AF6915B8E40}"/>
              </a:ext>
            </a:extLst>
          </p:cNvPr>
          <p:cNvGrpSpPr/>
          <p:nvPr/>
        </p:nvGrpSpPr>
        <p:grpSpPr>
          <a:xfrm>
            <a:off x="7401714" y="2128487"/>
            <a:ext cx="3380254" cy="2776706"/>
            <a:chOff x="7391554" y="2362167"/>
            <a:chExt cx="3380254" cy="27767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2479EFE-3B9D-440D-A2D8-ED8E8EDBE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554" y="3429000"/>
              <a:ext cx="649935" cy="64993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846521-AB14-4247-97B8-DB342C62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358" y="3336970"/>
              <a:ext cx="827100" cy="8271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273C98F-3700-4EB3-8270-1D2F6E4E8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938" y="2362167"/>
              <a:ext cx="649935" cy="64993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4EF467B-FB3D-42CF-AB88-75EDE2F7C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873" y="3425552"/>
              <a:ext cx="649935" cy="64993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2B22D76-5F48-4404-964C-D2D5DBDCC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539" y="4488938"/>
              <a:ext cx="649935" cy="6499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0A3451A-710E-443E-93BE-0614719F7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23" y="4488937"/>
              <a:ext cx="649935" cy="64993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3A43590-319B-4C51-B2D0-31DBD9EB4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874" y="2362167"/>
              <a:ext cx="649935" cy="649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4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0E8A8-C257-4BC7-8EC9-D8A8AA99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3) </a:t>
            </a:r>
            <a:r>
              <a:rPr lang="en-US" altLang="ko-KR" dirty="0" err="1"/>
              <a:t>DPoS</a:t>
            </a:r>
            <a:r>
              <a:rPr lang="en-US" altLang="ko-KR" dirty="0"/>
              <a:t>(Delegated Proof-of-Stake) </a:t>
            </a:r>
            <a:r>
              <a:rPr lang="ko-KR" altLang="ko-KR" dirty="0"/>
              <a:t>합의 알고리즘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1C9E5-3FC1-4D2A-91EC-212363A3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ko-KR" sz="1800" dirty="0"/>
              <a:t>위임을 한 지분방식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ko-KR" sz="1800" dirty="0"/>
              <a:t>투표를 통해 선출된 대표들은 </a:t>
            </a:r>
            <a:r>
              <a:rPr lang="en-US" altLang="ko-KR" sz="1800" dirty="0" err="1"/>
              <a:t>PoS</a:t>
            </a:r>
            <a:r>
              <a:rPr lang="en-US" altLang="ko-KR" sz="1800" dirty="0"/>
              <a:t> </a:t>
            </a:r>
            <a:r>
              <a:rPr lang="ko-KR" altLang="ko-KR" sz="1800" dirty="0"/>
              <a:t>합의 알고리즘을 진행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ko-KR" sz="1800" dirty="0"/>
              <a:t>합의 시간과 비용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ko-KR" sz="1800" dirty="0"/>
              <a:t>속도</a:t>
            </a:r>
            <a:endParaRPr lang="ko-KR" altLang="en-US" sz="18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A68E653-1230-4913-A284-B4C8EEA54649}"/>
              </a:ext>
            </a:extLst>
          </p:cNvPr>
          <p:cNvSpPr/>
          <p:nvPr/>
        </p:nvSpPr>
        <p:spPr>
          <a:xfrm>
            <a:off x="2484438" y="2672080"/>
            <a:ext cx="157162" cy="254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C12EDA9-AD8B-461E-95DA-DBD8E98C6A66}"/>
              </a:ext>
            </a:extLst>
          </p:cNvPr>
          <p:cNvSpPr/>
          <p:nvPr/>
        </p:nvSpPr>
        <p:spPr>
          <a:xfrm rot="10800000">
            <a:off x="1251517" y="3428999"/>
            <a:ext cx="150563" cy="26615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35122D-74A3-4566-9261-AA93AF970B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34"/>
          <a:stretch/>
        </p:blipFill>
        <p:spPr>
          <a:xfrm>
            <a:off x="1485197" y="3775236"/>
            <a:ext cx="5161227" cy="199520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8572448-962F-44A5-9351-14AB791ADF58}"/>
              </a:ext>
            </a:extLst>
          </p:cNvPr>
          <p:cNvGrpSpPr/>
          <p:nvPr/>
        </p:nvGrpSpPr>
        <p:grpSpPr>
          <a:xfrm>
            <a:off x="7969304" y="4038567"/>
            <a:ext cx="1803020" cy="1666908"/>
            <a:chOff x="7391554" y="2362167"/>
            <a:chExt cx="3380254" cy="277670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1F5E6E-5469-4C37-9B35-5C8366BB8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1554" y="3429000"/>
              <a:ext cx="649935" cy="6499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BBACD9-E449-462C-AB8D-E5ADCDA96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5358" y="3336970"/>
              <a:ext cx="827100" cy="827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C76C5D8-8995-4B1A-8B5B-F8B048437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1938" y="2362167"/>
              <a:ext cx="649935" cy="64993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F2A546-4923-41A5-84C4-C266D91E6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1873" y="3425552"/>
              <a:ext cx="649935" cy="64993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9A8B617-90A8-4BDB-B14A-9339343FD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3539" y="4488938"/>
              <a:ext cx="649935" cy="64993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952A8A5-45E5-4A36-82CE-D1D48AAFC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5423" y="4488937"/>
              <a:ext cx="649935" cy="64993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63733E6-AFCD-4E2A-9DA6-1A28394F0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874" y="2362167"/>
              <a:ext cx="649935" cy="649935"/>
            </a:xfrm>
            <a:prstGeom prst="rect">
              <a:avLst/>
            </a:prstGeom>
          </p:spPr>
        </p:pic>
      </p:grp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CE8F21C-FFDF-4D6E-B2A0-47E1DCF1BCFD}"/>
              </a:ext>
            </a:extLst>
          </p:cNvPr>
          <p:cNvSpPr/>
          <p:nvPr/>
        </p:nvSpPr>
        <p:spPr>
          <a:xfrm rot="16200000">
            <a:off x="7000296" y="4770375"/>
            <a:ext cx="233680" cy="3597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322ABFA-54DA-4DB7-AB97-02195B419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350" y="4428735"/>
            <a:ext cx="1465329" cy="828791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9F82C6C-2147-4881-A168-F083821E3708}"/>
              </a:ext>
            </a:extLst>
          </p:cNvPr>
          <p:cNvSpPr/>
          <p:nvPr/>
        </p:nvSpPr>
        <p:spPr>
          <a:xfrm rot="16200000">
            <a:off x="3956174" y="4709789"/>
            <a:ext cx="233680" cy="3597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E0EA82-58B7-424C-A323-94F82F918EB8}"/>
              </a:ext>
            </a:extLst>
          </p:cNvPr>
          <p:cNvSpPr txBox="1"/>
          <p:nvPr/>
        </p:nvSpPr>
        <p:spPr>
          <a:xfrm>
            <a:off x="3359968" y="5165956"/>
            <a:ext cx="145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대표자 선출</a:t>
            </a:r>
          </a:p>
        </p:txBody>
      </p:sp>
    </p:spTree>
    <p:extLst>
      <p:ext uri="{BB962C8B-B14F-4D97-AF65-F5344CB8AC3E}">
        <p14:creationId xmlns:p14="http://schemas.microsoft.com/office/powerpoint/2010/main" val="77830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r>
              <a:rPr lang="en-US" altLang="ko-KR" sz="5400" dirty="0"/>
              <a:t>!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3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01.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블록체인의 정의와 배경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블록체인의 분류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합의 알고리즘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D1A630-7A31-41FB-873E-427965FE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211" y="3874402"/>
            <a:ext cx="7837429" cy="21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01. </a:t>
            </a:r>
            <a:r>
              <a:rPr lang="ko-KR" altLang="en-US" sz="5400" dirty="0"/>
              <a:t>블록체인의 정의와 배경</a:t>
            </a:r>
          </a:p>
          <a:p>
            <a:pPr algn="ctr"/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1. </a:t>
            </a:r>
            <a:r>
              <a:rPr lang="ko-KR" altLang="en-US" sz="2800" dirty="0">
                <a:latin typeface="+mj-ea"/>
              </a:rPr>
              <a:t>블록체인의 정의와 배경</a:t>
            </a:r>
            <a:endParaRPr lang="ko-KR" altLang="en-US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5D945E-2C63-4681-BD26-62DC67B072E3}"/>
              </a:ext>
            </a:extLst>
          </p:cNvPr>
          <p:cNvGrpSpPr/>
          <p:nvPr/>
        </p:nvGrpSpPr>
        <p:grpSpPr>
          <a:xfrm>
            <a:off x="2700670" y="2530548"/>
            <a:ext cx="6353721" cy="2616127"/>
            <a:chOff x="23746" y="309263"/>
            <a:chExt cx="2504695" cy="97994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34D4258-880C-4F46-A852-DEA7D5867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6" y="309263"/>
              <a:ext cx="2504440" cy="770254"/>
            </a:xfrm>
            <a:prstGeom prst="rect">
              <a:avLst/>
            </a:prstGeom>
          </p:spPr>
        </p:pic>
        <p:sp>
          <p:nvSpPr>
            <p:cNvPr id="11" name="Text Box 1">
              <a:extLst>
                <a:ext uri="{FF2B5EF4-FFF2-40B4-BE49-F238E27FC236}">
                  <a16:creationId xmlns:a16="http://schemas.microsoft.com/office/drawing/2014/main" id="{04B787EF-AFC9-4175-AAAE-C2A3DF0A554E}"/>
                </a:ext>
              </a:extLst>
            </p:cNvPr>
            <p:cNvSpPr txBox="1"/>
            <p:nvPr/>
          </p:nvSpPr>
          <p:spPr>
            <a:xfrm>
              <a:off x="23746" y="1162559"/>
              <a:ext cx="2504695" cy="126648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 latinLnBrk="1">
                <a:lnSpc>
                  <a:spcPct val="107000"/>
                </a:lnSpc>
                <a:spcAft>
                  <a:spcPts val="800"/>
                </a:spcAft>
              </a:pPr>
              <a:r>
                <a:rPr lang="ko-KR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기존 거래 시스템 방식</a:t>
              </a:r>
              <a:endParaRPr 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20B5FA-85CC-4151-8F00-10037225AFB4}"/>
              </a:ext>
            </a:extLst>
          </p:cNvPr>
          <p:cNvSpPr/>
          <p:nvPr/>
        </p:nvSpPr>
        <p:spPr>
          <a:xfrm>
            <a:off x="5071730" y="2445488"/>
            <a:ext cx="1637414" cy="2056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1. </a:t>
            </a:r>
            <a:r>
              <a:rPr lang="ko-KR" altLang="en-US" dirty="0">
                <a:latin typeface="+mj-ea"/>
              </a:rPr>
              <a:t>블록체인의 정의와 배경</a:t>
            </a:r>
            <a:endParaRPr lang="ko-KR" altLang="en-US" b="1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A0BA50-AB64-4F23-BC74-11671A4879F3}"/>
              </a:ext>
            </a:extLst>
          </p:cNvPr>
          <p:cNvGrpSpPr/>
          <p:nvPr/>
        </p:nvGrpSpPr>
        <p:grpSpPr>
          <a:xfrm>
            <a:off x="3356040" y="1319204"/>
            <a:ext cx="4539050" cy="3666701"/>
            <a:chOff x="3356040" y="1319204"/>
            <a:chExt cx="4539050" cy="36667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B9150F-DD77-46F3-9464-D95E85A2F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246" y="3617998"/>
              <a:ext cx="1390844" cy="13622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880CD99-E14D-4916-AF3A-7FE109FD2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040" y="3623640"/>
              <a:ext cx="1390844" cy="13622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CCBA59-CC16-4B4B-94C2-06903E6F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246" y="1319204"/>
              <a:ext cx="1390844" cy="136226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A04691-53F2-48AC-9617-7F8639BB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040" y="1319204"/>
              <a:ext cx="1390844" cy="1362265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4FD20FD-595A-4684-940D-179B5F4217E6}"/>
                </a:ext>
              </a:extLst>
            </p:cNvPr>
            <p:cNvCxnSpPr>
              <a:cxnSpLocks/>
            </p:cNvCxnSpPr>
            <p:nvPr/>
          </p:nvCxnSpPr>
          <p:spPr>
            <a:xfrm>
              <a:off x="5056446" y="2128712"/>
              <a:ext cx="175736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1CFC3E5-FC00-4033-83F8-3F390D9BCD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84" y="2128712"/>
              <a:ext cx="13549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8406C09-D881-4E32-A284-3B99425A7E74}"/>
                </a:ext>
              </a:extLst>
            </p:cNvPr>
            <p:cNvCxnSpPr>
              <a:cxnSpLocks/>
            </p:cNvCxnSpPr>
            <p:nvPr/>
          </p:nvCxnSpPr>
          <p:spPr>
            <a:xfrm>
              <a:off x="5056446" y="4407367"/>
              <a:ext cx="175736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61804CA-16B7-41A9-A932-F86569B2B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84" y="4407367"/>
              <a:ext cx="13549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78B7FFC-6EDF-4DC2-9AAE-A866CA25E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671" y="2508185"/>
              <a:ext cx="0" cy="8315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1BA0B00-EC71-4051-AC5F-89E3BEAA7B55}"/>
                </a:ext>
              </a:extLst>
            </p:cNvPr>
            <p:cNvCxnSpPr>
              <a:cxnSpLocks/>
            </p:cNvCxnSpPr>
            <p:nvPr/>
          </p:nvCxnSpPr>
          <p:spPr>
            <a:xfrm>
              <a:off x="7364671" y="2998567"/>
              <a:ext cx="0" cy="87188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5DFD495-E563-44B0-8DAE-AF9A2C8D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5871" y="2463735"/>
              <a:ext cx="0" cy="8315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0B04F5A-0A24-414F-9044-D560A98DE8CC}"/>
                </a:ext>
              </a:extLst>
            </p:cNvPr>
            <p:cNvCxnSpPr>
              <a:cxnSpLocks/>
            </p:cNvCxnSpPr>
            <p:nvPr/>
          </p:nvCxnSpPr>
          <p:spPr>
            <a:xfrm>
              <a:off x="4265871" y="2954117"/>
              <a:ext cx="0" cy="87188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5F558010-A2E9-41A0-99E9-076DF0F04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4" y="2463735"/>
              <a:ext cx="1206499" cy="9529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486B33F-F3D8-41BE-A326-8051C7429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8303" y="3105076"/>
              <a:ext cx="1354931" cy="10713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7B24612-FA92-496B-B531-FFB8AD6E4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5122" y="2401476"/>
              <a:ext cx="1245687" cy="10152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89F99968-2441-4DBA-9DDD-84C1C8D3BE7B}"/>
                </a:ext>
              </a:extLst>
            </p:cNvPr>
            <p:cNvCxnSpPr>
              <a:cxnSpLocks/>
            </p:cNvCxnSpPr>
            <p:nvPr/>
          </p:nvCxnSpPr>
          <p:spPr>
            <a:xfrm>
              <a:off x="5730842" y="3257754"/>
              <a:ext cx="1173262" cy="8918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 Box 1">
            <a:extLst>
              <a:ext uri="{FF2B5EF4-FFF2-40B4-BE49-F238E27FC236}">
                <a16:creationId xmlns:a16="http://schemas.microsoft.com/office/drawing/2014/main" id="{6320B134-0C9B-407E-B01D-DC46DBCA4604}"/>
              </a:ext>
            </a:extLst>
          </p:cNvPr>
          <p:cNvSpPr txBox="1"/>
          <p:nvPr/>
        </p:nvSpPr>
        <p:spPr>
          <a:xfrm>
            <a:off x="4399355" y="5122157"/>
            <a:ext cx="2800313" cy="27264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블록체인</a:t>
            </a:r>
            <a:r>
              <a:rPr 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거래 시스템 방식</a:t>
            </a:r>
            <a:endParaRPr lang="ko-KR" sz="1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4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1. </a:t>
            </a:r>
            <a:r>
              <a:rPr lang="ko-KR" altLang="en-US" dirty="0">
                <a:latin typeface="+mj-ea"/>
              </a:rPr>
              <a:t>블록체인의 정의와 배경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9B31E8-3000-4A5F-85B7-DF7C53E052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78" y="2366779"/>
            <a:ext cx="919890" cy="9198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1D7AF1-0C36-47A7-A372-66045B5178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43" y="2366779"/>
            <a:ext cx="919890" cy="9198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679F5E-2558-461E-A549-E0AE11DE5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80" y="2366779"/>
            <a:ext cx="919890" cy="9198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E140C0-AB3C-4C71-B180-779DF316C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66779"/>
            <a:ext cx="919890" cy="9198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20BF90B-97A1-47CD-AD7E-3A199BBCB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20" y="2366779"/>
            <a:ext cx="919890" cy="9198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373EB4B-0543-48C9-85CC-57471008A5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78" y="3571332"/>
            <a:ext cx="919890" cy="9198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DF1353-2721-4255-AFC5-0BE91DFFE4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243" y="3571332"/>
            <a:ext cx="919890" cy="91989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D218E5-42C2-491F-9FF2-043B06FE15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80" y="3571332"/>
            <a:ext cx="919890" cy="9198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50BD0D6-D7DD-428D-BB0D-C28FB6F5AD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1332"/>
            <a:ext cx="919890" cy="91989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707FBAF-C8DD-49D6-B423-78EF02F9A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120" y="3571332"/>
            <a:ext cx="919890" cy="9198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F7219-BCC7-4627-B81B-AFA53C068F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61" y="2360424"/>
            <a:ext cx="932597" cy="93259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714E659-8ABC-42C3-AAAF-EA6B02710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40" y="2360425"/>
            <a:ext cx="932597" cy="93259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B32BCE9-FDF9-454C-9BB1-44967F9656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951" y="2360421"/>
            <a:ext cx="932597" cy="93259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9FA12D1-F59F-4B97-A5D2-3A9F96E30D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81" y="2360421"/>
            <a:ext cx="932597" cy="9325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D5E0D90-959A-4837-A063-00716AB910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92" y="2360421"/>
            <a:ext cx="932597" cy="9325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A1C272-8734-406E-9D36-197A788F8D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61" y="3567523"/>
            <a:ext cx="932597" cy="932597"/>
          </a:xfrm>
          <a:prstGeom prst="rect">
            <a:avLst/>
          </a:prstGeom>
        </p:spPr>
      </p:pic>
      <p:sp>
        <p:nvSpPr>
          <p:cNvPr id="34" name="Text Box 1">
            <a:extLst>
              <a:ext uri="{FF2B5EF4-FFF2-40B4-BE49-F238E27FC236}">
                <a16:creationId xmlns:a16="http://schemas.microsoft.com/office/drawing/2014/main" id="{AB367E89-25E5-45EC-BD05-E107977DF541}"/>
              </a:ext>
            </a:extLst>
          </p:cNvPr>
          <p:cNvSpPr txBox="1"/>
          <p:nvPr/>
        </p:nvSpPr>
        <p:spPr>
          <a:xfrm>
            <a:off x="4327668" y="4979282"/>
            <a:ext cx="2800313" cy="27263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51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% Attack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8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02. </a:t>
            </a:r>
            <a:r>
              <a:rPr lang="ko-KR" altLang="en-US" sz="5400" dirty="0"/>
              <a:t>블록체인의 분류</a:t>
            </a:r>
          </a:p>
          <a:p>
            <a:pPr algn="ctr"/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85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F8D0E-B1ED-45CE-8C6E-7F28BED8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블록체인의 분류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B084625-7FC1-4367-9348-94A927CC6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0382"/>
              </p:ext>
            </p:extLst>
          </p:nvPr>
        </p:nvGraphicFramePr>
        <p:xfrm>
          <a:off x="1319213" y="1728042"/>
          <a:ext cx="9553574" cy="3124064"/>
        </p:xfrm>
        <a:graphic>
          <a:graphicData uri="http://schemas.openxmlformats.org/drawingml/2006/table">
            <a:tbl>
              <a:tblPr firstRow="1" firstCol="1" bandRow="1"/>
              <a:tblGrid>
                <a:gridCol w="1058227">
                  <a:extLst>
                    <a:ext uri="{9D8B030D-6E8A-4147-A177-3AD203B41FA5}">
                      <a16:colId xmlns:a16="http://schemas.microsoft.com/office/drawing/2014/main" val="1032318663"/>
                    </a:ext>
                  </a:extLst>
                </a:gridCol>
                <a:gridCol w="3147206">
                  <a:extLst>
                    <a:ext uri="{9D8B030D-6E8A-4147-A177-3AD203B41FA5}">
                      <a16:colId xmlns:a16="http://schemas.microsoft.com/office/drawing/2014/main" val="3557702554"/>
                    </a:ext>
                  </a:extLst>
                </a:gridCol>
                <a:gridCol w="3102383">
                  <a:extLst>
                    <a:ext uri="{9D8B030D-6E8A-4147-A177-3AD203B41FA5}">
                      <a16:colId xmlns:a16="http://schemas.microsoft.com/office/drawing/2014/main" val="3907454061"/>
                    </a:ext>
                  </a:extLst>
                </a:gridCol>
                <a:gridCol w="2245758">
                  <a:extLst>
                    <a:ext uri="{9D8B030D-6E8A-4147-A177-3AD203B41FA5}">
                      <a16:colId xmlns:a16="http://schemas.microsoft.com/office/drawing/2014/main" val="2783900080"/>
                    </a:ext>
                  </a:extLst>
                </a:gridCol>
              </a:tblGrid>
              <a:tr h="338161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 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퍼블릭 블록체인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컨소시엄 블록체인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프라이빗 블록체인</a:t>
                      </a:r>
                      <a:endParaRPr lang="ko-KR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05929"/>
                  </a:ext>
                </a:extLst>
              </a:tr>
              <a:tr h="292516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관리 주체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모든 거래 참여자 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탈중앙화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)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컨소시엄에 소속된 참여자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중앙기관이 모든 권한 보유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65825"/>
                  </a:ext>
                </a:extLst>
              </a:tr>
              <a:tr h="617001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거버넌스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한 번 정해진 법칙을 바꾸기 매우 어려움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컨소시엄 참여자들의 합의에 따라 상대적으로 용이하게 법칙을 바꿀 수 있음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중앙기관의 의사결정에 따라 용이하게 법칙을 바꿀 수 있음</a:t>
                      </a:r>
                      <a:endParaRPr lang="ko-KR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44041"/>
                  </a:ext>
                </a:extLst>
              </a:tr>
              <a:tr h="434230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거래속도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느림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빠름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빠름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3488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데이터 접근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누구나 접근 가능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허가받은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 사용자만 접근가능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허가받은</a:t>
                      </a: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 사용자만 접근 가능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88683"/>
                  </a:ext>
                </a:extLst>
              </a:tr>
              <a:tr h="474917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거래증명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PoW, PoS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와 같은 알고리즘에 따라 거래증명자가 결정되며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거래증명자가 누구인지 사전에 알 수 없음</a:t>
                      </a:r>
                      <a:endParaRPr lang="ko-KR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거래증명자가 인증을 거쳐 알려진 상태이며</a:t>
                      </a:r>
                      <a:r>
                        <a:rPr lang="en-US" altLang="ko-KR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, </a:t>
                      </a:r>
                      <a:r>
                        <a:rPr lang="ko-KR" alt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사전에 합의된 규칙에 따라 거래검증 및 블록 생성이 이루어짐</a:t>
                      </a:r>
                      <a:endParaRPr lang="ko-KR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중앙기관에 의하여 거래증명이 이루어짐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144046"/>
                  </a:ext>
                </a:extLst>
              </a:tr>
              <a:tr h="474917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활용사례</a:t>
                      </a:r>
                      <a:endParaRPr lang="ko-KR" alt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비트코인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이더리움</a:t>
                      </a:r>
                      <a:endParaRPr lang="ko-KR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b="0" i="0" u="none" strike="noStrike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R3 CEV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나스닥의 비상장 주식거래소 플랫폼인 링크</a:t>
                      </a:r>
                      <a:r>
                        <a:rPr lang="en-US" altLang="ko-KR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(</a:t>
                      </a:r>
                      <a:r>
                        <a:rPr lang="en-US" sz="1000" b="0" i="0" u="none" strike="noStrike" dirty="0" err="1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Linq</a:t>
                      </a:r>
                      <a:r>
                        <a:rPr lang="en-US" sz="1000" b="0" i="0" u="none" strike="noStrike" dirty="0"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KoPubBatangLight"/>
                        </a:rPr>
                        <a:t>)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292" marR="77292" marT="107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05884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EA68929-D9DD-4C23-93C9-361BFD495C93}"/>
              </a:ext>
            </a:extLst>
          </p:cNvPr>
          <p:cNvSpPr/>
          <p:nvPr/>
        </p:nvSpPr>
        <p:spPr>
          <a:xfrm>
            <a:off x="3730609" y="5225641"/>
            <a:ext cx="4730782" cy="3649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블록체인의 유형 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정보통신산업진흥원</a:t>
            </a:r>
            <a:r>
              <a:rPr lang="en-US" altLang="ko-KR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02. </a:t>
            </a:r>
            <a:r>
              <a:rPr lang="ko-KR" altLang="en-US" sz="5400" dirty="0"/>
              <a:t>합의 알고리즘</a:t>
            </a:r>
          </a:p>
          <a:p>
            <a:pPr algn="ctr"/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99721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478</Words>
  <Application>Microsoft Office PowerPoint</Application>
  <PresentationFormat>와이드스크린</PresentationFormat>
  <Paragraphs>102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 Black</vt:lpstr>
      <vt:lpstr>Arial</vt:lpstr>
      <vt:lpstr>CryptoCraft 테마</vt:lpstr>
      <vt:lpstr>제목 테마</vt:lpstr>
      <vt:lpstr>블록체인</vt:lpstr>
      <vt:lpstr>PowerPoint 프레젠테이션</vt:lpstr>
      <vt:lpstr>PowerPoint 프레젠테이션</vt:lpstr>
      <vt:lpstr>1. 블록체인의 정의와 배경</vt:lpstr>
      <vt:lpstr>1. 블록체인의 정의와 배경</vt:lpstr>
      <vt:lpstr>1. 블록체인의 정의와 배경</vt:lpstr>
      <vt:lpstr>PowerPoint 프레젠테이션</vt:lpstr>
      <vt:lpstr>02. 블록체인의 분류</vt:lpstr>
      <vt:lpstr>PowerPoint 프레젠테이션</vt:lpstr>
      <vt:lpstr>02. 합의 알고리즘</vt:lpstr>
      <vt:lpstr>1) PoW(Proof of Work) 합의 알고리즘</vt:lpstr>
      <vt:lpstr>2) PoS(Proof of Stake) 합의 알고리즘</vt:lpstr>
      <vt:lpstr>3) DPoS(Delegated Proof-of-Stake) 합의 알고리즘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</dc:title>
  <dc:creator>예준 캉</dc:creator>
  <cp:lastModifiedBy>예준 캉</cp:lastModifiedBy>
  <cp:revision>42</cp:revision>
  <dcterms:created xsi:type="dcterms:W3CDTF">2020-12-27T13:09:11Z</dcterms:created>
  <dcterms:modified xsi:type="dcterms:W3CDTF">2020-12-27T14:58:44Z</dcterms:modified>
</cp:coreProperties>
</file>