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909" r:id="rId6"/>
    <p:sldMasterId id="2147483910" r:id="rId8"/>
  </p:sldMasterIdLst>
  <p:notesMasterIdLst>
    <p:notesMasterId r:id="rId12"/>
  </p:notesMasterIdLst>
  <p:handoutMasterIdLst>
    <p:handoutMasterId r:id="rId10"/>
  </p:handoutMasterIdLst>
  <p:sldIdLst>
    <p:sldId id="269" r:id="rId14"/>
    <p:sldId id="275" r:id="rId15"/>
    <p:sldId id="288" r:id="rId16"/>
    <p:sldId id="289" r:id="rId17"/>
    <p:sldId id="290" r:id="rId18"/>
    <p:sldId id="291" r:id="rId19"/>
    <p:sldId id="320" r:id="rId20"/>
    <p:sldId id="292" r:id="rId21"/>
    <p:sldId id="321" r:id="rId22"/>
    <p:sldId id="323" r:id="rId23"/>
    <p:sldId id="294" r:id="rId24"/>
    <p:sldId id="295" r:id="rId25"/>
    <p:sldId id="296" r:id="rId26"/>
    <p:sldId id="322" r:id="rId27"/>
    <p:sldId id="325" r:id="rId28"/>
    <p:sldId id="326" r:id="rId29"/>
    <p:sldId id="300" r:id="rId30"/>
    <p:sldId id="299" r:id="rId31"/>
    <p:sldId id="302" r:id="rId32"/>
    <p:sldId id="298" r:id="rId33"/>
    <p:sldId id="306" r:id="rId34"/>
    <p:sldId id="307" r:id="rId35"/>
    <p:sldId id="327" r:id="rId36"/>
    <p:sldId id="308" r:id="rId37"/>
    <p:sldId id="309" r:id="rId38"/>
    <p:sldId id="297" r:id="rId39"/>
    <p:sldId id="328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274" r:id="rId4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E75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52" y="55"/>
      </p:cViewPr>
      <p:guideLst>
        <p:guide orient="horz" pos="215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5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slideMaster" Target="slideMasters/slideMaster2.xml"></Relationship><Relationship Id="rId10" Type="http://schemas.openxmlformats.org/officeDocument/2006/relationships/handoutMaster" Target="handoutMasters/handoutMaster1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6" Type="http://schemas.openxmlformats.org/officeDocument/2006/relationships/slide" Target="slides/slide13.xml"></Relationship><Relationship Id="rId27" Type="http://schemas.openxmlformats.org/officeDocument/2006/relationships/slide" Target="slides/slide14.xml"></Relationship><Relationship Id="rId28" Type="http://schemas.openxmlformats.org/officeDocument/2006/relationships/slide" Target="slides/slide15.xml"></Relationship><Relationship Id="rId29" Type="http://schemas.openxmlformats.org/officeDocument/2006/relationships/slide" Target="slides/slide16.xml"></Relationship><Relationship Id="rId30" Type="http://schemas.openxmlformats.org/officeDocument/2006/relationships/slide" Target="slides/slide17.xml"></Relationship><Relationship Id="rId31" Type="http://schemas.openxmlformats.org/officeDocument/2006/relationships/slide" Target="slides/slide18.xml"></Relationship><Relationship Id="rId32" Type="http://schemas.openxmlformats.org/officeDocument/2006/relationships/slide" Target="slides/slide19.xml"></Relationship><Relationship Id="rId33" Type="http://schemas.openxmlformats.org/officeDocument/2006/relationships/slide" Target="slides/slide20.xml"></Relationship><Relationship Id="rId34" Type="http://schemas.openxmlformats.org/officeDocument/2006/relationships/slide" Target="slides/slide21.xml"></Relationship><Relationship Id="rId35" Type="http://schemas.openxmlformats.org/officeDocument/2006/relationships/slide" Target="slides/slide22.xml"></Relationship><Relationship Id="rId36" Type="http://schemas.openxmlformats.org/officeDocument/2006/relationships/slide" Target="slides/slide23.xml"></Relationship><Relationship Id="rId37" Type="http://schemas.openxmlformats.org/officeDocument/2006/relationships/slide" Target="slides/slide24.xml"></Relationship><Relationship Id="rId38" Type="http://schemas.openxmlformats.org/officeDocument/2006/relationships/slide" Target="slides/slide25.xml"></Relationship><Relationship Id="rId39" Type="http://schemas.openxmlformats.org/officeDocument/2006/relationships/slide" Target="slides/slide26.xml"></Relationship><Relationship Id="rId40" Type="http://schemas.openxmlformats.org/officeDocument/2006/relationships/slide" Target="slides/slide27.xml"></Relationship><Relationship Id="rId41" Type="http://schemas.openxmlformats.org/officeDocument/2006/relationships/slide" Target="slides/slide28.xml"></Relationship><Relationship Id="rId42" Type="http://schemas.openxmlformats.org/officeDocument/2006/relationships/slide" Target="slides/slide29.xml"></Relationship><Relationship Id="rId43" Type="http://schemas.openxmlformats.org/officeDocument/2006/relationships/slide" Target="slides/slide30.xml"></Relationship><Relationship Id="rId44" Type="http://schemas.openxmlformats.org/officeDocument/2006/relationships/slide" Target="slides/slide31.xml"></Relationship><Relationship Id="rId45" Type="http://schemas.openxmlformats.org/officeDocument/2006/relationships/slide" Target="slides/slide32.xml"></Relationship><Relationship Id="rId46" Type="http://schemas.openxmlformats.org/officeDocument/2006/relationships/slide" Target="slides/slide33.xml"></Relationship><Relationship Id="rId47" Type="http://schemas.openxmlformats.org/officeDocument/2006/relationships/slide" Target="slides/slide34.xml"></Relationship><Relationship Id="rId48" Type="http://schemas.openxmlformats.org/officeDocument/2006/relationships/slide" Target="slides/slide35.xml"></Relationship><Relationship Id="rId49" Type="http://schemas.openxmlformats.org/officeDocument/2006/relationships/slide" Target="slides/slide36.xml"></Relationship><Relationship Id="rId50" Type="http://schemas.openxmlformats.org/officeDocument/2006/relationships/viewProps" Target="viewProps.xml"></Relationship><Relationship Id="rId51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2.xml"></Relationship><Relationship Id="rId2" Type="http://schemas.openxmlformats.org/officeDocument/2006/relationships/image" Target="../media/image1.png"></Relationship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115" y="207645"/>
            <a:ext cx="11368405" cy="762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2115" y="207645"/>
            <a:ext cx="11368405" cy="76200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480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800"/>
            <a:ext cx="2823845" cy="61893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30" y="1217295"/>
            <a:ext cx="2394585" cy="4324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60" y="1735455"/>
            <a:ext cx="20218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935" y="1217295"/>
            <a:ext cx="7380605" cy="718820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935" y="1217295"/>
            <a:ext cx="7380605" cy="7188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935" y="2133600"/>
            <a:ext cx="7380605" cy="718820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935" y="2133600"/>
            <a:ext cx="7380605" cy="7188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935" y="3052445"/>
            <a:ext cx="7380605" cy="718820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935" y="3052445"/>
            <a:ext cx="7380605" cy="7188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935" y="3968115"/>
            <a:ext cx="7380605" cy="718820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935" y="3968115"/>
            <a:ext cx="7380605" cy="7188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935" y="4884420"/>
            <a:ext cx="7380605" cy="718820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935" y="4884420"/>
            <a:ext cx="7380605" cy="7188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0" y="5538470"/>
            <a:ext cx="1709420" cy="8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3" Type="http://schemas.openxmlformats.org/officeDocument/2006/relationships/image" Target="../media/image1.png"></Relationship><Relationship Id="rId4" Type="http://schemas.openxmlformats.org/officeDocument/2006/relationships/theme" Target="../theme/theme1.xml"></Relationship></Relationships>
</file>

<file path=ppt/slideMasters/_rels/slideMaster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slideLayout" Target="../slideLayouts/slideLayout3.xml"></Relationship><Relationship Id="rId3" Type="http://schemas.openxmlformats.org/officeDocument/2006/relationships/slideLayout" Target="../slideLayouts/slideLayout4.xml"></Relationship><Relationship Id="rId4" Type="http://schemas.openxmlformats.org/officeDocument/2006/relationships/theme" Target="../theme/theme2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805"/>
            <a:ext cx="12192000" cy="4191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00" y="6412230"/>
            <a:ext cx="3568700" cy="40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75" y="6472555"/>
            <a:ext cx="7588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962861646536.png"></Relationship><Relationship Id="rId3" Type="http://schemas.openxmlformats.org/officeDocument/2006/relationships/image" Target="../media/fImage8305337173.png"></Relationship><Relationship Id="rId4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989141682220.png"></Relationship><Relationship Id="rId3" Type="http://schemas.openxmlformats.org/officeDocument/2006/relationships/image" Target="../media/fImage76263482324.png"></Relationship><Relationship Id="rId4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1200041754131.png"></Relationship><Relationship Id="rId3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276182193879.jpeg"></Relationship><Relationship Id="rId3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224952211571.jpeg"></Relationship><Relationship Id="rId3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3" Type="http://schemas.openxmlformats.org/officeDocument/2006/relationships/image" Target="../media/fImage779292321344.png"></Relationship><Relationship Id="rId4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1365232556023.png"></Relationship><Relationship Id="rId3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image" Target="../media/fImage279233254749.png"></Relationship><Relationship Id="rId3" Type="http://schemas.openxmlformats.org/officeDocument/2006/relationships/image" Target="../media/fImage2601482567338.png"></Relationship><Relationship Id="rId4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image" Target="../media/fImage2348482633506.png"></Relationship><Relationship Id="rId3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623302301344.png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image" Target="../media/fImage421972694397.png"></Relationship><Relationship Id="rId3" Type="http://schemas.openxmlformats.org/officeDocument/2006/relationships/slideLayout" Target="../slideLayouts/slideLayout1.xml"></Relationship></Relationships>
</file>

<file path=ppt/slides/_rels/slide2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image" Target="../media/fImage266442232615.png"></Relationship><Relationship Id="rId3" Type="http://schemas.openxmlformats.org/officeDocument/2006/relationships/image" Target="../media/fImage842882321690.png"></Relationship><Relationship Id="rId4" Type="http://schemas.openxmlformats.org/officeDocument/2006/relationships/image" Target="../media/fImage107072419385.png"></Relationship><Relationship Id="rId5" Type="http://schemas.openxmlformats.org/officeDocument/2006/relationships/image" Target="../media/fImage1015452466824.png"></Relationship><Relationship Id="rId6" Type="http://schemas.openxmlformats.org/officeDocument/2006/relationships/slideLayout" Target="../slideLayouts/slideLayout1.xml"></Relationship></Relationships>
</file>

<file path=ppt/slides/_rels/slide2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image" Target="../media/fImage342752866873.jpeg"></Relationship><Relationship Id="rId3" Type="http://schemas.openxmlformats.org/officeDocument/2006/relationships/slideLayout" Target="../slideLayouts/slideLayout1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image" Target="../media/fImage3291652876968.pn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22408915854.jpeg"></Relationship><Relationship Id="rId3" Type="http://schemas.openxmlformats.org/officeDocument/2006/relationships/slideLayout" Target="../slideLayouts/slideLayout1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image" Target="../media/fImage344052944149.png"></Relationship><Relationship Id="rId3" Type="http://schemas.openxmlformats.org/officeDocument/2006/relationships/slideLayout" Target="../slideLayouts/slideLayout1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image" Target="../media/fImage76402939694.png"></Relationship><Relationship Id="rId3" Type="http://schemas.openxmlformats.org/officeDocument/2006/relationships/slideLayout" Target="../slideLayouts/slideLayout1.xml"></Relationship></Relationships>
</file>

<file path=ppt/slides/_rels/slide32.xml.rels><?xml version="1.0" encoding="UTF-8"?>
<Relationships xmlns="http://schemas.openxmlformats.org/package/2006/relationships"><Relationship Id="rId2" Type="http://schemas.openxmlformats.org/officeDocument/2006/relationships/image" Target="../media/fImage324533002661.png"></Relationship><Relationship Id="rId3" Type="http://schemas.openxmlformats.org/officeDocument/2006/relationships/slideLayout" Target="../slideLayouts/slideLayout1.xml"></Relationship></Relationships>
</file>

<file path=ppt/slides/_rels/slide33.xml.rels><?xml version="1.0" encoding="UTF-8"?>
<Relationships xmlns="http://schemas.openxmlformats.org/package/2006/relationships"><Relationship Id="rId2" Type="http://schemas.openxmlformats.org/officeDocument/2006/relationships/image" Target="../media/fImage2919873033837.png"></Relationship><Relationship Id="rId3" Type="http://schemas.openxmlformats.org/officeDocument/2006/relationships/slideLayout" Target="../slideLayouts/slideLayout1.xml"></Relationship></Relationships>
</file>

<file path=ppt/slides/_rels/slide34.xml.rels><?xml version="1.0" encoding="UTF-8"?>
<Relationships xmlns="http://schemas.openxmlformats.org/package/2006/relationships"><Relationship Id="rId2" Type="http://schemas.openxmlformats.org/officeDocument/2006/relationships/image" Target="../media/fImage2546703109648.png"></Relationship><Relationship Id="rId3" Type="http://schemas.openxmlformats.org/officeDocument/2006/relationships/slideLayout" Target="../slideLayouts/slideLayout1.xml"></Relationship></Relationships>
</file>

<file path=ppt/slides/_rels/slide35.xml.rels><?xml version="1.0" encoding="UTF-8"?>
<Relationships xmlns="http://schemas.openxmlformats.org/package/2006/relationships"><Relationship Id="rId2" Type="http://schemas.openxmlformats.org/officeDocument/2006/relationships/image" Target="../media/fImage2600243112951.png"></Relationship><Relationship Id="rId3" Type="http://schemas.openxmlformats.org/officeDocument/2006/relationships/slideLayout" Target="../slideLayouts/slideLayout1.xml"></Relationship></Relationships>
</file>

<file path=ppt/slides/_rels/slide3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776811492147.png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4607563253980.png"></Relationship><Relationship Id="rId3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862761625080.png"></Relationship><Relationship Id="rId3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84233312335.png"></Relationship><Relationship Id="rId3" Type="http://schemas.openxmlformats.org/officeDocument/2006/relationships/image" Target="../media/fImage279203321017.png"></Relationship><Relationship Id="rId4" Type="http://schemas.openxmlformats.org/officeDocument/2006/relationships/image" Target="../media/fImage46323334122.png"></Relationship><Relationship Id="rId5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580" y="1223010"/>
            <a:ext cx="8404860" cy="2388870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블록암호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3116580" y="3794760"/>
            <a:ext cx="8406130" cy="16579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맑은 고딕" charset="0"/>
                <a:ea typeface="맑은 고딕" charset="0"/>
                <a:cs typeface="함초롬돋움" charset="0"/>
              </a:rPr>
              <a:t>https://youtu.be/sW8W8muMk54</a:t>
            </a:r>
            <a:endParaRPr lang="ko-KR" altLang="en-US" sz="2400">
              <a:latin typeface="맑은 고딕" charset="0"/>
              <a:ea typeface="맑은 고딕" charset="0"/>
              <a:cs typeface="함초롬돋움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블록암호란?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운용모드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: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CBC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(Cipher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Block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Chaining)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문제점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: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암호문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일치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공격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(생일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역설)</a:t>
            </a:r>
            <a:endParaRPr lang="ko-KR" altLang="en-US" sz="1800">
              <a:solidFill>
                <a:schemeClr val="tx1"/>
              </a:solidFill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	C</a:t>
            </a:r>
            <a:r>
              <a:rPr lang="ko-KR" altLang="en-US" sz="1800" baseline="-250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i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C</a:t>
            </a:r>
            <a:r>
              <a:rPr lang="ko-KR" altLang="en-US" sz="1800" baseline="-250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j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		=&gt;	C</a:t>
            </a:r>
            <a:r>
              <a:rPr lang="ko-KR" altLang="en-US" sz="1800" baseline="-250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i-1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xor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P</a:t>
            </a:r>
            <a:r>
              <a:rPr lang="ko-KR" altLang="en-US" sz="1800" baseline="-250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i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C</a:t>
            </a:r>
            <a:r>
              <a:rPr lang="ko-KR" altLang="en-US" sz="1800" baseline="-250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j-1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xor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P</a:t>
            </a:r>
            <a:r>
              <a:rPr lang="ko-KR" altLang="en-US" sz="1800" baseline="-250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j	</a:t>
            </a:r>
            <a:endParaRPr lang="ko-KR" altLang="en-US" sz="1800" baseline="-25000">
              <a:solidFill>
                <a:schemeClr val="tx1"/>
              </a:solidFill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 baseline="-250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이므로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P</a:t>
            </a:r>
            <a:r>
              <a:rPr lang="ko-KR" altLang="en-US" sz="1800" baseline="-250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i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를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복구할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수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있다면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P</a:t>
            </a:r>
            <a:r>
              <a:rPr lang="ko-KR" altLang="en-US" sz="1800" baseline="-250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j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또한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복구할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수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있다.</a:t>
            </a:r>
            <a:endParaRPr lang="ko-KR" altLang="en-US" sz="1800">
              <a:solidFill>
                <a:schemeClr val="tx1"/>
              </a:solidFill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 baseline="-25000">
              <a:solidFill>
                <a:schemeClr val="tx1"/>
              </a:solidFill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 baseline="-250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단,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DATA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&gt;=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2</a:t>
            </a:r>
            <a:r>
              <a:rPr lang="ko-KR" altLang="en-US" sz="1800" baseline="300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n/2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의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조건을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깨면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암호문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일치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공격을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피할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수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있다.</a:t>
            </a:r>
            <a:endParaRPr lang="ko-KR" altLang="en-US" sz="1800">
              <a:solidFill>
                <a:schemeClr val="tx1"/>
              </a:solidFill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블록암호란?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운용모드 : CFB (Cipher FeedBack)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	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	암호화 : 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복호화 :</a:t>
            </a: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특징 : 복호화 함수가 필요없다.</a:t>
            </a: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CBC와 마찬가지로</a:t>
            </a: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암호문 일치공격 가능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6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740910" y="1723390"/>
            <a:ext cx="7040880" cy="4464050"/>
          </a:xfrm>
          <a:prstGeom prst="rect"/>
          <a:noFill/>
        </p:spPr>
      </p:pic>
      <p:pic>
        <p:nvPicPr>
          <p:cNvPr id="5" name="그림 10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45920" y="2225040"/>
            <a:ext cx="3134360" cy="8769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블록암호란?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운용모드 : OFB (Output FeedBack)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	암호화 :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복호화 :</a:t>
            </a: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특징 :  암호화 및 복호화 함수가 동일</a:t>
            </a: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복호화 함수가 필요없다.</a:t>
            </a: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사전계산 가능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6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12310" y="1677670"/>
            <a:ext cx="7266305" cy="4537075"/>
          </a:xfrm>
          <a:prstGeom prst="rect"/>
          <a:noFill/>
        </p:spPr>
      </p:pic>
      <p:pic>
        <p:nvPicPr>
          <p:cNvPr id="5" name="그림 10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697990" y="1675765"/>
            <a:ext cx="1486535" cy="1648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블록암호란?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운용모드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: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CTR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(CounTeR)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	암호화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: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O</a:t>
            </a:r>
            <a:r>
              <a:rPr lang="ko-KR" altLang="en-US" sz="1800" baseline="-25000">
                <a:latin typeface="Arial" charset="0"/>
                <a:ea typeface="맑은 고딕" charset="0"/>
                <a:cs typeface="+mn-cs"/>
              </a:rPr>
              <a:t>i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E</a:t>
            </a:r>
            <a:r>
              <a:rPr lang="ko-KR" altLang="en-US" sz="1800" baseline="-25000">
                <a:latin typeface="Arial" charset="0"/>
                <a:ea typeface="맑은 고딕" charset="0"/>
                <a:cs typeface="+mn-cs"/>
              </a:rPr>
              <a:t>k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(CTR</a:t>
            </a:r>
            <a:r>
              <a:rPr lang="ko-KR" altLang="en-US" sz="1800" baseline="-25000">
                <a:latin typeface="Arial" charset="0"/>
                <a:ea typeface="맑은 고딕" charset="0"/>
                <a:cs typeface="+mn-cs"/>
              </a:rPr>
              <a:t>i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)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endParaRPr lang="ko-KR" altLang="en-US" sz="1800">
              <a:latin typeface="+mn-lt"/>
              <a:ea typeface="Arial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		C</a:t>
            </a:r>
            <a:r>
              <a:rPr lang="ko-KR" altLang="en-US" sz="1800" baseline="-25000">
                <a:latin typeface="Arial" charset="0"/>
                <a:ea typeface="맑은 고딕" charset="0"/>
                <a:cs typeface="+mn-cs"/>
              </a:rPr>
              <a:t>i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P</a:t>
            </a:r>
            <a:r>
              <a:rPr lang="ko-KR" altLang="en-US" sz="1800" baseline="-25000">
                <a:latin typeface="Arial" charset="0"/>
                <a:ea typeface="맑은 고딕" charset="0"/>
                <a:cs typeface="+mn-cs"/>
              </a:rPr>
              <a:t>i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xor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O</a:t>
            </a:r>
            <a:r>
              <a:rPr lang="ko-KR" altLang="en-US" sz="1800" baseline="-25000">
                <a:latin typeface="Arial" charset="0"/>
                <a:ea typeface="맑은 고딕" charset="0"/>
                <a:cs typeface="+mn-cs"/>
              </a:rPr>
              <a:t>i</a:t>
            </a:r>
            <a:endParaRPr lang="ko-KR" altLang="en-US" sz="1800" baseline="-250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		CTR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CTR</a:t>
            </a:r>
            <a:r>
              <a:rPr lang="ko-KR" altLang="en-US" sz="1800" baseline="-25000">
                <a:latin typeface="Arial" charset="0"/>
                <a:ea typeface="맑은 고딕" charset="0"/>
                <a:cs typeface="+mn-cs"/>
              </a:rPr>
              <a:t>i-1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+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1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	특징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:	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복호화 함수가 필요없다</a:t>
            </a:r>
            <a:endParaRPr lang="ko-KR" altLang="en-US" sz="1800">
              <a:solidFill>
                <a:schemeClr val="tx1"/>
              </a:solidFill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		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사전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계산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가능</a:t>
            </a:r>
            <a:endParaRPr lang="ko-KR" altLang="en-US" sz="1800">
              <a:solidFill>
                <a:schemeClr val="tx1"/>
              </a:solidFill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		병렬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연산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가능</a:t>
            </a:r>
            <a:endParaRPr lang="ko-KR" altLang="en-US" sz="1800">
              <a:solidFill>
                <a:schemeClr val="tx1"/>
              </a:solidFill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		다중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프로세서에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적합</a:t>
            </a:r>
            <a:endParaRPr lang="ko-KR" altLang="en-US" sz="1800">
              <a:solidFill>
                <a:schemeClr val="tx1"/>
              </a:solidFill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5" name="그림 6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3905" y="1700530"/>
            <a:ext cx="7211060" cy="45396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블록암호란?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운용모드 : CFB, OFB, CTR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800">
                <a:latin typeface="+mn-lt"/>
                <a:ea typeface="+mn-ea"/>
                <a:cs typeface="+mn-cs"/>
              </a:rPr>
              <a:t>특징 :	블록의 단위에 따라서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			CFB-1, OFB-1, CTR-1 (bits단위)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			CFB-8, CFB-8, CTR-8 (bytes단위) 로 나눌 수 있음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		복호화 함수가 필요없음 (경량화)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		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블록암호란?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8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/>
              <a:t> </a:t>
            </a:r>
            <a:endParaRPr lang="ko-KR" altLang="en-US"/>
          </a:p>
        </p:txBody>
      </p:sp>
      <p:graphicFrame>
        <p:nvGraphicFramePr>
          <p:cNvPr id="4" name="표 106"/>
          <p:cNvGraphicFramePr>
            <a:graphicFrameLocks noGrp="1"/>
          </p:cNvGraphicFramePr>
          <p:nvPr/>
        </p:nvGraphicFramePr>
        <p:xfrm>
          <a:off x="2032000" y="1500505"/>
          <a:ext cx="8128000" cy="31610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427355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병렬 연산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복호화 함수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사전계산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취약점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4673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ECB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기밀성 손실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4673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CBC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2"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암호문 일치 공격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4673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CFB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54673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OFB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rowSpan="2"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없음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546735">
                <a:tc>
                  <a:txBody>
                    <a:bodyPr/>
                    <a:lstStyle/>
                    <a:p>
                      <a:pPr marL="0" indent="0" algn="just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CTR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DES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1999년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DES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암호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해독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대회에서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깨지기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전까지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가장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많이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쓰이던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블록암호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1975년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IBM에서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개발.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1977년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표준화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후대 암호체계에 많은 영향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DES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1. 전체적인 모습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6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979795" y="1160145"/>
            <a:ext cx="5800090" cy="50342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DES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2.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평문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암호화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Feistel 구조 (경량성)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	마지막 라운드에 스왑을 진행하지 않음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6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08855" y="1238885"/>
            <a:ext cx="2581910" cy="48107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DES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2-1.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IP함수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	비트들의 위치를 바꾸어 놓는 역할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암호화로써의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기능은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없다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. (하드웨어적인 역할)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	IP</a:t>
            </a:r>
            <a:r>
              <a:rPr lang="ko-KR" altLang="en-US" sz="1800" baseline="30000">
                <a:latin typeface="Arial" charset="0"/>
                <a:ea typeface="맑은 고딕" charset="0"/>
                <a:cs typeface="+mn-cs"/>
              </a:rPr>
              <a:t>-1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 함수는 IP함수의 역함수 (복호화시에 필요)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5" name="그림 2" descr="C:/Users/dnjsd/AppData/Roaming/PolarisOffice/ETemp/10236_16363784/fImage77929232134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452870" y="2263775"/>
            <a:ext cx="4763135" cy="28390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body" sz="quarter" idx="11"/>
          </p:nvPr>
        </p:nvSpPr>
        <p:spPr>
          <a:xfrm rot="0">
            <a:off x="3797935" y="1217295"/>
            <a:ext cx="7381240" cy="719455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블록암호란?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935" y="2133600"/>
            <a:ext cx="738124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DES</a:t>
            </a:r>
            <a:endParaRPr lang="ko-KR" alt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quarter" idx="27"/>
          </p:nvPr>
        </p:nvSpPr>
        <p:spPr>
          <a:xfrm rot="0">
            <a:off x="3797935" y="3052445"/>
            <a:ext cx="7381875" cy="72009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sz="2800" b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  <a:cs typeface="+mn-cs"/>
              </a:rPr>
              <a:t>AES</a:t>
            </a:r>
            <a:endParaRPr lang="ko-KR" altLang="en-US" sz="2800" b="0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29"/>
          </p:nvPr>
        </p:nvSpPr>
        <p:spPr>
          <a:xfrm rot="0">
            <a:off x="3797935" y="3956685"/>
            <a:ext cx="7381875" cy="720090"/>
          </a:xfrm>
          <a:prstGeom prst="rect"/>
          <a:ln w="0" cap="flat" cmpd="sng">
            <a:solidFill>
              <a:schemeClr val="bg1">
                <a:alpha val="100000"/>
              </a:schemeClr>
            </a:solidFill>
            <a:prstDash val="solid"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 </a:t>
            </a:r>
            <a:endParaRPr lang="ko-KR" altLang="en-US"/>
          </a:p>
        </p:txBody>
      </p:sp>
      <p:sp>
        <p:nvSpPr>
          <p:cNvPr id="6" name="텍스트 개체 틀 5"/>
          <p:cNvSpPr txBox="1">
            <a:spLocks noGrp="1"/>
          </p:cNvSpPr>
          <p:nvPr>
            <p:ph type="body" sz="quarter" idx="31"/>
          </p:nvPr>
        </p:nvSpPr>
        <p:spPr>
          <a:xfrm rot="0">
            <a:off x="3797935" y="4906645"/>
            <a:ext cx="7381875" cy="720090"/>
          </a:xfrm>
          <a:prstGeom prst="rect"/>
          <a:ln w="28575" cap="flat" cmpd="sng">
            <a:solidFill>
              <a:schemeClr val="bg1">
                <a:alpha val="100000"/>
              </a:schemeClr>
            </a:solidFill>
            <a:prstDash val="solid"/>
            <a:round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7" name="도형 6"/>
          <p:cNvSpPr>
            <a:spLocks/>
          </p:cNvSpPr>
          <p:nvPr/>
        </p:nvSpPr>
        <p:spPr>
          <a:xfrm rot="0">
            <a:off x="3682365" y="3851275"/>
            <a:ext cx="7781925" cy="244411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DES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2-2. F함수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5" name="그림 74" descr="C:/Users/dnjsd/AppData/Roaming/PolarisOffice/ETemp/10236_16363784/fImage1365232556023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14345" y="2738120"/>
            <a:ext cx="6163945" cy="21253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DES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2-2-1. Ex함수 (Expansion)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032000" y="1690370"/>
            <a:ext cx="3915410" cy="3972560"/>
          </a:xfrm>
          <a:prstGeom prst="rect"/>
          <a:noFill/>
        </p:spPr>
      </p:pic>
      <p:pic>
        <p:nvPicPr>
          <p:cNvPr id="6" name="그림 7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361430" y="1647190"/>
            <a:ext cx="3801110" cy="40678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DES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2-2-2. Ex함수 (Expansion)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7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400425" y="2029460"/>
            <a:ext cx="5391785" cy="3610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DES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07440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2-2-2.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Sb함수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(Substitution)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5" name="Picture " descr="C:/Users/dnjsd/AppData/Roaming/PolarisOffice/ETemp/10236_16363784/fImage62330230134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28520" y="1982470"/>
            <a:ext cx="8435340" cy="39192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DES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2-2-2. Sb함수 (Substitution)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78" descr="C:/Users/dnjsd/AppData/Roaming/PolarisOffice/ETemp/10236_16363784/fImage42197269439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713990" y="1666875"/>
            <a:ext cx="6769100" cy="40405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DES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18870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2-2-3.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Pe함수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(Permutation)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비트의 순서를 섞는 함수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	Key schedule의 PC-1, PC-2 함수와 유사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DES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3.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키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스케쥴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에러를 확인하기 위한 패리티비트(8bits)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68" descr="C:/Users/dnjsd/AppData/Roaming/PolarisOffice/ETemp/10236_16363784/fImage266442232615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772525" y="1148715"/>
            <a:ext cx="2653030" cy="5062855"/>
          </a:xfrm>
          <a:prstGeom prst="rect"/>
          <a:noFill/>
        </p:spPr>
      </p:pic>
      <p:pic>
        <p:nvPicPr>
          <p:cNvPr id="5" name="그림 3" descr="C:/Users/dnjsd/AppData/Roaming/PolarisOffice/ETemp/10236_16363784/fImage84288232169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513705" y="1313180"/>
            <a:ext cx="2630170" cy="1439545"/>
          </a:xfrm>
          <a:prstGeom prst="rect"/>
          <a:noFill/>
        </p:spPr>
      </p:pic>
      <p:pic>
        <p:nvPicPr>
          <p:cNvPr id="6" name="그림 4" descr="C:/Users/dnjsd/AppData/Roaming/PolarisOffice/ETemp/10236_16363784/fImage10707241938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889500" y="3149600"/>
            <a:ext cx="3877945" cy="1077595"/>
          </a:xfrm>
          <a:prstGeom prst="rect"/>
          <a:noFill/>
        </p:spPr>
      </p:pic>
      <p:pic>
        <p:nvPicPr>
          <p:cNvPr id="7" name="그림 5" descr="C:/Users/dnjsd/AppData/Roaming/PolarisOffice/ETemp/10236_16363784/fImage101545246682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583555" y="4568190"/>
            <a:ext cx="2544445" cy="1649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AES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현 국제표준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2001년 표준화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블록 길이 : 128bits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키 길이 : 128bits(10라운드), 192bits(12라운드), 256bits(14라운드)</a:t>
            </a:r>
            <a:endParaRPr lang="ko-KR" altLang="en-US" sz="1800">
              <a:solidFill>
                <a:schemeClr val="tx1"/>
              </a:solidFill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AES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1. 간단한 구조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7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72000" y="1520190"/>
            <a:ext cx="3048635" cy="4315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AES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2.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평문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암호화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SPN 구조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	(Substitution Permutation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	Network)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80" descr="C:/Users/dnjsd/AppData/Roaming/PolarisOffice/ETemp/10236_16363784/fImage329165287696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576955" y="1792605"/>
            <a:ext cx="8046085" cy="37941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블록암호란?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대칭키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암호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(Symmertric-Key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Cipher)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데이터의 단위가 블록!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	수차례의 라운드 함수를 통하여 안정성 증가 (혼돈, 확산)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	목표 : 키 전수조사 보다 효과적인 공격방법이 없어야 함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22" descr="C:/Users/dnjsd/AppData/Roaming/PolarisOffice/ETemp/10236_16363784/fImage22408915854.jpe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513205" y="3674110"/>
            <a:ext cx="9392920" cy="23329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A</a:t>
            </a: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2-1.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SubBytes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0x53 -&gt; 0xed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8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56965" y="1569085"/>
            <a:ext cx="4744085" cy="4372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A</a:t>
            </a: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2-2. ShiftRows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8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52240" y="2714625"/>
            <a:ext cx="4477385" cy="20675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A</a:t>
            </a: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2-3. MixColumns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6" name="그림 8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6560" y="1722755"/>
            <a:ext cx="11383010" cy="410781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A</a:t>
            </a: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3.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Key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Schedule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(128bits)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총 10개의 키 생성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89" descr="C:/Users/dnjsd/AppData/Roaming/PolarisOffice/ETemp/10236_16363784/fImage291987303383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719445" y="1909445"/>
            <a:ext cx="5011420" cy="403034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A</a:t>
            </a: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4.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Key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Schedule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(192bits)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총 12개의 키 생성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90" descr="C:/Users/dnjsd/AppData/Roaming/PolarisOffice/ETemp/10236_16363784/fImage254670310964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800725" y="1956435"/>
            <a:ext cx="4982845" cy="3982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A</a:t>
            </a: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ES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4.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Key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Schedule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(256bits)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총 14개의 키 생성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91" descr="C:/Users/dnjsd/AppData/Roaming/PolarisOffice/ETemp/10236_16363784/fImage260024311295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5440680" y="1871345"/>
            <a:ext cx="6221095" cy="38588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블록암호란?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05765" y="1076960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케르크호프스의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원리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(Kerchoffs’s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Principle)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-</a:t>
            </a:r>
            <a:r>
              <a:rPr lang="ko-KR" altLang="en-US" sz="2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암호</a:t>
            </a:r>
            <a:r>
              <a:rPr lang="ko-KR" altLang="en-US" sz="2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시스템의</a:t>
            </a:r>
            <a:r>
              <a:rPr lang="ko-KR" altLang="en-US" sz="2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모든</a:t>
            </a:r>
            <a:r>
              <a:rPr lang="ko-KR" altLang="en-US" sz="2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것이</a:t>
            </a:r>
            <a:r>
              <a:rPr lang="ko-KR" altLang="en-US" sz="2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알려지더라도</a:t>
            </a:r>
            <a:r>
              <a:rPr lang="ko-KR" altLang="en-US" sz="2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key만</a:t>
            </a:r>
            <a:r>
              <a:rPr lang="ko-KR" altLang="en-US" sz="2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공개되지</a:t>
            </a:r>
            <a:r>
              <a:rPr lang="ko-KR" altLang="en-US" sz="2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않으면</a:t>
            </a:r>
            <a:r>
              <a:rPr lang="ko-KR" altLang="en-US" sz="2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안전하다.</a:t>
            </a:r>
            <a:endParaRPr lang="ko-KR" altLang="en-US" sz="2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			-&gt;</a:t>
            </a:r>
            <a:r>
              <a:rPr lang="ko-KR" altLang="en-US" sz="2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비밀의</a:t>
            </a:r>
            <a:r>
              <a:rPr lang="ko-KR" altLang="en-US" sz="2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크기</a:t>
            </a:r>
            <a:r>
              <a:rPr lang="ko-KR" altLang="en-US" sz="2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2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key의</a:t>
            </a:r>
            <a:r>
              <a:rPr lang="ko-KR" altLang="en-US" sz="2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길이</a:t>
            </a:r>
            <a:endParaRPr lang="ko-KR" altLang="en-US" sz="2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+mn-lt"/>
                <a:ea typeface="+mn-ea"/>
                <a:cs typeface="+mn-cs"/>
              </a:rPr>
              <a:t> Padding, Parsing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	패딩 : 평문 스트림의 길이를 블록 길이의 배수로 맞춰주는 작업 (분할을 위해)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	분할 : 패딩된 평문 스트림을 블록 크기로 자름 (마지막 블록이 패딩블록)</a:t>
            </a:r>
            <a:endParaRPr lang="ko-KR" altLang="en-US" sz="18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블록암호란?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2966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운용모드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(Mode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of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Operation)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암호화 모드 : ECB, CBC, OFB, CFB, CTR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메시지 인증 모드 : CBC-MAC, CMAC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인증 암호화 모드 : CCM, GCM, OCB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해시 모드 : GCB, MDC-2, MDC-4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텍스트 상자 23"/>
          <p:cNvSpPr txBox="1">
            <a:spLocks/>
          </p:cNvSpPr>
          <p:nvPr/>
        </p:nvSpPr>
        <p:spPr>
          <a:xfrm rot="0">
            <a:off x="1054100" y="1843405"/>
            <a:ext cx="178054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블록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암호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"/>
          <p:cNvSpPr txBox="1">
            <a:spLocks/>
          </p:cNvSpPr>
          <p:nvPr/>
        </p:nvSpPr>
        <p:spPr>
          <a:xfrm rot="0">
            <a:off x="3745230" y="1843405"/>
            <a:ext cx="26816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암호화 모드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5"/>
          <p:cNvSpPr txBox="1">
            <a:spLocks/>
          </p:cNvSpPr>
          <p:nvPr/>
        </p:nvSpPr>
        <p:spPr>
          <a:xfrm rot="0">
            <a:off x="1058545" y="2466975"/>
            <a:ext cx="178054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블록 암호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6"/>
          <p:cNvSpPr txBox="1">
            <a:spLocks/>
          </p:cNvSpPr>
          <p:nvPr/>
        </p:nvSpPr>
        <p:spPr>
          <a:xfrm rot="0">
            <a:off x="3749675" y="2466975"/>
            <a:ext cx="26816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인증 모드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27"/>
          <p:cNvSpPr txBox="1">
            <a:spLocks/>
          </p:cNvSpPr>
          <p:nvPr/>
        </p:nvSpPr>
        <p:spPr>
          <a:xfrm rot="0">
            <a:off x="1069340" y="3120390"/>
            <a:ext cx="178054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블록 암호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8"/>
          <p:cNvSpPr txBox="1">
            <a:spLocks/>
          </p:cNvSpPr>
          <p:nvPr/>
        </p:nvSpPr>
        <p:spPr>
          <a:xfrm rot="0">
            <a:off x="3760470" y="3120390"/>
            <a:ext cx="26816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인증 암호화 모드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9"/>
          <p:cNvSpPr txBox="1">
            <a:spLocks/>
          </p:cNvSpPr>
          <p:nvPr/>
        </p:nvSpPr>
        <p:spPr>
          <a:xfrm rot="0">
            <a:off x="1069340" y="3806825"/>
            <a:ext cx="178054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블록 암호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30"/>
          <p:cNvSpPr txBox="1">
            <a:spLocks/>
          </p:cNvSpPr>
          <p:nvPr/>
        </p:nvSpPr>
        <p:spPr>
          <a:xfrm rot="0">
            <a:off x="3760470" y="3806825"/>
            <a:ext cx="268160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해시 모드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33"/>
          <p:cNvSpPr txBox="1">
            <a:spLocks/>
          </p:cNvSpPr>
          <p:nvPr/>
        </p:nvSpPr>
        <p:spPr>
          <a:xfrm rot="0">
            <a:off x="7281545" y="1843405"/>
            <a:ext cx="188214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데이터 암호화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34"/>
          <p:cNvSpPr txBox="1">
            <a:spLocks/>
          </p:cNvSpPr>
          <p:nvPr/>
        </p:nvSpPr>
        <p:spPr>
          <a:xfrm rot="0">
            <a:off x="7308215" y="2489200"/>
            <a:ext cx="188214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메시지 인증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35"/>
          <p:cNvSpPr txBox="1">
            <a:spLocks/>
          </p:cNvSpPr>
          <p:nvPr/>
        </p:nvSpPr>
        <p:spPr>
          <a:xfrm rot="0">
            <a:off x="7289165" y="3138805"/>
            <a:ext cx="294767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데이터 암호화 및 인증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36"/>
          <p:cNvSpPr txBox="1">
            <a:spLocks/>
          </p:cNvSpPr>
          <p:nvPr/>
        </p:nvSpPr>
        <p:spPr>
          <a:xfrm rot="0">
            <a:off x="7296785" y="3829685"/>
            <a:ext cx="188214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해시 함수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37"/>
          <p:cNvSpPr>
            <a:spLocks/>
          </p:cNvSpPr>
          <p:nvPr/>
        </p:nvSpPr>
        <p:spPr>
          <a:xfrm rot="0">
            <a:off x="2765425" y="1844040"/>
            <a:ext cx="327660" cy="339090"/>
          </a:xfrm>
          <a:prstGeom prst="mathPlus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44"/>
          <p:cNvSpPr>
            <a:spLocks/>
          </p:cNvSpPr>
          <p:nvPr/>
        </p:nvSpPr>
        <p:spPr>
          <a:xfrm rot="0">
            <a:off x="2769870" y="2467610"/>
            <a:ext cx="327660" cy="339090"/>
          </a:xfrm>
          <a:prstGeom prst="mathPlus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45"/>
          <p:cNvSpPr>
            <a:spLocks/>
          </p:cNvSpPr>
          <p:nvPr/>
        </p:nvSpPr>
        <p:spPr>
          <a:xfrm rot="0">
            <a:off x="2769870" y="3154680"/>
            <a:ext cx="327660" cy="339090"/>
          </a:xfrm>
          <a:prstGeom prst="mathPlus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46"/>
          <p:cNvSpPr>
            <a:spLocks/>
          </p:cNvSpPr>
          <p:nvPr/>
        </p:nvSpPr>
        <p:spPr>
          <a:xfrm rot="0">
            <a:off x="2769870" y="3807460"/>
            <a:ext cx="327660" cy="339090"/>
          </a:xfrm>
          <a:prstGeom prst="mathPlus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47"/>
          <p:cNvSpPr>
            <a:spLocks/>
          </p:cNvSpPr>
          <p:nvPr/>
        </p:nvSpPr>
        <p:spPr>
          <a:xfrm rot="0">
            <a:off x="6065520" y="1899920"/>
            <a:ext cx="339090" cy="259715"/>
          </a:xfrm>
          <a:prstGeom prst="mathEqual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50"/>
          <p:cNvSpPr>
            <a:spLocks/>
          </p:cNvSpPr>
          <p:nvPr/>
        </p:nvSpPr>
        <p:spPr>
          <a:xfrm rot="0">
            <a:off x="6092190" y="3120390"/>
            <a:ext cx="339090" cy="259715"/>
          </a:xfrm>
          <a:prstGeom prst="mathEqual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51"/>
          <p:cNvSpPr>
            <a:spLocks/>
          </p:cNvSpPr>
          <p:nvPr/>
        </p:nvSpPr>
        <p:spPr>
          <a:xfrm rot="0">
            <a:off x="6092190" y="2489835"/>
            <a:ext cx="339090" cy="259715"/>
          </a:xfrm>
          <a:prstGeom prst="mathEqual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52"/>
          <p:cNvSpPr>
            <a:spLocks/>
          </p:cNvSpPr>
          <p:nvPr/>
        </p:nvSpPr>
        <p:spPr>
          <a:xfrm rot="0">
            <a:off x="6092190" y="3818255"/>
            <a:ext cx="339090" cy="259715"/>
          </a:xfrm>
          <a:prstGeom prst="mathEqual"/>
          <a:solidFill>
            <a:schemeClr val="tx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 baseline="-25000">
                <a:latin typeface="+mj-lt"/>
                <a:ea typeface="+mj-ea"/>
                <a:cs typeface="+mj-cs"/>
              </a:rPr>
              <a:t>블록암호란?</a:t>
            </a:r>
            <a:endParaRPr lang="ko-KR" altLang="en-US" sz="3600" baseline="-25000">
              <a:latin typeface="+mj-lt"/>
              <a:ea typeface="+mj-ea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운용모드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: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ECB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(Electronic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CodeBook)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	암호화 : C</a:t>
            </a:r>
            <a:r>
              <a:rPr lang="ko-KR" sz="1800" baseline="-25000">
                <a:latin typeface="맑은 고딕" charset="0"/>
                <a:ea typeface="맑은 고딕" charset="0"/>
              </a:rPr>
              <a:t>i</a:t>
            </a:r>
            <a:r>
              <a:rPr lang="ko-KR" sz="1800" baseline="-250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 = E</a:t>
            </a:r>
            <a:r>
              <a:rPr lang="ko-KR" sz="1800" baseline="-25000">
                <a:latin typeface="맑은 고딕" charset="0"/>
                <a:ea typeface="맑은 고딕" charset="0"/>
              </a:rPr>
              <a:t>k</a:t>
            </a:r>
            <a:r>
              <a:rPr lang="ko-KR" sz="1800">
                <a:latin typeface="맑은 고딕" charset="0"/>
                <a:ea typeface="맑은 고딕" charset="0"/>
              </a:rPr>
              <a:t>(P</a:t>
            </a:r>
            <a:r>
              <a:rPr lang="ko-KR" sz="1800" baseline="-250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	복호화 : P</a:t>
            </a:r>
            <a:r>
              <a:rPr lang="ko-KR" sz="1800" baseline="-250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 = D</a:t>
            </a:r>
            <a:r>
              <a:rPr lang="ko-KR" sz="1800" baseline="-25000">
                <a:latin typeface="맑은 고딕" charset="0"/>
                <a:ea typeface="맑은 고딕" charset="0"/>
              </a:rPr>
              <a:t>k</a:t>
            </a:r>
            <a:r>
              <a:rPr lang="ko-KR" sz="1800">
                <a:latin typeface="맑은 고딕" charset="0"/>
                <a:ea typeface="맑은 고딕" charset="0"/>
              </a:rPr>
              <a:t>(C</a:t>
            </a:r>
            <a:r>
              <a:rPr lang="ko-KR" sz="1800" baseline="-250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	특징 : 병렬 연산이 가능하다.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		암, 복호화가 빠르다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5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650740" y="2151380"/>
            <a:ext cx="7125335" cy="406019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 baseline="-25000">
                <a:latin typeface="+mj-lt"/>
                <a:ea typeface="+mj-ea"/>
                <a:cs typeface="+mj-cs"/>
              </a:rPr>
              <a:t>블록암호란?</a:t>
            </a:r>
            <a:endParaRPr lang="ko-KR" altLang="en-US" sz="3600" baseline="-25000">
              <a:latin typeface="+mj-lt"/>
              <a:ea typeface="+mj-ea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운용모드 : ECB (Electronic CodeBook)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	문제점 : 기밀성(Confidentiality) 제공 X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5" name="Picture 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490470" y="2675255"/>
            <a:ext cx="7211060" cy="30391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블록암호란?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운용모드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: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CBC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(Cipher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Block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Chaining)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		C</a:t>
            </a:r>
            <a:r>
              <a:rPr lang="ko-KR" altLang="en-US" sz="1800" baseline="-25000">
                <a:latin typeface="Arial" charset="0"/>
                <a:ea typeface="맑은 고딕" charset="0"/>
                <a:cs typeface="+mn-cs"/>
              </a:rPr>
              <a:t>0</a:t>
            </a:r>
            <a:r>
              <a:rPr lang="ko-KR" altLang="en-US" sz="1800" baseline="-25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IV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	암호화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: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C</a:t>
            </a:r>
            <a:r>
              <a:rPr lang="ko-KR" altLang="en-US" sz="1800" baseline="-25000">
                <a:latin typeface="Arial" charset="0"/>
                <a:ea typeface="맑은 고딕" charset="0"/>
                <a:cs typeface="+mn-cs"/>
              </a:rPr>
              <a:t>i</a:t>
            </a:r>
            <a:r>
              <a:rPr lang="ko-KR" altLang="en-US" sz="1800" baseline="-25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 baseline="-250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1800" baseline="-25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E</a:t>
            </a:r>
            <a:r>
              <a:rPr lang="ko-KR" altLang="en-US" sz="1800" baseline="-25000">
                <a:latin typeface="Arial" charset="0"/>
                <a:ea typeface="맑은 고딕" charset="0"/>
                <a:cs typeface="+mn-cs"/>
              </a:rPr>
              <a:t>K</a:t>
            </a:r>
            <a:r>
              <a:rPr lang="ko-KR" altLang="en-US" sz="1800" baseline="-250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(P</a:t>
            </a:r>
            <a:r>
              <a:rPr lang="ko-KR" altLang="en-US" sz="1800" baseline="-25000">
                <a:latin typeface="Arial" charset="0"/>
                <a:ea typeface="맑은 고딕" charset="0"/>
                <a:cs typeface="+mn-cs"/>
              </a:rPr>
              <a:t>i</a:t>
            </a:r>
            <a:r>
              <a:rPr lang="ko-KR" altLang="en-US" sz="1800" baseline="-25000">
                <a:latin typeface="+mn-lt"/>
                <a:ea typeface="Arial" charset="0"/>
                <a:cs typeface="+mn-cs"/>
              </a:rPr>
              <a:t> 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xor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C</a:t>
            </a:r>
            <a:r>
              <a:rPr lang="ko-KR" altLang="en-US" sz="1800" baseline="-25000">
                <a:latin typeface="Arial" charset="0"/>
                <a:ea typeface="맑은 고딕" charset="0"/>
                <a:cs typeface="+mn-cs"/>
              </a:rPr>
              <a:t>i-1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)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	복호화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: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P</a:t>
            </a:r>
            <a:r>
              <a:rPr lang="ko-KR" altLang="en-US" sz="1800" baseline="-250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i</a:t>
            </a:r>
            <a:r>
              <a:rPr lang="ko-KR" altLang="en-US" sz="1800" baseline="-250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 baseline="-250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1800" baseline="-250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D</a:t>
            </a:r>
            <a:r>
              <a:rPr lang="ko-KR" altLang="en-US" sz="1800" baseline="-250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k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(C</a:t>
            </a:r>
            <a:r>
              <a:rPr lang="ko-KR" altLang="en-US" sz="1800" baseline="-250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i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)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xor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C</a:t>
            </a:r>
            <a:r>
              <a:rPr lang="ko-KR" altLang="en-US" sz="1800" baseline="-25000">
                <a:solidFill>
                  <a:schemeClr val="tx1"/>
                </a:solidFill>
                <a:latin typeface="Arial" charset="0"/>
                <a:ea typeface="맑은 고딕" charset="0"/>
                <a:cs typeface="+mn-cs"/>
              </a:rPr>
              <a:t>i-1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 </a:t>
            </a:r>
            <a:endParaRPr lang="ko-KR" altLang="en-US" sz="1800">
              <a:solidFill>
                <a:schemeClr val="tx1"/>
              </a:solidFill>
              <a:latin typeface="+mn-lt"/>
              <a:ea typeface="Arial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	특징 : 전파 성질이 강하다.</a:t>
            </a:r>
            <a:endParaRPr lang="ko-KR" altLang="en-US" sz="1800">
              <a:solidFill>
                <a:schemeClr val="tx1"/>
              </a:solidFill>
              <a:latin typeface="+mn-lt"/>
              <a:ea typeface="Arial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		복호화 시에만 병렬 연산 가능</a:t>
            </a:r>
            <a:endParaRPr lang="ko-KR" altLang="en-US" sz="1800">
              <a:solidFill>
                <a:schemeClr val="tx1"/>
              </a:solidFill>
              <a:latin typeface="+mn-lt"/>
              <a:ea typeface="Arial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+mn-lt"/>
                <a:ea typeface="Arial" charset="0"/>
                <a:cs typeface="+mn-cs"/>
              </a:rPr>
              <a:t>		전파 성질이 약해짐 (문제x)</a:t>
            </a:r>
            <a:endParaRPr lang="ko-KR" altLang="en-US" sz="1800">
              <a:solidFill>
                <a:schemeClr val="tx1"/>
              </a:solidFill>
              <a:latin typeface="+mn-lt"/>
              <a:ea typeface="Arial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5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460240" y="1700530"/>
            <a:ext cx="7325360" cy="45034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블록암호란?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운용모드 : CBC (Cipher Block Chaining)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	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문제점 : 암호문 일치 공격 (생일 역설)</a:t>
            </a: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C</a:t>
            </a:r>
            <a:r>
              <a:rPr lang="ko-KR" altLang="en-US" sz="18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C</a:t>
            </a:r>
            <a:r>
              <a:rPr lang="ko-KR" altLang="en-US" sz="18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=&gt;	C</a:t>
            </a:r>
            <a:r>
              <a:rPr lang="ko-KR" altLang="en-US" sz="18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i-1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xor  P</a:t>
            </a:r>
            <a:r>
              <a:rPr lang="ko-KR" altLang="en-US" sz="18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=  C</a:t>
            </a:r>
            <a:r>
              <a:rPr lang="ko-KR" altLang="en-US" sz="18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j-1</a:t>
            </a:r>
            <a:r>
              <a:rPr lang="ko-KR" altLang="en-US" sz="18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xor  P</a:t>
            </a:r>
            <a:r>
              <a:rPr lang="ko-KR" altLang="en-US" sz="180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endParaRPr lang="ko-KR" altLang="en-US" sz="1800" baseline="-250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그림 9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38225" y="2167255"/>
            <a:ext cx="6039485" cy="1667510"/>
          </a:xfrm>
          <a:prstGeom prst="rect"/>
          <a:noFill/>
        </p:spPr>
      </p:pic>
      <p:pic>
        <p:nvPicPr>
          <p:cNvPr id="5" name="그림 9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05470" y="1283970"/>
            <a:ext cx="3572510" cy="4522470"/>
          </a:xfrm>
          <a:prstGeom prst="rect"/>
          <a:noFill/>
        </p:spPr>
      </p:pic>
      <p:pic>
        <p:nvPicPr>
          <p:cNvPr id="6" name="그림 9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9365" y="4556125"/>
            <a:ext cx="2515235" cy="62928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36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HD</dc:creator>
  <cp:lastModifiedBy>dnjsdndeee</cp:lastModifiedBy>
  <dc:title>PowerPoint 프레젠테이션</dc:title>
  <cp:version>9.102.58.42146</cp:version>
  <dcterms:modified xsi:type="dcterms:W3CDTF">2019-04-19T02:07:41Z</dcterms:modified>
</cp:coreProperties>
</file>