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872" r:id="rId1"/>
    <p:sldMasterId id="2147483873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00" autoAdjust="0"/>
    <p:restoredTop sz="90527"/>
  </p:normalViewPr>
  <p:slideViewPr>
    <p:cSldViewPr snapToGrid="0" showGuides="1">
      <p:cViewPr>
        <p:scale>
          <a:sx n="90" d="100"/>
          <a:sy n="90" d="100"/>
        </p:scale>
        <p:origin x="1152" y="55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h_LfVdYtpGw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5400"/>
              <a:t>LEA</a:t>
            </a:r>
            <a:r>
              <a:rPr lang="ko-KR" altLang="en-US" sz="5400"/>
              <a:t>에 대한 </a:t>
            </a:r>
            <a:r>
              <a:rPr lang="en-US" altLang="ko-KR" sz="5400"/>
              <a:t>CPA</a:t>
            </a:r>
            <a:r>
              <a:rPr lang="ko-KR" altLang="en-US" sz="5400"/>
              <a:t> 공격 </a:t>
            </a:r>
            <a:endParaRPr lang="ko-KR" altLang="en-US" sz="5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https://youtu.be/h_LfVdYtpGw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LEA </a:t>
            </a:r>
            <a:r>
              <a:rPr lang="ko-KR" altLang="en-US"/>
              <a:t>알고리즘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Font typeface="Wingdings"/>
              <a:buNone/>
              <a:defRPr/>
            </a:pPr>
            <a:endParaRPr lang="ko-KR" altLang="en-US"/>
          </a:p>
          <a:p>
            <a:pPr marL="228600" lvl="0" indent="-228600">
              <a:buFont typeface="Arial"/>
              <a:defRPr/>
            </a:pPr>
            <a:r>
              <a:rPr lang="en-US" altLang="ko-KR" sz="2000"/>
              <a:t>2013</a:t>
            </a:r>
            <a:r>
              <a:rPr lang="ko-KR" altLang="en-US" sz="2000"/>
              <a:t>년 한국 국가암호기술연구소에서 개발한 블록 암호 알고리즘</a:t>
            </a:r>
            <a:endParaRPr lang="ko-KR" altLang="en-US" sz="2000"/>
          </a:p>
          <a:p>
            <a:pPr marL="0" lvl="0" indent="0">
              <a:buFont typeface="Arial"/>
              <a:buNone/>
              <a:defRPr/>
            </a:pPr>
            <a:endParaRPr lang="ko-KR" altLang="en-US" sz="2000"/>
          </a:p>
          <a:p>
            <a:pPr marL="228600" lvl="0" indent="-228600">
              <a:buFont typeface="Arial"/>
              <a:defRPr/>
            </a:pPr>
            <a:r>
              <a:rPr lang="ko-KR" altLang="en-US" sz="2000"/>
              <a:t>경량 환경에서 기밀성을 제공하기 위해 개발</a:t>
            </a:r>
            <a:endParaRPr lang="ko-KR" altLang="en-US" sz="2000"/>
          </a:p>
          <a:p>
            <a:pPr marL="228600" lvl="0" indent="-228600">
              <a:buFont typeface="Arial"/>
              <a:defRPr/>
            </a:pPr>
            <a:endParaRPr lang="ko-KR" altLang="en-US" sz="2000"/>
          </a:p>
          <a:p>
            <a:pPr marL="228600" lvl="0" indent="-228600">
              <a:buFont typeface="Arial"/>
              <a:defRPr/>
            </a:pPr>
            <a:r>
              <a:rPr lang="en-US" altLang="ko-KR" sz="2000"/>
              <a:t>128bit </a:t>
            </a:r>
            <a:r>
              <a:rPr lang="ko-KR" altLang="en-US" sz="2000"/>
              <a:t>데이터 블록을 암호화 </a:t>
            </a:r>
            <a:endParaRPr lang="ko-KR" altLang="en-US" sz="2000"/>
          </a:p>
          <a:p>
            <a:pPr marL="228600" lvl="0" indent="-228600">
              <a:buFont typeface="Arial"/>
              <a:defRPr/>
            </a:pPr>
            <a:endParaRPr lang="ko-KR" altLang="en-US" sz="2000"/>
          </a:p>
          <a:p>
            <a:pPr marL="228600" lvl="0" indent="-228600">
              <a:buFont typeface="Arial"/>
              <a:defRPr/>
            </a:pPr>
            <a:r>
              <a:rPr lang="en-US" altLang="ko-KR" sz="2000"/>
              <a:t>LEA</a:t>
            </a:r>
            <a:r>
              <a:rPr lang="ko-KR" altLang="en-US" sz="2000"/>
              <a:t>의 라운드 함수는 </a:t>
            </a:r>
            <a:r>
              <a:rPr lang="en-US" altLang="ko-KR" sz="2000"/>
              <a:t>32bit</a:t>
            </a:r>
            <a:r>
              <a:rPr lang="ko-KR" altLang="en-US" sz="2000"/>
              <a:t> 단위의 </a:t>
            </a:r>
            <a:r>
              <a:rPr lang="en-US" altLang="ko-KR" sz="2000"/>
              <a:t>ARX(Addition, Rotation, XOR)</a:t>
            </a:r>
            <a:r>
              <a:rPr lang="ko-KR" altLang="en-US" sz="2000"/>
              <a:t> 연산만으로 구성</a:t>
            </a:r>
            <a:endParaRPr lang="ko-KR" altLang="en-US" sz="2000"/>
          </a:p>
          <a:p>
            <a:pPr marL="228600" lvl="0" indent="-228600">
              <a:buFont typeface="Arial"/>
              <a:defRPr/>
            </a:pPr>
            <a:endParaRPr lang="ko-KR" altLang="en-US" sz="2000"/>
          </a:p>
          <a:p>
            <a:pPr marL="228600" lvl="0" indent="-228600">
              <a:buFont typeface="Arial"/>
              <a:defRPr/>
            </a:pPr>
            <a:r>
              <a:rPr lang="ko-KR" altLang="en-US" sz="2000"/>
              <a:t>범용 </a:t>
            </a:r>
            <a:r>
              <a:rPr lang="en-US" altLang="ko-KR" sz="2000"/>
              <a:t>32bit</a:t>
            </a:r>
            <a:r>
              <a:rPr lang="ko-KR" altLang="en-US" sz="2000"/>
              <a:t> 소프트웨어 플랫폼에서 고속 동작 동작 가능</a:t>
            </a:r>
            <a:endParaRPr lang="ko-KR" altLang="en-US" sz="2000"/>
          </a:p>
          <a:p>
            <a:pPr marL="228600" lvl="0" indent="-228600">
              <a:buFont typeface="Arial"/>
              <a:defRPr/>
            </a:pPr>
            <a:endParaRPr lang="ko-KR" altLang="en-US" sz="2000"/>
          </a:p>
          <a:p>
            <a:pPr marL="228600" lvl="0" indent="-228600">
              <a:buFont typeface="Arial"/>
              <a:defRPr/>
            </a:pPr>
            <a:r>
              <a:rPr lang="ko-KR" altLang="en-US" sz="2000"/>
              <a:t>안전성 보장 </a:t>
            </a:r>
            <a:r>
              <a:rPr lang="en-US" altLang="ko-KR" sz="2000"/>
              <a:t>&amp;</a:t>
            </a:r>
            <a:r>
              <a:rPr lang="ko-KR" altLang="en-US" sz="2000"/>
              <a:t> </a:t>
            </a:r>
            <a:r>
              <a:rPr lang="en-US" altLang="ko-KR" sz="2000"/>
              <a:t>S-box</a:t>
            </a:r>
            <a:r>
              <a:rPr lang="ko-KR" altLang="en-US" sz="2000"/>
              <a:t>의 사용 배제하여 경량 구현 가능</a:t>
            </a:r>
            <a:endParaRPr lang="ko-KR" altLang="en-US" sz="2000"/>
          </a:p>
        </p:txBody>
      </p:sp>
      <p:sp>
        <p:nvSpPr>
          <p:cNvPr id="5" name=""/>
          <p:cNvSpPr txBox="1"/>
          <p:nvPr/>
        </p:nvSpPr>
        <p:spPr>
          <a:xfrm>
            <a:off x="6762750" y="6338454"/>
            <a:ext cx="253364" cy="365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359946" y="6475554"/>
            <a:ext cx="4852470" cy="2948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400"/>
              <a:t>http://wiki.hash.kr/index.php/LEA</a:t>
            </a:r>
            <a:endParaRPr lang="en-US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LEA</a:t>
            </a:r>
            <a:r>
              <a:rPr lang="ko-KR" altLang="en-US"/>
              <a:t>의 구조도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Font typeface="Wingdings"/>
              <a:buNone/>
              <a:defRPr/>
            </a:pPr>
            <a:endParaRPr lang="ko-KR" altLang="en-US"/>
          </a:p>
          <a:p>
            <a:pPr marL="228600" lvl="0" indent="-228600">
              <a:buFont typeface="Arial"/>
              <a:defRPr/>
            </a:pPr>
            <a:endParaRPr lang="en-US" altLang="ko-KR" sz="2000"/>
          </a:p>
        </p:txBody>
      </p:sp>
      <p:sp>
        <p:nvSpPr>
          <p:cNvPr id="5" name=""/>
          <p:cNvSpPr txBox="1"/>
          <p:nvPr/>
        </p:nvSpPr>
        <p:spPr>
          <a:xfrm>
            <a:off x="6762750" y="6338454"/>
            <a:ext cx="253364" cy="365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687" y="1805998"/>
            <a:ext cx="5780175" cy="3493653"/>
          </a:xfrm>
          <a:prstGeom prst="rect">
            <a:avLst/>
          </a:prstGeom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6691578" y="2595682"/>
          <a:ext cx="4498659" cy="1666636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1124664"/>
                <a:gridCol w="1124664"/>
                <a:gridCol w="1124664"/>
                <a:gridCol w="1124664"/>
              </a:tblGrid>
              <a:tr h="5270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/>
                    </a:p>
                    <a:p>
                      <a:pPr>
                        <a:defRPr/>
                      </a:pPr>
                      <a:r>
                        <a:rPr lang="en-US" altLang="ko-KR" sz="1500"/>
                        <a:t>LEA-k</a:t>
                      </a:r>
                      <a:r>
                        <a:rPr lang="ko-KR" altLang="en-US" sz="1500"/>
                        <a:t>      </a:t>
                      </a:r>
                      <a:endParaRPr lang="ko-KR" altLang="en-US" sz="1500"/>
                    </a:p>
                  </a:txBody>
                  <a:tcPr marL="91440" marR="9144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lToB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Size of block</a:t>
                      </a:r>
                      <a:endParaRPr lang="en-US" altLang="ko-KR" sz="15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Key length</a:t>
                      </a:r>
                      <a:endParaRPr lang="en-US" altLang="ko-KR" sz="15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Number of rounds</a:t>
                      </a:r>
                      <a:endParaRPr lang="en-US" altLang="ko-KR" sz="1500"/>
                    </a:p>
                  </a:txBody>
                  <a:tcPr marL="91440" marR="91440" anchor="ctr"/>
                </a:tc>
              </a:tr>
              <a:tr h="372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/>
                        <a:t>LEA-128</a:t>
                      </a:r>
                      <a:endParaRPr lang="en-US" altLang="ko-KR" sz="15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/>
                        <a:t>128</a:t>
                      </a:r>
                      <a:endParaRPr lang="en-US" altLang="ko-KR" sz="15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/>
                        <a:t>128</a:t>
                      </a:r>
                      <a:endParaRPr lang="en-US" altLang="ko-KR" sz="15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/>
                        <a:t>24</a:t>
                      </a:r>
                      <a:endParaRPr lang="en-US" altLang="ko-KR" sz="1500" b="1"/>
                    </a:p>
                  </a:txBody>
                  <a:tcPr marL="91440" marR="91440" anchor="ctr"/>
                </a:tc>
              </a:tr>
              <a:tr h="372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LEA-192</a:t>
                      </a:r>
                      <a:endParaRPr lang="en-US" altLang="ko-KR" sz="15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128</a:t>
                      </a:r>
                      <a:endParaRPr lang="en-US" altLang="ko-KR" sz="15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192</a:t>
                      </a:r>
                      <a:endParaRPr lang="en-US" altLang="ko-KR" sz="15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28</a:t>
                      </a:r>
                      <a:endParaRPr lang="en-US" altLang="ko-KR" sz="1500"/>
                    </a:p>
                  </a:txBody>
                  <a:tcPr marL="91440" marR="91440" anchor="ctr"/>
                </a:tc>
              </a:tr>
              <a:tr h="372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LEA-256</a:t>
                      </a:r>
                      <a:endParaRPr lang="en-US" altLang="ko-KR" sz="15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128</a:t>
                      </a:r>
                      <a:endParaRPr lang="en-US" altLang="ko-KR" sz="15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256</a:t>
                      </a:r>
                      <a:endParaRPr lang="en-US" altLang="ko-KR" sz="15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/>
                        <a:t>32</a:t>
                      </a:r>
                      <a:endParaRPr lang="en-US" altLang="ko-KR" sz="15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LEA</a:t>
            </a:r>
            <a:r>
              <a:rPr lang="ko-KR" altLang="en-US"/>
              <a:t>의 키스케줄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Font typeface="Wingdings"/>
              <a:buNone/>
              <a:defRPr/>
            </a:pPr>
            <a:endParaRPr lang="ko-KR" altLang="en-US"/>
          </a:p>
          <a:p>
            <a:pPr marL="228600" lvl="0" indent="-228600">
              <a:buFont typeface="Arial"/>
              <a:defRPr/>
            </a:pPr>
            <a:endParaRPr lang="en-US" altLang="ko-KR" sz="2000"/>
          </a:p>
        </p:txBody>
      </p:sp>
      <p:sp>
        <p:nvSpPr>
          <p:cNvPr id="5" name=""/>
          <p:cNvSpPr txBox="1"/>
          <p:nvPr/>
        </p:nvSpPr>
        <p:spPr>
          <a:xfrm>
            <a:off x="6762750" y="6338454"/>
            <a:ext cx="253364" cy="365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6096000" y="1633902"/>
            <a:ext cx="5774530" cy="3660092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각 라운드 키                            는 </a:t>
            </a:r>
            <a:r>
              <a:rPr lang="en-US" altLang="ko-KR"/>
              <a:t>128</a:t>
            </a:r>
            <a:r>
              <a:rPr lang="ko-KR" altLang="en-US"/>
              <a:t>비트의 비밀키로부터 유도      </a:t>
            </a: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각 라운드에는 </a:t>
            </a:r>
            <a:r>
              <a:rPr lang="en-US" altLang="ko-KR"/>
              <a:t>32</a:t>
            </a:r>
            <a:r>
              <a:rPr lang="ko-KR" altLang="en-US"/>
              <a:t>비트로 된 </a:t>
            </a:r>
            <a:r>
              <a:rPr lang="en-US" altLang="ko-KR"/>
              <a:t>6</a:t>
            </a:r>
            <a:r>
              <a:rPr lang="ko-KR" altLang="en-US"/>
              <a:t>개의                            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r>
              <a:rPr lang="ko-KR" altLang="en-US"/>
              <a:t>    사용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LEA-128</a:t>
            </a:r>
            <a:r>
              <a:rPr lang="ko-KR" altLang="en-US"/>
              <a:t>에서                           </a:t>
            </a:r>
            <a:r>
              <a:rPr lang="en-US" altLang="ko-KR"/>
              <a:t>,</a:t>
            </a:r>
            <a:r>
              <a:rPr lang="ko-KR" altLang="en-US"/>
              <a:t>           가 동일</a:t>
            </a: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           를 알면       </a:t>
            </a:r>
            <a:r>
              <a:rPr lang="en-US" altLang="ko-KR"/>
              <a:t>   </a:t>
            </a:r>
            <a:r>
              <a:rPr lang="ko-KR" altLang="en-US"/>
              <a:t>유추 가능</a:t>
            </a: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위와 같은 특징으로 모든 라운드 키 유추 가능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4129088" y="6465570"/>
            <a:ext cx="7733244" cy="2381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박진학, 김태종, 안현진, 원유승, 한동국. (2015). LEA에 대한 부채널 분석 및 대응 방법. 정보보호학회논문지, 25(2), 449-456.</a:t>
            </a:r>
            <a:endParaRPr xmlns:mc="http://schemas.openxmlformats.org/markup-compatibility/2006" xmlns:hp="http://schemas.haansoft.com/office/presentation/8.0" kumimoji="0" lang="en-US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34325" y="3305175"/>
            <a:ext cx="1562100" cy="3429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38494" y="3294061"/>
            <a:ext cx="673099" cy="29845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32724" y="1704181"/>
            <a:ext cx="1574800" cy="2349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67900" y="2509838"/>
            <a:ext cx="1695450" cy="266700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174" y="1707091"/>
            <a:ext cx="5485957" cy="3401483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85467" y="3869266"/>
            <a:ext cx="533400" cy="30480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959725" y="3850217"/>
            <a:ext cx="400050" cy="279399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788458" y="1952624"/>
            <a:ext cx="973666" cy="264583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LEA</a:t>
            </a:r>
            <a:r>
              <a:rPr lang="ko-KR" altLang="en-US"/>
              <a:t>의 암호화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Font typeface="Wingdings"/>
              <a:buNone/>
              <a:defRPr/>
            </a:pPr>
            <a:endParaRPr lang="ko-KR" altLang="en-US"/>
          </a:p>
          <a:p>
            <a:pPr marL="228600" lvl="0" indent="-228600">
              <a:buFont typeface="Arial"/>
              <a:defRPr/>
            </a:pPr>
            <a:endParaRPr lang="en-US" altLang="ko-KR" sz="2000"/>
          </a:p>
        </p:txBody>
      </p:sp>
      <p:sp>
        <p:nvSpPr>
          <p:cNvPr id="5" name=""/>
          <p:cNvSpPr txBox="1"/>
          <p:nvPr/>
        </p:nvSpPr>
        <p:spPr>
          <a:xfrm>
            <a:off x="6762750" y="6338454"/>
            <a:ext cx="253364" cy="365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100" y="1239308"/>
            <a:ext cx="5278967" cy="4787372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129088" y="6465570"/>
            <a:ext cx="7733244" cy="2381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박진학, 김태종, 안현진, 원유승, 한동국. (2015). LEA에 대한 부채널 분석 및 대응 방법. 정보보호학회논문지, 25(2), 449-456.</a:t>
            </a:r>
            <a:endParaRPr xmlns:mc="http://schemas.openxmlformats.org/markup-compatibility/2006" xmlns:hp="http://schemas.haansoft.com/office/presentation/8.0" kumimoji="0" lang="en-US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421436" y="4456641"/>
            <a:ext cx="5250656" cy="173270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128</a:t>
            </a:r>
            <a:r>
              <a:rPr lang="ko-KR" altLang="en-US"/>
              <a:t>비트 평문을 </a:t>
            </a:r>
            <a:r>
              <a:rPr lang="en-US" altLang="ko-KR"/>
              <a:t>32</a:t>
            </a:r>
            <a:r>
              <a:rPr lang="ko-KR" altLang="en-US"/>
              <a:t>비트의 </a:t>
            </a:r>
            <a:r>
              <a:rPr lang="en-US" altLang="ko-KR"/>
              <a:t>4</a:t>
            </a:r>
            <a:r>
              <a:rPr lang="ko-KR" altLang="en-US"/>
              <a:t>개의 워드로 나눔</a:t>
            </a: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Addition, Rotation, XOR</a:t>
            </a:r>
            <a:r>
              <a:rPr lang="ko-KR" altLang="en-US"/>
              <a:t>연산 수행</a:t>
            </a: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다음 라운드의 입력 값 입력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706437" y="1833562"/>
            <a:ext cx="1269999" cy="3651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24</a:t>
            </a:r>
            <a:r>
              <a:rPr lang="ko-KR" altLang="en-US">
                <a:solidFill>
                  <a:schemeClr val="lt1"/>
                </a:solidFill>
              </a:rPr>
              <a:t>번 수행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571500" y="1762124"/>
            <a:ext cx="5164667" cy="354541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LEA</a:t>
            </a:r>
            <a:r>
              <a:rPr lang="ko-KR" altLang="en-US"/>
              <a:t>의 암호화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Font typeface="Wingdings"/>
              <a:buNone/>
              <a:defRPr/>
            </a:pPr>
            <a:endParaRPr lang="ko-KR" altLang="en-US"/>
          </a:p>
          <a:p>
            <a:pPr marL="228600" lvl="0" indent="-228600">
              <a:buFont typeface="Arial"/>
              <a:defRPr/>
            </a:pPr>
            <a:endParaRPr lang="en-US" altLang="ko-KR" sz="2000"/>
          </a:p>
        </p:txBody>
      </p:sp>
      <p:sp>
        <p:nvSpPr>
          <p:cNvPr id="5" name=""/>
          <p:cNvSpPr txBox="1"/>
          <p:nvPr/>
        </p:nvSpPr>
        <p:spPr>
          <a:xfrm>
            <a:off x="6762750" y="6338454"/>
            <a:ext cx="253364" cy="365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100" y="1239308"/>
            <a:ext cx="5278967" cy="4787372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129088" y="6465570"/>
            <a:ext cx="7733244" cy="2381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박진학, 김태종, 안현진, 원유승, 한동국. (2015). LEA에 대한 부채널 분석 및 대응 방법. 정보보호학회논문지, 25(2), 449-456.</a:t>
            </a:r>
            <a:endParaRPr xmlns:mc="http://schemas.openxmlformats.org/markup-compatibility/2006" xmlns:hp="http://schemas.haansoft.com/office/presentation/8.0" kumimoji="0" lang="en-US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421436" y="4456641"/>
            <a:ext cx="5250656" cy="173270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128</a:t>
            </a:r>
            <a:r>
              <a:rPr lang="ko-KR" altLang="en-US"/>
              <a:t>비트 평문을 </a:t>
            </a:r>
            <a:r>
              <a:rPr lang="en-US" altLang="ko-KR"/>
              <a:t>32</a:t>
            </a:r>
            <a:r>
              <a:rPr lang="ko-KR" altLang="en-US"/>
              <a:t>비트의 </a:t>
            </a:r>
            <a:r>
              <a:rPr lang="en-US" altLang="ko-KR"/>
              <a:t>4</a:t>
            </a:r>
            <a:r>
              <a:rPr lang="ko-KR" altLang="en-US"/>
              <a:t>개의 워드로 나눔</a:t>
            </a: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Addition, Rotation, XOR</a:t>
            </a:r>
            <a:r>
              <a:rPr lang="ko-KR" altLang="en-US"/>
              <a:t>연산 수행</a:t>
            </a: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다음 라운드의 입력 값 입력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342075" y="1144374"/>
            <a:ext cx="1071562" cy="631031"/>
          </a:xfrm>
          <a:prstGeom prst="ellipse">
            <a:avLst/>
          </a:prstGeom>
          <a:noFill/>
          <a:ln w="28575">
            <a:solidFill>
              <a:schemeClr val="accent1">
                <a:shade val="20000"/>
              </a:schemeClr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2" name=""/>
          <p:cNvCxnSpPr>
            <a:stCxn id="11" idx="6"/>
            <a:endCxn id="13" idx="1"/>
          </p:cNvCxnSpPr>
          <p:nvPr/>
        </p:nvCxnSpPr>
        <p:spPr>
          <a:xfrm flipV="1">
            <a:off x="1413638" y="1435101"/>
            <a:ext cx="5378879" cy="24787"/>
          </a:xfrm>
          <a:prstGeom prst="bentConnector3">
            <a:avLst>
              <a:gd name="adj1" fmla="val 51279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6792516" y="1315640"/>
            <a:ext cx="1505480" cy="23503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32bit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8byte=1word</a:t>
            </a:r>
            <a:endParaRPr lang="en-US" altLang="ko-KR" sz="1000"/>
          </a:p>
        </p:txBody>
      </p:sp>
      <p:sp>
        <p:nvSpPr>
          <p:cNvPr id="14" name=""/>
          <p:cNvSpPr/>
          <p:nvPr/>
        </p:nvSpPr>
        <p:spPr>
          <a:xfrm>
            <a:off x="1348316" y="4063511"/>
            <a:ext cx="370417" cy="370416"/>
          </a:xfrm>
          <a:prstGeom prst="ellipse">
            <a:avLst/>
          </a:prstGeom>
          <a:noFill/>
          <a:ln w="19050">
            <a:solidFill>
              <a:schemeClr val="accent1">
                <a:shade val="20000"/>
              </a:schemeClr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15" name=""/>
          <p:cNvCxnSpPr/>
          <p:nvPr/>
        </p:nvCxnSpPr>
        <p:spPr>
          <a:xfrm rot="10800000" flipH="1">
            <a:off x="1326336" y="1838651"/>
            <a:ext cx="5271558" cy="2285509"/>
          </a:xfrm>
          <a:prstGeom prst="bentConnector3">
            <a:avLst>
              <a:gd name="adj1" fmla="val -15153"/>
            </a:avLst>
          </a:prstGeom>
          <a:noFill/>
          <a:ln w="12700" cap="flat" cmpd="sng" algn="ctr">
            <a:solidFill>
              <a:srgbClr val="5b9bd5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6" name=""/>
          <p:cNvSpPr txBox="1"/>
          <p:nvPr/>
        </p:nvSpPr>
        <p:spPr>
          <a:xfrm>
            <a:off x="6830616" y="1708363"/>
            <a:ext cx="775230" cy="242357"/>
          </a:xfrm>
          <a:prstGeom prst="rect">
            <a:avLst/>
          </a:prstGeom>
          <a:ln w="12700">
            <a:solidFill>
              <a:srgbClr val="5b9bd5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XOR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연산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2158511" y="4067744"/>
            <a:ext cx="370417" cy="370416"/>
          </a:xfrm>
          <a:prstGeom prst="ellipse">
            <a:avLst/>
          </a:prstGeom>
          <a:noFill/>
          <a:ln w="19050" cap="flat" cmpd="sng" algn="ctr">
            <a:solidFill>
              <a:srgbClr val="2b4a66">
                <a:alpha val="100000"/>
              </a:srgbClr>
            </a:solidFill>
            <a:prstDash val="lgDash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8" name=""/>
          <p:cNvCxnSpPr>
            <a:endCxn id="19" idx="1"/>
          </p:cNvCxnSpPr>
          <p:nvPr/>
        </p:nvCxnSpPr>
        <p:spPr>
          <a:xfrm flipV="1">
            <a:off x="2579134" y="2461855"/>
            <a:ext cx="4276882" cy="1787476"/>
          </a:xfrm>
          <a:prstGeom prst="bentConnector3">
            <a:avLst>
              <a:gd name="adj1" fmla="val 80975"/>
            </a:avLst>
          </a:prstGeom>
          <a:noFill/>
          <a:ln w="12700" cap="flat" cmpd="sng" algn="ctr">
            <a:solidFill>
              <a:srgbClr val="5b9bd5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9" name=""/>
          <p:cNvSpPr txBox="1"/>
          <p:nvPr/>
        </p:nvSpPr>
        <p:spPr>
          <a:xfrm>
            <a:off x="6856016" y="2344340"/>
            <a:ext cx="1082144" cy="235030"/>
          </a:xfrm>
          <a:prstGeom prst="rect">
            <a:avLst/>
          </a:prstGeom>
          <a:ln w="12700">
            <a:solidFill>
              <a:srgbClr val="5b9bd5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Addition 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연산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4696222" y="2686447"/>
            <a:ext cx="1071562" cy="631031"/>
          </a:xfrm>
          <a:prstGeom prst="ellipse">
            <a:avLst/>
          </a:prstGeom>
          <a:noFill/>
          <a:ln w="28575" cap="flat" cmpd="sng" algn="ctr">
            <a:solidFill>
              <a:srgbClr val="2b4a66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6849666" y="2877740"/>
            <a:ext cx="2151066" cy="235030"/>
          </a:xfrm>
          <a:prstGeom prst="rect">
            <a:avLst/>
          </a:prstGeom>
          <a:ln w="12700">
            <a:solidFill>
              <a:srgbClr val="5b9bd5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오른쪽으로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비트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Rotation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연산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864121" y="4436930"/>
            <a:ext cx="1071562" cy="631031"/>
          </a:xfrm>
          <a:prstGeom prst="ellipse">
            <a:avLst/>
          </a:prstGeom>
          <a:noFill/>
          <a:ln w="28575" cap="flat" cmpd="sng" algn="ctr">
            <a:solidFill>
              <a:srgbClr val="2b4a66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24" name=""/>
          <p:cNvCxnSpPr/>
          <p:nvPr/>
        </p:nvCxnSpPr>
        <p:spPr>
          <a:xfrm flipV="1">
            <a:off x="2973784" y="3640666"/>
            <a:ext cx="3683132" cy="1111779"/>
          </a:xfrm>
          <a:prstGeom prst="bentConnector3">
            <a:avLst>
              <a:gd name="adj1" fmla="val 90191"/>
            </a:avLst>
          </a:prstGeom>
          <a:noFill/>
          <a:ln w="12700" cap="flat" cmpd="sng" algn="ctr">
            <a:solidFill>
              <a:srgbClr val="5b9bd5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25" name=""/>
          <p:cNvSpPr txBox="1"/>
          <p:nvPr/>
        </p:nvSpPr>
        <p:spPr>
          <a:xfrm>
            <a:off x="6800982" y="3548723"/>
            <a:ext cx="2203982" cy="240322"/>
          </a:xfrm>
          <a:prstGeom prst="rect">
            <a:avLst/>
          </a:prstGeom>
          <a:ln w="12700">
            <a:solidFill>
              <a:srgbClr val="5b9bd5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왼쪽으로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비트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Rotation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연산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27" name=""/>
          <p:cNvCxnSpPr/>
          <p:nvPr/>
        </p:nvCxnSpPr>
        <p:spPr>
          <a:xfrm>
            <a:off x="5742382" y="2993496"/>
            <a:ext cx="1012032" cy="440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b9bd5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28" name=""/>
          <p:cNvSpPr/>
          <p:nvPr/>
        </p:nvSpPr>
        <p:spPr>
          <a:xfrm>
            <a:off x="3898900" y="1729316"/>
            <a:ext cx="1026584" cy="497417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dash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8039232" y="2109388"/>
            <a:ext cx="1621900" cy="241382"/>
          </a:xfrm>
          <a:prstGeom prst="rect">
            <a:avLst/>
          </a:prstGeom>
          <a:ln w="12700"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동일한 라운드키 사용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30" name=""/>
          <p:cNvCxnSpPr>
            <a:stCxn id="28" idx="4"/>
            <a:endCxn id="29" idx="1"/>
          </p:cNvCxnSpPr>
          <p:nvPr/>
        </p:nvCxnSpPr>
        <p:spPr>
          <a:xfrm rot="5400000" flipV="1">
            <a:off x="6224039" y="414886"/>
            <a:ext cx="3345" cy="3627040"/>
          </a:xfrm>
          <a:prstGeom prst="bentConnector2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1" name=""/>
          <p:cNvSpPr/>
          <p:nvPr/>
        </p:nvSpPr>
        <p:spPr>
          <a:xfrm>
            <a:off x="2357967" y="2633133"/>
            <a:ext cx="1026584" cy="497417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dash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950383" y="3543299"/>
            <a:ext cx="1026584" cy="497417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dash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33" name=""/>
          <p:cNvCxnSpPr>
            <a:stCxn id="31" idx="0"/>
            <a:endCxn id="29" idx="1"/>
          </p:cNvCxnSpPr>
          <p:nvPr/>
        </p:nvCxnSpPr>
        <p:spPr>
          <a:xfrm rot="5400000" flipH="1" flipV="1">
            <a:off x="5253722" y="-152383"/>
            <a:ext cx="403047" cy="516797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5400000" flipH="1" flipV="1">
            <a:off x="4094844" y="-401090"/>
            <a:ext cx="1313218" cy="657555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LEA</a:t>
            </a:r>
            <a:r>
              <a:rPr lang="ko-KR" altLang="en-US"/>
              <a:t>에 대한 </a:t>
            </a:r>
            <a:r>
              <a:rPr lang="en-US" altLang="ko-KR"/>
              <a:t>CPA</a:t>
            </a:r>
            <a:r>
              <a:rPr lang="ko-KR" altLang="en-US"/>
              <a:t>공격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Font typeface="Wingdings"/>
              <a:buNone/>
              <a:defRPr/>
            </a:pPr>
            <a:endParaRPr lang="ko-KR" altLang="en-US"/>
          </a:p>
          <a:p>
            <a:pPr marL="228600" lvl="0" indent="-228600">
              <a:buFont typeface="Arial"/>
              <a:defRPr/>
            </a:pPr>
            <a:r>
              <a:rPr lang="ko-KR" altLang="en-US" sz="2000"/>
              <a:t>처음 제시된 </a:t>
            </a:r>
            <a:r>
              <a:rPr lang="en-US" altLang="ko-KR" sz="2000"/>
              <a:t>LEA</a:t>
            </a:r>
            <a:r>
              <a:rPr lang="ko-KR" altLang="en-US" sz="2000"/>
              <a:t>에 대한</a:t>
            </a:r>
            <a:r>
              <a:rPr lang="en-US" altLang="ko-KR" sz="2000"/>
              <a:t> CPA</a:t>
            </a:r>
            <a:r>
              <a:rPr lang="ko-KR" altLang="en-US" sz="2000"/>
              <a:t>공격</a:t>
            </a:r>
            <a:r>
              <a:rPr lang="en-US" altLang="ko-KR" sz="2000"/>
              <a:t>( </a:t>
            </a:r>
            <a:r>
              <a:rPr lang="ko-KR" altLang="en-US" sz="2000"/>
              <a:t>한</a:t>
            </a:r>
            <a:r>
              <a:rPr lang="en-US" altLang="ko-KR" sz="2000"/>
              <a:t> </a:t>
            </a:r>
            <a:r>
              <a:rPr lang="ko-KR" altLang="en-US" sz="2000"/>
              <a:t>라운드에 사용되는 서브 키의 두쌍을 찾아내는 방법 제시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5" name=""/>
          <p:cNvSpPr txBox="1"/>
          <p:nvPr/>
        </p:nvSpPr>
        <p:spPr>
          <a:xfrm>
            <a:off x="6762750" y="6338454"/>
            <a:ext cx="253364" cy="365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182533" y="6508115"/>
            <a:ext cx="7382934" cy="2432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000"/>
              <a:t>박은수, 오수현, 하재철. (2017). 부채널 공격에 대응하는 마스킹 기반의 블록 암호 LEA. 정보보호학회논문지, 27(5), 1023-1032.</a:t>
            </a:r>
            <a:endParaRPr lang="en-US" altLang="en-US" sz="10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3642" y="2166571"/>
            <a:ext cx="4572502" cy="4072384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6073773" y="2622549"/>
            <a:ext cx="5746752" cy="249999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예를 들어                               찾아내는 방법</a:t>
            </a: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위의 두 라운드 키를 추출하기 위해서  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0" indent="0">
              <a:buFont typeface="Arial"/>
              <a:buNone/>
              <a:defRPr/>
            </a:pPr>
            <a:r>
              <a:rPr lang="ko-KR" altLang="en-US"/>
              <a:t>              와         의 해밍 거리를 계산</a:t>
            </a:r>
            <a:endParaRPr lang="ko-KR" altLang="en-US"/>
          </a:p>
          <a:p>
            <a:pPr marL="257040" indent="-257040">
              <a:buFont typeface="Arial"/>
              <a:buChar char="•"/>
              <a:defRPr/>
            </a:pPr>
            <a:endParaRPr lang="en-US" altLang="ko-KR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32</a:t>
            </a:r>
            <a:r>
              <a:rPr lang="ko-KR" altLang="en-US"/>
              <a:t>비트의 키를 한번에 추측 </a:t>
            </a:r>
            <a:r>
              <a:rPr lang="en-US" altLang="ko-KR"/>
              <a:t>x </a:t>
            </a:r>
            <a:r>
              <a:rPr lang="ko-KR" altLang="en-US"/>
              <a:t> </a:t>
            </a:r>
            <a:r>
              <a:rPr lang="en-US" altLang="en-US"/>
              <a:t>→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비트씩 나눠 사용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r>
              <a:rPr lang="ko-KR" altLang="en-US"/>
              <a:t>  </a:t>
            </a:r>
            <a:endParaRPr lang="en-US" altLang="ko-KR"/>
          </a:p>
          <a:p>
            <a:pPr marL="0" indent="0">
              <a:buFont typeface="Arial"/>
              <a:buNone/>
              <a:defRPr/>
            </a:pPr>
            <a:r>
              <a:rPr lang="en-US" altLang="ko-KR" sz="1400"/>
              <a:t>*</a:t>
            </a:r>
            <a:r>
              <a:rPr lang="ko-KR" altLang="en-US" sz="1400"/>
              <a:t> </a:t>
            </a:r>
            <a:r>
              <a:rPr lang="en-US" altLang="ko-KR" sz="1400"/>
              <a:t>2^32</a:t>
            </a:r>
            <a:r>
              <a:rPr lang="ko-KR" altLang="en-US" sz="1400"/>
              <a:t>의 값이 너무 크기 때문에 </a:t>
            </a:r>
            <a:r>
              <a:rPr lang="en-US" altLang="ko-KR" sz="1400"/>
              <a:t>2^8</a:t>
            </a:r>
            <a:r>
              <a:rPr lang="ko-KR" altLang="en-US" sz="1400"/>
              <a:t> </a:t>
            </a:r>
            <a:r>
              <a:rPr lang="en-US" altLang="ko-KR" sz="1400"/>
              <a:t>*</a:t>
            </a:r>
            <a:r>
              <a:rPr lang="ko-KR" altLang="en-US" sz="1400"/>
              <a:t> </a:t>
            </a:r>
            <a:r>
              <a:rPr lang="en-US" altLang="ko-KR" sz="1400"/>
              <a:t>4</a:t>
            </a:r>
            <a:r>
              <a:rPr lang="ko-KR" altLang="en-US" sz="1400"/>
              <a:t>로 계산 </a:t>
            </a:r>
            <a:r>
              <a:rPr lang="en-US" altLang="ko-KR" sz="1400"/>
              <a:t>(</a:t>
            </a:r>
            <a:r>
              <a:rPr lang="ko-KR" altLang="en-US" sz="1400"/>
              <a:t>비밀키 추출 연산 감소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90366" y="2636308"/>
            <a:ext cx="1644650" cy="31115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rcRect r="3760" b="-2870"/>
          <a:stretch>
            <a:fillRect/>
          </a:stretch>
        </p:blipFill>
        <p:spPr>
          <a:xfrm>
            <a:off x="6506634" y="3749675"/>
            <a:ext cx="513347" cy="359276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44833" y="3752850"/>
            <a:ext cx="463549" cy="349250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1402291" y="4111624"/>
            <a:ext cx="1320270" cy="122766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2350823" y="5275131"/>
            <a:ext cx="130968" cy="11906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"/>
              <p:cNvSpPr>
                <a:spLocks noResize="1" noChangeShapeType="1" noTextEdit="1"/>
              </p:cNvSpPr>
              <p:nvPr/>
            </p:nvSpPr>
            <p:spPr>
              <a:xfrm>
                <a:off x="6291263" y="5166879"/>
                <a:ext cx="399097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32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*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*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* 2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= 4 *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9" name=""/>
              <p:cNvSpPr txBox="1"/>
              <p:nvPr/>
            </p:nvSpPr>
            <p:spPr>
              <a:xfrm>
                <a:off x="6291263" y="5166879"/>
                <a:ext cx="3990975" cy="4381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LEA</a:t>
            </a:r>
            <a:r>
              <a:rPr lang="ko-KR" altLang="en-US"/>
              <a:t>에 대한 </a:t>
            </a:r>
            <a:r>
              <a:rPr lang="en-US" altLang="ko-KR"/>
              <a:t>CPA</a:t>
            </a:r>
            <a:r>
              <a:rPr lang="ko-KR" altLang="en-US"/>
              <a:t>공격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Font typeface="Wingdings"/>
              <a:buNone/>
              <a:defRPr/>
            </a:pPr>
            <a:endParaRPr lang="ko-KR" altLang="en-US"/>
          </a:p>
          <a:p>
            <a:pPr marL="228600" lvl="0" indent="-228600">
              <a:buFont typeface="Arial"/>
              <a:defRPr/>
            </a:pPr>
            <a:r>
              <a:rPr lang="ko-KR" altLang="en-US" sz="2000"/>
              <a:t>평문을 이용한 </a:t>
            </a:r>
            <a:r>
              <a:rPr lang="en-US" altLang="ko-KR" sz="2000"/>
              <a:t>1</a:t>
            </a:r>
            <a:r>
              <a:rPr lang="ko-KR" altLang="en-US" sz="2000"/>
              <a:t>차 부채널 분석</a:t>
            </a:r>
            <a:endParaRPr lang="ko-KR" altLang="en-US" sz="2000"/>
          </a:p>
        </p:txBody>
      </p:sp>
      <p:sp>
        <p:nvSpPr>
          <p:cNvPr id="5" name=""/>
          <p:cNvSpPr txBox="1"/>
          <p:nvPr/>
        </p:nvSpPr>
        <p:spPr>
          <a:xfrm>
            <a:off x="6762750" y="6338454"/>
            <a:ext cx="253364" cy="365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0205" y="2188305"/>
            <a:ext cx="3409950" cy="38735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129088" y="6465570"/>
            <a:ext cx="7733244" cy="2381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000"/>
              <a:t>박진학, 김태종, 안현진, 원유승, 한동국. (2015). LEA에 대한 부채널 분석 및 대응 방법. 정보보호학회논문지, 25(2), 449-456.</a:t>
            </a:r>
            <a:endParaRPr lang="en-US" altLang="en-US" sz="1000"/>
          </a:p>
        </p:txBody>
      </p:sp>
      <p:sp>
        <p:nvSpPr>
          <p:cNvPr id="10" name=""/>
          <p:cNvSpPr txBox="1"/>
          <p:nvPr/>
        </p:nvSpPr>
        <p:spPr>
          <a:xfrm>
            <a:off x="6095998" y="1601930"/>
            <a:ext cx="6000750" cy="383493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공격지점으로 활용될 수 있는 부분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 1) </a:t>
            </a:r>
            <a:r>
              <a:rPr lang="ko-KR" altLang="en-US"/>
              <a:t>평문                            과 라운드키 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r>
              <a:rPr lang="ko-KR" altLang="en-US"/>
              <a:t>       </a:t>
            </a:r>
            <a:r>
              <a:rPr lang="en-US" altLang="ko-KR"/>
              <a:t>XOR</a:t>
            </a:r>
            <a:r>
              <a:rPr lang="ko-KR" altLang="en-US"/>
              <a:t>연산하는 부분 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2)</a:t>
            </a:r>
            <a:r>
              <a:rPr lang="ko-KR" altLang="en-US"/>
              <a:t> 두 가지 키가 사용된 </a:t>
            </a:r>
            <a:r>
              <a:rPr lang="en-US" altLang="ko-KR"/>
              <a:t>Addition</a:t>
            </a:r>
            <a:r>
              <a:rPr lang="ko-KR" altLang="en-US"/>
              <a:t> 연산이 일어나는 부분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 sz="120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800"/>
              <a:t>평문을 이용하여 </a:t>
            </a:r>
            <a:r>
              <a:rPr lang="en-US" altLang="ko-KR" sz="1800"/>
              <a:t>Addition</a:t>
            </a:r>
            <a:r>
              <a:rPr lang="ko-KR" altLang="en-US" sz="1800"/>
              <a:t> 연산이 사용되는 부분 </a:t>
            </a:r>
            <a:endParaRPr lang="en-US" altLang="ko-KR" sz="1800"/>
          </a:p>
          <a:p>
            <a:pPr marL="0" indent="0">
              <a:buFont typeface="Arial"/>
              <a:buNone/>
              <a:defRPr/>
            </a:pPr>
            <a:r>
              <a:rPr lang="ko-KR" altLang="en-US" sz="1800"/>
              <a:t>     </a:t>
            </a:r>
            <a:r>
              <a:rPr lang="en-US" altLang="ko-KR" sz="1800"/>
              <a:t>8</a:t>
            </a:r>
            <a:r>
              <a:rPr lang="ko-KR" altLang="en-US" sz="1800"/>
              <a:t>비트씩 추측 </a:t>
            </a:r>
            <a:endParaRPr lang="ko-KR" altLang="en-US" sz="1800"/>
          </a:p>
          <a:p>
            <a:pPr marL="0" indent="0">
              <a:buFont typeface="Arial"/>
              <a:buNone/>
              <a:defRPr/>
            </a:pPr>
            <a:r>
              <a:rPr lang="en-US" altLang="ko-KR" sz="1800"/>
              <a:t>                                          </a:t>
            </a:r>
            <a:endParaRPr lang="en-US" altLang="ko-KR" sz="180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/>
              <a:t>Addition</a:t>
            </a:r>
            <a:r>
              <a:rPr lang="ko-KR" altLang="en-US" sz="1800"/>
              <a:t>연산을 효율적으로 하기 위한 방법</a:t>
            </a:r>
            <a:endParaRPr lang="en-US" altLang="ko-KR" sz="1800"/>
          </a:p>
          <a:p>
            <a:pPr marL="457200" lvl="1" indent="0">
              <a:buFont typeface="Arial"/>
              <a:buNone/>
              <a:defRPr/>
            </a:pPr>
            <a:r>
              <a:rPr lang="en-US" altLang="ko-KR" sz="1800"/>
              <a:t>xor</a:t>
            </a:r>
            <a:r>
              <a:rPr lang="ko-KR" altLang="en-US" sz="1800"/>
              <a:t>연산이 일어난 지점을 중간값으로 분석한 뒤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/>
              <a:t>Addition</a:t>
            </a:r>
            <a:r>
              <a:rPr lang="ko-KR" altLang="en-US" sz="1800"/>
              <a:t> 연산이 일어난 지점을 중간값으로 하여 분석	</a:t>
            </a:r>
            <a:endParaRPr lang="ko-KR" altLang="en-US" sz="1800"/>
          </a:p>
          <a:p>
            <a:pPr marL="0" indent="0">
              <a:buFont typeface="Arial"/>
              <a:buNone/>
              <a:defRPr/>
            </a:pPr>
            <a:endParaRPr lang="ko-KR" altLang="en-US" sz="1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0761" y="1928091"/>
            <a:ext cx="1662545" cy="304799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62440" y="1846405"/>
            <a:ext cx="1974850" cy="349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"/>
              <p:cNvSpPr>
                <a:spLocks noResize="1" noChangeShapeType="1" noTextEdit="1"/>
              </p:cNvSpPr>
              <p:nvPr/>
            </p:nvSpPr>
            <p:spPr>
              <a:xfrm>
                <a:off x="8109239" y="3517322"/>
                <a:ext cx="2952750" cy="342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* </m:t>
                      </m:r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* </m:t>
                      </m:r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* </m:t>
                      </m:r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 = </m:t>
                      </m:r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32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= </m:t>
                      </m:r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* 4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4" name=""/>
              <p:cNvSpPr txBox="1"/>
              <p:nvPr/>
            </p:nvSpPr>
            <p:spPr>
              <a:xfrm>
                <a:off x="8109239" y="3517322"/>
                <a:ext cx="2952750" cy="3429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sp>
        <p:nvSpPr>
          <p:cNvPr id="15" name=""/>
          <p:cNvSpPr/>
          <p:nvPr/>
        </p:nvSpPr>
        <p:spPr>
          <a:xfrm>
            <a:off x="1238250" y="3612987"/>
            <a:ext cx="1174750" cy="948429"/>
          </a:xfrm>
          <a:prstGeom prst="rect">
            <a:avLst/>
          </a:prstGeom>
          <a:noFill/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LEA</a:t>
            </a:r>
            <a:r>
              <a:rPr lang="ko-KR" altLang="en-US"/>
              <a:t> 코드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Font typeface="Arial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6762750" y="6338454"/>
            <a:ext cx="253364" cy="365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4129088" y="6465570"/>
            <a:ext cx="7733244" cy="2381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1000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9584" y="1122892"/>
            <a:ext cx="5963493" cy="5099050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6096000" y="6470015"/>
            <a:ext cx="5029200" cy="290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300"/>
              <a:t>https://seed.kisa.or.kr/kisa/Board/20/detailView.do</a:t>
            </a:r>
            <a:endParaRPr lang="en-US" altLang="en-US" sz="13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3170" y="1967796"/>
            <a:ext cx="3561162" cy="3229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325</ep:Words>
  <ep:PresentationFormat>와이드스크린</ep:PresentationFormat>
  <ep:Paragraphs>59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ep:HeadingPairs>
  <ep:TitlesOfParts>
    <vt:vector size="12" baseType="lpstr">
      <vt:lpstr>CryptoCraft 테마</vt:lpstr>
      <vt:lpstr>제목 테마</vt:lpstr>
      <vt:lpstr>LEA에 대한 CPA 공격</vt:lpstr>
      <vt:lpstr>LEA 알고리즘</vt:lpstr>
      <vt:lpstr>LEA의 구조도</vt:lpstr>
      <vt:lpstr>LEA의 키스케줄</vt:lpstr>
      <vt:lpstr>LEA의 암호화</vt:lpstr>
      <vt:lpstr>LEA의 암호화</vt:lpstr>
      <vt:lpstr>LEA에 대한 CPA공격</vt:lpstr>
      <vt:lpstr>LEA에 대한 CPA공격</vt:lpstr>
      <vt:lpstr>LEA 코드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2020-12-27T15:51:47.014</dcterms:modified>
  <cp:revision>408</cp:revision>
  <dc:title>PowerPoint 프레젠테이션</dc:title>
  <cp:version/>
</cp:coreProperties>
</file>