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6"/>
  </p:notesMasterIdLst>
  <p:handoutMasterIdLst>
    <p:handoutMasterId r:id="rId27"/>
  </p:handoutMasterIdLst>
  <p:sldIdLst>
    <p:sldId id="269" r:id="rId3"/>
    <p:sldId id="275" r:id="rId4"/>
    <p:sldId id="280" r:id="rId5"/>
    <p:sldId id="337" r:id="rId6"/>
    <p:sldId id="370" r:id="rId7"/>
    <p:sldId id="345" r:id="rId8"/>
    <p:sldId id="365" r:id="rId9"/>
    <p:sldId id="364" r:id="rId10"/>
    <p:sldId id="366" r:id="rId11"/>
    <p:sldId id="367" r:id="rId12"/>
    <p:sldId id="368" r:id="rId13"/>
    <p:sldId id="369" r:id="rId14"/>
    <p:sldId id="351" r:id="rId15"/>
    <p:sldId id="371" r:id="rId16"/>
    <p:sldId id="348" r:id="rId17"/>
    <p:sldId id="362" r:id="rId18"/>
    <p:sldId id="375" r:id="rId19"/>
    <p:sldId id="376" r:id="rId20"/>
    <p:sldId id="377" r:id="rId21"/>
    <p:sldId id="374" r:id="rId22"/>
    <p:sldId id="373" r:id="rId23"/>
    <p:sldId id="378" r:id="rId24"/>
    <p:sldId id="311" r:id="rId25"/>
  </p:sldIdLst>
  <p:sldSz cx="12192000" cy="6858000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함초롬돋움" panose="020B0604000101010101" pitchFamily="50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00FF"/>
    <a:srgbClr val="9966FF"/>
    <a:srgbClr val="51DFB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6" autoAdjust="0"/>
    <p:restoredTop sz="91513" autoAdjust="0"/>
  </p:normalViewPr>
  <p:slideViewPr>
    <p:cSldViewPr snapToGrid="0">
      <p:cViewPr varScale="1">
        <p:scale>
          <a:sx n="86" d="100"/>
          <a:sy n="86" d="100"/>
        </p:scale>
        <p:origin x="90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09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값이 중요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903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955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17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단어를 예측하려면 어떤 단어가 앞에 </a:t>
            </a:r>
            <a:r>
              <a:rPr lang="ko-KR" altLang="en-US" dirty="0" err="1" smtClean="0"/>
              <a:t>왔었는지를</a:t>
            </a:r>
            <a:r>
              <a:rPr lang="ko-KR" altLang="en-US" dirty="0" smtClean="0"/>
              <a:t> 알아야함</a:t>
            </a:r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은 시퀀스의 모든 요소에 대해 동일한 작업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출력은 이전 계산 결과에 의존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반복적이라고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단순화한 구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029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Gradient descent :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모델이 학습 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588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단어를 예측하려면 어떤 단어가 앞에 </a:t>
            </a:r>
            <a:r>
              <a:rPr lang="ko-KR" altLang="en-US" dirty="0" err="1" smtClean="0"/>
              <a:t>왔었는지를</a:t>
            </a:r>
            <a:r>
              <a:rPr lang="ko-KR" altLang="en-US" dirty="0" smtClean="0"/>
              <a:t> 알아야함</a:t>
            </a:r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은 시퀀스의 모든 요소에 대해 동일한 작업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출력은 이전 계산 결과에 의존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반복적이라고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단순화한 구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106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단어를 예측하려면 어떤 단어가 앞에 </a:t>
            </a:r>
            <a:r>
              <a:rPr lang="ko-KR" altLang="en-US" dirty="0" err="1" smtClean="0"/>
              <a:t>왔었는지를</a:t>
            </a:r>
            <a:r>
              <a:rPr lang="ko-KR" altLang="en-US" dirty="0" smtClean="0"/>
              <a:t> 알아야함</a:t>
            </a:r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은 시퀀스의 모든 요소에 대해 동일한 작업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출력은 이전 계산 결과에 의존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반복적이라고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단순화한 구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25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81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79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단어를 예측하려면 어떤 단어가 앞에 </a:t>
            </a:r>
            <a:r>
              <a:rPr lang="ko-KR" altLang="en-US" dirty="0" err="1" smtClean="0"/>
              <a:t>왔었는지를</a:t>
            </a:r>
            <a:r>
              <a:rPr lang="ko-KR" altLang="en-US" dirty="0" smtClean="0"/>
              <a:t> 알아야함</a:t>
            </a:r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은 시퀀스의 모든 요소에 대해 동일한 작업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출력은 이전 계산 결과에 의존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반복적이라고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단순화한 구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02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 단어를 예측하려면 어떤 단어가 앞에 </a:t>
            </a:r>
            <a:r>
              <a:rPr lang="ko-KR" altLang="en-US" dirty="0" err="1" smtClean="0"/>
              <a:t>왔었는지를</a:t>
            </a:r>
            <a:r>
              <a:rPr lang="ko-KR" altLang="en-US" dirty="0" smtClean="0"/>
              <a:t> 알아야함</a:t>
            </a:r>
            <a:endParaRPr lang="en-US" altLang="ko-KR" dirty="0" smtClean="0"/>
          </a:p>
          <a:p>
            <a:r>
              <a:rPr lang="en-US" altLang="ko-KR" dirty="0" smtClean="0"/>
              <a:t>RNN</a:t>
            </a:r>
            <a:r>
              <a:rPr lang="ko-KR" altLang="en-US" dirty="0" smtClean="0"/>
              <a:t>은 시퀀스의 모든 요소에 대해 동일한 작업 수행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출력은 이전 계산 결과에 의존 </a:t>
            </a:r>
            <a:r>
              <a:rPr lang="en-US" altLang="ko-KR" dirty="0" smtClean="0"/>
              <a:t>&gt;&gt; </a:t>
            </a:r>
            <a:r>
              <a:rPr lang="ko-KR" altLang="en-US" dirty="0" smtClean="0"/>
              <a:t>반복적이라고 함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단순화한 구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18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306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5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6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값이 중요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78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마지막 </a:t>
            </a:r>
            <a:r>
              <a:rPr lang="en-US" altLang="ko-KR" dirty="0" smtClean="0"/>
              <a:t>state </a:t>
            </a:r>
            <a:r>
              <a:rPr lang="ko-KR" altLang="en-US" dirty="0" smtClean="0"/>
              <a:t>값이 중요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32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0222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 smtClean="0"/>
              <a:t>RNN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(Recurrent Neural </a:t>
            </a:r>
            <a:r>
              <a:rPr lang="en-US" altLang="ko-KR" sz="3600" b="1" dirty="0" smtClean="0"/>
              <a:t>Network)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en-US" altLang="ko-KR" sz="3600" b="1" dirty="0" smtClean="0"/>
              <a:t> </a:t>
            </a:r>
            <a:r>
              <a:rPr lang="ko-KR" altLang="en-US" sz="3600" b="1" dirty="0" smtClean="0"/>
              <a:t>기초</a:t>
            </a:r>
            <a:endParaRPr lang="ko-KR" altLang="en-US" sz="36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160838"/>
            <a:ext cx="8403774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임세진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https://youtu.be/wKtAvV0pBPw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</a:t>
            </a:r>
            <a:endParaRPr lang="ko-KR" altLang="en-US" b="1" dirty="0"/>
          </a:p>
        </p:txBody>
      </p:sp>
      <p:sp>
        <p:nvSpPr>
          <p:cNvPr id="122" name="직사각형 121"/>
          <p:cNvSpPr/>
          <p:nvPr/>
        </p:nvSpPr>
        <p:spPr>
          <a:xfrm>
            <a:off x="411920" y="1195131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예 </a:t>
            </a:r>
            <a:r>
              <a:rPr lang="en-US" altLang="ko-KR" b="1" dirty="0" smtClean="0"/>
              <a:t>2) Sentiment Analysis (</a:t>
            </a:r>
            <a:r>
              <a:rPr lang="ko-KR" altLang="en-US" b="1" dirty="0" smtClean="0"/>
              <a:t>감성 분석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3102927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27" y="4267690"/>
                <a:ext cx="850678" cy="322016"/>
              </a:xfrm>
              <a:prstGeom prst="rect">
                <a:avLst/>
              </a:prstGeom>
              <a:blipFill>
                <a:blip r:embed="rId3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모서리가 둥근 직사각형 36"/>
          <p:cNvSpPr/>
          <p:nvPr/>
        </p:nvSpPr>
        <p:spPr>
          <a:xfrm>
            <a:off x="2368550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44232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19914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8" idx="0"/>
            <a:endCxn id="71" idx="4"/>
          </p:cNvCxnSpPr>
          <p:nvPr/>
        </p:nvCxnSpPr>
        <p:spPr>
          <a:xfrm flipH="1" flipV="1">
            <a:off x="3118037" y="3998208"/>
            <a:ext cx="2176" cy="1142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750542" y="5141045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88100" y="5141045"/>
            <a:ext cx="1362075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hungry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96" idx="0"/>
            <a:endCxn id="72" idx="4"/>
          </p:cNvCxnSpPr>
          <p:nvPr/>
        </p:nvCxnSpPr>
        <p:spPr>
          <a:xfrm flipH="1" flipV="1">
            <a:off x="5093466" y="3987362"/>
            <a:ext cx="7927" cy="1139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0"/>
            <a:endCxn id="73" idx="4"/>
          </p:cNvCxnSpPr>
          <p:nvPr/>
        </p:nvCxnSpPr>
        <p:spPr>
          <a:xfrm flipV="1">
            <a:off x="7069138" y="3979458"/>
            <a:ext cx="6093" cy="1161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5" idx="0"/>
            <a:endCxn id="59" idx="4"/>
          </p:cNvCxnSpPr>
          <p:nvPr/>
        </p:nvCxnSpPr>
        <p:spPr>
          <a:xfrm flipV="1">
            <a:off x="3118036" y="2657185"/>
            <a:ext cx="2592" cy="523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72" idx="0"/>
            <a:endCxn id="78" idx="2"/>
          </p:cNvCxnSpPr>
          <p:nvPr/>
        </p:nvCxnSpPr>
        <p:spPr>
          <a:xfrm flipV="1">
            <a:off x="5093466" y="3518261"/>
            <a:ext cx="1874" cy="118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73" idx="0"/>
            <a:endCxn id="80" idx="2"/>
          </p:cNvCxnSpPr>
          <p:nvPr/>
        </p:nvCxnSpPr>
        <p:spPr>
          <a:xfrm flipV="1">
            <a:off x="7075231" y="3516165"/>
            <a:ext cx="2588" cy="112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750956" y="2032311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26638" y="2041114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701906" y="2032311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5079023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23" y="4267690"/>
                <a:ext cx="850678" cy="322016"/>
              </a:xfrm>
              <a:prstGeom prst="rect">
                <a:avLst/>
              </a:prstGeom>
              <a:blipFill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/>
              <p:cNvSpPr/>
              <p:nvPr/>
            </p:nvSpPr>
            <p:spPr>
              <a:xfrm>
                <a:off x="7054290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90" y="4267690"/>
                <a:ext cx="850678" cy="322016"/>
              </a:xfrm>
              <a:prstGeom prst="rect">
                <a:avLst/>
              </a:prstGeom>
              <a:blipFill>
                <a:blip r:embed="rId5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/>
              <p:cNvSpPr/>
              <p:nvPr/>
            </p:nvSpPr>
            <p:spPr>
              <a:xfrm>
                <a:off x="4122265" y="3429132"/>
                <a:ext cx="858672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65" y="3429132"/>
                <a:ext cx="858672" cy="322016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/>
              <p:cNvSpPr/>
              <p:nvPr/>
            </p:nvSpPr>
            <p:spPr>
              <a:xfrm>
                <a:off x="6097696" y="3407580"/>
                <a:ext cx="858672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96" y="3407580"/>
                <a:ext cx="858672" cy="322016"/>
              </a:xfrm>
              <a:prstGeom prst="rect">
                <a:avLst/>
              </a:prstGeom>
              <a:blipFill>
                <a:blip r:embed="rId7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/>
          <p:cNvSpPr/>
          <p:nvPr/>
        </p:nvSpPr>
        <p:spPr>
          <a:xfrm>
            <a:off x="2901790" y="3647214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7219" y="3636368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858984" y="3628464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56751" y="3180824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76" name="직선 화살표 연결선 75"/>
          <p:cNvCxnSpPr>
            <a:stCxn id="71" idx="0"/>
            <a:endCxn id="75" idx="2"/>
          </p:cNvCxnSpPr>
          <p:nvPr/>
        </p:nvCxnSpPr>
        <p:spPr>
          <a:xfrm flipH="1" flipV="1">
            <a:off x="3118036" y="3504004"/>
            <a:ext cx="2" cy="143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8" idx="0"/>
            <a:endCxn id="60" idx="4"/>
          </p:cNvCxnSpPr>
          <p:nvPr/>
        </p:nvCxnSpPr>
        <p:spPr>
          <a:xfrm flipV="1">
            <a:off x="5095340" y="2665989"/>
            <a:ext cx="969" cy="52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734056" y="3195082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79" name="직선 화살표 연결선 78"/>
          <p:cNvCxnSpPr>
            <a:stCxn id="80" idx="0"/>
            <a:endCxn id="61" idx="4"/>
          </p:cNvCxnSpPr>
          <p:nvPr/>
        </p:nvCxnSpPr>
        <p:spPr>
          <a:xfrm flipH="1" flipV="1">
            <a:off x="7071576" y="2657185"/>
            <a:ext cx="6243" cy="53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6716534" y="3192985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75" idx="3"/>
            <a:endCxn id="72" idx="2"/>
          </p:cNvCxnSpPr>
          <p:nvPr/>
        </p:nvCxnSpPr>
        <p:spPr>
          <a:xfrm>
            <a:off x="3479320" y="3342415"/>
            <a:ext cx="1397900" cy="4694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78" idx="3"/>
            <a:endCxn id="73" idx="2"/>
          </p:cNvCxnSpPr>
          <p:nvPr/>
        </p:nvCxnSpPr>
        <p:spPr>
          <a:xfrm>
            <a:off x="5456624" y="3356673"/>
            <a:ext cx="1402359" cy="44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0" idx="3"/>
          </p:cNvCxnSpPr>
          <p:nvPr/>
        </p:nvCxnSpPr>
        <p:spPr>
          <a:xfrm>
            <a:off x="7439103" y="3354576"/>
            <a:ext cx="1399894" cy="4627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01488" y="2186818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output1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4685128" y="2206771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output2</a:t>
            </a:r>
            <a:endParaRPr lang="ko-KR" altLang="en-US" sz="1400" b="1" dirty="0"/>
          </a:p>
        </p:txBody>
      </p:sp>
      <p:sp>
        <p:nvSpPr>
          <p:cNvPr id="95" name="직사각형 94"/>
          <p:cNvSpPr/>
          <p:nvPr/>
        </p:nvSpPr>
        <p:spPr>
          <a:xfrm>
            <a:off x="6687064" y="2195519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output3</a:t>
            </a:r>
            <a:endParaRPr lang="ko-KR" altLang="en-US" sz="1400" b="1" dirty="0"/>
          </a:p>
        </p:txBody>
      </p:sp>
      <p:sp>
        <p:nvSpPr>
          <p:cNvPr id="96" name="타원 95"/>
          <p:cNvSpPr/>
          <p:nvPr/>
        </p:nvSpPr>
        <p:spPr>
          <a:xfrm>
            <a:off x="4731722" y="5126788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am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89552" y="3610126"/>
            <a:ext cx="1146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unhappy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17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</a:t>
            </a:r>
            <a:endParaRPr lang="ko-KR" altLang="en-US" b="1" dirty="0"/>
          </a:p>
        </p:txBody>
      </p:sp>
      <p:sp>
        <p:nvSpPr>
          <p:cNvPr id="122" name="직사각형 121"/>
          <p:cNvSpPr/>
          <p:nvPr/>
        </p:nvSpPr>
        <p:spPr>
          <a:xfrm>
            <a:off x="411920" y="1195131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예 </a:t>
            </a:r>
            <a:r>
              <a:rPr lang="en-US" altLang="ko-KR" b="1" dirty="0" smtClean="0"/>
              <a:t>2) Sentiment Analysis (</a:t>
            </a:r>
            <a:r>
              <a:rPr lang="ko-KR" altLang="en-US" b="1" dirty="0" smtClean="0"/>
              <a:t>감성 분석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3102927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27" y="4267690"/>
                <a:ext cx="850678" cy="322016"/>
              </a:xfrm>
              <a:prstGeom prst="rect">
                <a:avLst/>
              </a:prstGeom>
              <a:blipFill>
                <a:blip r:embed="rId3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모서리가 둥근 직사각형 36"/>
          <p:cNvSpPr/>
          <p:nvPr/>
        </p:nvSpPr>
        <p:spPr>
          <a:xfrm>
            <a:off x="2368550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344232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19914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8" idx="0"/>
            <a:endCxn id="71" idx="4"/>
          </p:cNvCxnSpPr>
          <p:nvPr/>
        </p:nvCxnSpPr>
        <p:spPr>
          <a:xfrm flipH="1" flipV="1">
            <a:off x="3118037" y="3998208"/>
            <a:ext cx="2176" cy="1142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2750542" y="5141045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388100" y="5141045"/>
            <a:ext cx="1362075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meat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96" idx="0"/>
            <a:endCxn id="72" idx="4"/>
          </p:cNvCxnSpPr>
          <p:nvPr/>
        </p:nvCxnSpPr>
        <p:spPr>
          <a:xfrm flipH="1" flipV="1">
            <a:off x="5093466" y="3987362"/>
            <a:ext cx="7927" cy="1139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50" idx="0"/>
            <a:endCxn id="73" idx="4"/>
          </p:cNvCxnSpPr>
          <p:nvPr/>
        </p:nvCxnSpPr>
        <p:spPr>
          <a:xfrm flipV="1">
            <a:off x="7069138" y="3979458"/>
            <a:ext cx="6093" cy="1161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5" idx="0"/>
            <a:endCxn id="59" idx="4"/>
          </p:cNvCxnSpPr>
          <p:nvPr/>
        </p:nvCxnSpPr>
        <p:spPr>
          <a:xfrm flipV="1">
            <a:off x="3118036" y="2657185"/>
            <a:ext cx="2592" cy="523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72" idx="0"/>
            <a:endCxn id="78" idx="2"/>
          </p:cNvCxnSpPr>
          <p:nvPr/>
        </p:nvCxnSpPr>
        <p:spPr>
          <a:xfrm flipV="1">
            <a:off x="5093466" y="3518261"/>
            <a:ext cx="1874" cy="118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73" idx="0"/>
            <a:endCxn id="80" idx="2"/>
          </p:cNvCxnSpPr>
          <p:nvPr/>
        </p:nvCxnSpPr>
        <p:spPr>
          <a:xfrm flipV="1">
            <a:off x="7075231" y="3516165"/>
            <a:ext cx="2588" cy="112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2750956" y="2032311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726638" y="2041114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6701906" y="2032311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5079023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023" y="4267690"/>
                <a:ext cx="850678" cy="322016"/>
              </a:xfrm>
              <a:prstGeom prst="rect">
                <a:avLst/>
              </a:prstGeom>
              <a:blipFill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/>
              <p:cNvSpPr/>
              <p:nvPr/>
            </p:nvSpPr>
            <p:spPr>
              <a:xfrm>
                <a:off x="7054290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290" y="4267690"/>
                <a:ext cx="850678" cy="322016"/>
              </a:xfrm>
              <a:prstGeom prst="rect">
                <a:avLst/>
              </a:prstGeom>
              <a:blipFill>
                <a:blip r:embed="rId5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/>
              <p:cNvSpPr/>
              <p:nvPr/>
            </p:nvSpPr>
            <p:spPr>
              <a:xfrm>
                <a:off x="4122265" y="3429132"/>
                <a:ext cx="858672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65" y="3429132"/>
                <a:ext cx="858672" cy="322016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/>
              <p:cNvSpPr/>
              <p:nvPr/>
            </p:nvSpPr>
            <p:spPr>
              <a:xfrm>
                <a:off x="6097696" y="3407580"/>
                <a:ext cx="858672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96" y="3407580"/>
                <a:ext cx="858672" cy="322016"/>
              </a:xfrm>
              <a:prstGeom prst="rect">
                <a:avLst/>
              </a:prstGeom>
              <a:blipFill>
                <a:blip r:embed="rId7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/>
          <p:cNvSpPr/>
          <p:nvPr/>
        </p:nvSpPr>
        <p:spPr>
          <a:xfrm>
            <a:off x="2901790" y="3647214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877219" y="3636368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858984" y="3628464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756751" y="3180824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76" name="직선 화살표 연결선 75"/>
          <p:cNvCxnSpPr>
            <a:stCxn id="71" idx="0"/>
            <a:endCxn id="75" idx="2"/>
          </p:cNvCxnSpPr>
          <p:nvPr/>
        </p:nvCxnSpPr>
        <p:spPr>
          <a:xfrm flipH="1" flipV="1">
            <a:off x="3118036" y="3504004"/>
            <a:ext cx="2" cy="143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8" idx="0"/>
            <a:endCxn id="60" idx="4"/>
          </p:cNvCxnSpPr>
          <p:nvPr/>
        </p:nvCxnSpPr>
        <p:spPr>
          <a:xfrm flipV="1">
            <a:off x="5095340" y="2665989"/>
            <a:ext cx="969" cy="52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4734056" y="3195082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79" name="직선 화살표 연결선 78"/>
          <p:cNvCxnSpPr>
            <a:stCxn id="80" idx="0"/>
            <a:endCxn id="61" idx="4"/>
          </p:cNvCxnSpPr>
          <p:nvPr/>
        </p:nvCxnSpPr>
        <p:spPr>
          <a:xfrm flipH="1" flipV="1">
            <a:off x="7071576" y="2657185"/>
            <a:ext cx="6243" cy="53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6716534" y="3192985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75" idx="3"/>
            <a:endCxn id="72" idx="2"/>
          </p:cNvCxnSpPr>
          <p:nvPr/>
        </p:nvCxnSpPr>
        <p:spPr>
          <a:xfrm>
            <a:off x="3479320" y="3342415"/>
            <a:ext cx="1397900" cy="4694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78" idx="3"/>
            <a:endCxn id="73" idx="2"/>
          </p:cNvCxnSpPr>
          <p:nvPr/>
        </p:nvCxnSpPr>
        <p:spPr>
          <a:xfrm>
            <a:off x="5456624" y="3356673"/>
            <a:ext cx="1402359" cy="44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0" idx="3"/>
          </p:cNvCxnSpPr>
          <p:nvPr/>
        </p:nvCxnSpPr>
        <p:spPr>
          <a:xfrm>
            <a:off x="7439103" y="3354576"/>
            <a:ext cx="1399894" cy="46271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2701488" y="2186818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output1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4685128" y="2206771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output2</a:t>
            </a:r>
            <a:endParaRPr lang="ko-KR" altLang="en-US" sz="1400" b="1" dirty="0"/>
          </a:p>
        </p:txBody>
      </p:sp>
      <p:sp>
        <p:nvSpPr>
          <p:cNvPr id="95" name="직사각형 94"/>
          <p:cNvSpPr/>
          <p:nvPr/>
        </p:nvSpPr>
        <p:spPr>
          <a:xfrm>
            <a:off x="6687064" y="2195519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output3</a:t>
            </a:r>
            <a:endParaRPr lang="ko-KR" altLang="en-US" sz="1400" b="1" dirty="0"/>
          </a:p>
        </p:txBody>
      </p:sp>
      <p:sp>
        <p:nvSpPr>
          <p:cNvPr id="96" name="타원 95"/>
          <p:cNvSpPr/>
          <p:nvPr/>
        </p:nvSpPr>
        <p:spPr>
          <a:xfrm>
            <a:off x="4731722" y="5126788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eat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030617" y="3610126"/>
            <a:ext cx="86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happy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2629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</a:t>
            </a:r>
            <a:endParaRPr lang="ko-KR" altLang="en-US" b="1" dirty="0"/>
          </a:p>
        </p:txBody>
      </p:sp>
      <p:sp>
        <p:nvSpPr>
          <p:cNvPr id="122" name="직사각형 121"/>
          <p:cNvSpPr/>
          <p:nvPr/>
        </p:nvSpPr>
        <p:spPr>
          <a:xfrm>
            <a:off x="411920" y="1195131"/>
            <a:ext cx="4074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예 </a:t>
            </a:r>
            <a:r>
              <a:rPr lang="en-US" altLang="ko-KR" b="1" dirty="0" smtClean="0"/>
              <a:t>2) Sentiment Analysis (</a:t>
            </a:r>
            <a:r>
              <a:rPr lang="ko-KR" altLang="en-US" b="1" dirty="0" smtClean="0"/>
              <a:t>감성 분석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2048827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827" y="4267690"/>
                <a:ext cx="850678" cy="322016"/>
              </a:xfrm>
              <a:prstGeom prst="rect">
                <a:avLst/>
              </a:prstGeom>
              <a:blipFill>
                <a:blip r:embed="rId3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모서리가 둥근 직사각형 36"/>
          <p:cNvSpPr/>
          <p:nvPr/>
        </p:nvSpPr>
        <p:spPr>
          <a:xfrm>
            <a:off x="1314450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290132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265814" y="2982364"/>
            <a:ext cx="1503325" cy="1680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stCxn id="48" idx="0"/>
            <a:endCxn id="71" idx="4"/>
          </p:cNvCxnSpPr>
          <p:nvPr/>
        </p:nvCxnSpPr>
        <p:spPr>
          <a:xfrm flipH="1" flipV="1">
            <a:off x="2063937" y="3998208"/>
            <a:ext cx="2176" cy="11428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1696442" y="5141045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51" name="직선 화살표 연결선 50"/>
          <p:cNvCxnSpPr>
            <a:stCxn id="96" idx="0"/>
            <a:endCxn id="72" idx="4"/>
          </p:cNvCxnSpPr>
          <p:nvPr/>
        </p:nvCxnSpPr>
        <p:spPr>
          <a:xfrm flipH="1" flipV="1">
            <a:off x="4039366" y="3987362"/>
            <a:ext cx="7927" cy="1139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41" idx="0"/>
            <a:endCxn id="73" idx="4"/>
          </p:cNvCxnSpPr>
          <p:nvPr/>
        </p:nvCxnSpPr>
        <p:spPr>
          <a:xfrm flipV="1">
            <a:off x="6015335" y="3979458"/>
            <a:ext cx="5796" cy="11615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75" idx="0"/>
            <a:endCxn id="59" idx="4"/>
          </p:cNvCxnSpPr>
          <p:nvPr/>
        </p:nvCxnSpPr>
        <p:spPr>
          <a:xfrm flipV="1">
            <a:off x="2063936" y="2657185"/>
            <a:ext cx="2592" cy="523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72" idx="0"/>
            <a:endCxn id="78" idx="2"/>
          </p:cNvCxnSpPr>
          <p:nvPr/>
        </p:nvCxnSpPr>
        <p:spPr>
          <a:xfrm flipV="1">
            <a:off x="4039366" y="3518261"/>
            <a:ext cx="1874" cy="118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73" idx="0"/>
            <a:endCxn id="80" idx="2"/>
          </p:cNvCxnSpPr>
          <p:nvPr/>
        </p:nvCxnSpPr>
        <p:spPr>
          <a:xfrm flipV="1">
            <a:off x="6021131" y="3516165"/>
            <a:ext cx="2588" cy="1122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/>
          <p:cNvSpPr/>
          <p:nvPr/>
        </p:nvSpPr>
        <p:spPr>
          <a:xfrm>
            <a:off x="1696856" y="2032311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3672538" y="2041114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5647806" y="2032311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직사각형 64"/>
              <p:cNvSpPr/>
              <p:nvPr/>
            </p:nvSpPr>
            <p:spPr>
              <a:xfrm>
                <a:off x="4024923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5" name="직사각형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923" y="4267690"/>
                <a:ext cx="850678" cy="322016"/>
              </a:xfrm>
              <a:prstGeom prst="rect">
                <a:avLst/>
              </a:prstGeom>
              <a:blipFill>
                <a:blip r:embed="rId4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직사각형 65"/>
              <p:cNvSpPr/>
              <p:nvPr/>
            </p:nvSpPr>
            <p:spPr>
              <a:xfrm>
                <a:off x="6000190" y="4267690"/>
                <a:ext cx="850678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6" name="직사각형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190" y="4267690"/>
                <a:ext cx="850678" cy="322016"/>
              </a:xfrm>
              <a:prstGeom prst="rect">
                <a:avLst/>
              </a:prstGeom>
              <a:blipFill>
                <a:blip r:embed="rId5"/>
                <a:stretch>
                  <a:fillRect b="-18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직사각형 67"/>
              <p:cNvSpPr/>
              <p:nvPr/>
            </p:nvSpPr>
            <p:spPr>
              <a:xfrm>
                <a:off x="3068165" y="3429132"/>
                <a:ext cx="858672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8" name="직사각형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165" y="3429132"/>
                <a:ext cx="858672" cy="322016"/>
              </a:xfrm>
              <a:prstGeom prst="rect">
                <a:avLst/>
              </a:prstGeom>
              <a:blipFill>
                <a:blip r:embed="rId6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직사각형 68"/>
              <p:cNvSpPr/>
              <p:nvPr/>
            </p:nvSpPr>
            <p:spPr>
              <a:xfrm>
                <a:off x="5043596" y="3407580"/>
                <a:ext cx="858672" cy="322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69" name="직사각형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596" y="3407580"/>
                <a:ext cx="858672" cy="322016"/>
              </a:xfrm>
              <a:prstGeom prst="rect">
                <a:avLst/>
              </a:prstGeom>
              <a:blipFill>
                <a:blip r:embed="rId7"/>
                <a:stretch>
                  <a:fillRect b="-169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타원 70"/>
          <p:cNvSpPr/>
          <p:nvPr/>
        </p:nvSpPr>
        <p:spPr>
          <a:xfrm>
            <a:off x="1847690" y="3647214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823119" y="3636368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804884" y="3628464"/>
            <a:ext cx="432493" cy="35099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1702651" y="3180824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76" name="직선 화살표 연결선 75"/>
          <p:cNvCxnSpPr>
            <a:stCxn id="71" idx="0"/>
            <a:endCxn id="75" idx="2"/>
          </p:cNvCxnSpPr>
          <p:nvPr/>
        </p:nvCxnSpPr>
        <p:spPr>
          <a:xfrm flipH="1" flipV="1">
            <a:off x="2063936" y="3504004"/>
            <a:ext cx="2" cy="143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8" idx="0"/>
            <a:endCxn id="60" idx="4"/>
          </p:cNvCxnSpPr>
          <p:nvPr/>
        </p:nvCxnSpPr>
        <p:spPr>
          <a:xfrm flipV="1">
            <a:off x="4041240" y="2665989"/>
            <a:ext cx="969" cy="529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679956" y="3195082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79" name="직선 화살표 연결선 78"/>
          <p:cNvCxnSpPr>
            <a:stCxn id="80" idx="0"/>
            <a:endCxn id="61" idx="4"/>
          </p:cNvCxnSpPr>
          <p:nvPr/>
        </p:nvCxnSpPr>
        <p:spPr>
          <a:xfrm flipH="1" flipV="1">
            <a:off x="6017476" y="2657185"/>
            <a:ext cx="6243" cy="535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5662434" y="3192985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83" name="꺾인 연결선 82"/>
          <p:cNvCxnSpPr>
            <a:stCxn id="75" idx="3"/>
            <a:endCxn id="72" idx="2"/>
          </p:cNvCxnSpPr>
          <p:nvPr/>
        </p:nvCxnSpPr>
        <p:spPr>
          <a:xfrm>
            <a:off x="2425220" y="3342415"/>
            <a:ext cx="1397900" cy="46945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83"/>
          <p:cNvCxnSpPr>
            <a:stCxn id="78" idx="3"/>
            <a:endCxn id="73" idx="2"/>
          </p:cNvCxnSpPr>
          <p:nvPr/>
        </p:nvCxnSpPr>
        <p:spPr>
          <a:xfrm>
            <a:off x="4402524" y="3356673"/>
            <a:ext cx="1402359" cy="44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4"/>
          <p:cNvCxnSpPr>
            <a:stCxn id="80" idx="3"/>
            <a:endCxn id="42" idx="1"/>
          </p:cNvCxnSpPr>
          <p:nvPr/>
        </p:nvCxnSpPr>
        <p:spPr>
          <a:xfrm>
            <a:off x="6385003" y="3354575"/>
            <a:ext cx="1382066" cy="5624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647388" y="2186818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/>
              <a:t>output1</a:t>
            </a:r>
            <a:endParaRPr lang="ko-KR" altLang="en-US" sz="1400" b="1" dirty="0"/>
          </a:p>
        </p:txBody>
      </p:sp>
      <p:sp>
        <p:nvSpPr>
          <p:cNvPr id="94" name="직사각형 93"/>
          <p:cNvSpPr/>
          <p:nvPr/>
        </p:nvSpPr>
        <p:spPr>
          <a:xfrm>
            <a:off x="3631028" y="2206771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output2</a:t>
            </a:r>
            <a:endParaRPr lang="ko-KR" altLang="en-US" sz="1400" b="1" dirty="0"/>
          </a:p>
        </p:txBody>
      </p:sp>
      <p:sp>
        <p:nvSpPr>
          <p:cNvPr id="95" name="직사각형 94"/>
          <p:cNvSpPr/>
          <p:nvPr/>
        </p:nvSpPr>
        <p:spPr>
          <a:xfrm>
            <a:off x="5632964" y="2195519"/>
            <a:ext cx="8386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b="1" dirty="0" smtClean="0"/>
              <a:t>output3</a:t>
            </a:r>
            <a:endParaRPr lang="ko-KR" altLang="en-US" sz="1400" b="1" dirty="0"/>
          </a:p>
        </p:txBody>
      </p:sp>
      <p:sp>
        <p:nvSpPr>
          <p:cNvPr id="96" name="타원 95"/>
          <p:cNvSpPr/>
          <p:nvPr/>
        </p:nvSpPr>
        <p:spPr>
          <a:xfrm>
            <a:off x="3677622" y="5126788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5645664" y="5141045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7767069" y="2919004"/>
            <a:ext cx="420784" cy="19960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so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tmax</a:t>
            </a:r>
            <a:endParaRPr lang="en-US" altLang="ko-KR" b="1" dirty="0" smtClean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816112" y="3604585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stCxn id="42" idx="3"/>
            <a:endCxn id="44" idx="2"/>
          </p:cNvCxnSpPr>
          <p:nvPr/>
        </p:nvCxnSpPr>
        <p:spPr>
          <a:xfrm>
            <a:off x="8187853" y="3917022"/>
            <a:ext cx="6282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8838316" y="3708844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err="1" smtClean="0"/>
              <a:t>pred</a:t>
            </a:r>
            <a:endParaRPr lang="ko-KR" altLang="en-US" b="1" dirty="0"/>
          </a:p>
        </p:txBody>
      </p:sp>
      <p:sp>
        <p:nvSpPr>
          <p:cNvPr id="58" name="타원 57"/>
          <p:cNvSpPr/>
          <p:nvPr/>
        </p:nvSpPr>
        <p:spPr>
          <a:xfrm>
            <a:off x="9814041" y="3604585"/>
            <a:ext cx="739341" cy="62487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9765714" y="370884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target</a:t>
            </a:r>
            <a:endParaRPr lang="ko-KR" altLang="en-US" b="1" dirty="0"/>
          </a:p>
        </p:txBody>
      </p:sp>
      <p:cxnSp>
        <p:nvCxnSpPr>
          <p:cNvPr id="10" name="구부러진 연결선 9"/>
          <p:cNvCxnSpPr>
            <a:stCxn id="44" idx="0"/>
            <a:endCxn id="58" idx="0"/>
          </p:cNvCxnSpPr>
          <p:nvPr/>
        </p:nvCxnSpPr>
        <p:spPr>
          <a:xfrm rot="5400000" flipH="1" flipV="1">
            <a:off x="9684747" y="3105621"/>
            <a:ext cx="12700" cy="997929"/>
          </a:xfrm>
          <a:prstGeom prst="curvedConnector3">
            <a:avLst>
              <a:gd name="adj1" fmla="val 4100000"/>
            </a:avLst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/>
          <p:cNvSpPr/>
          <p:nvPr/>
        </p:nvSpPr>
        <p:spPr>
          <a:xfrm>
            <a:off x="8465869" y="2397481"/>
            <a:ext cx="2361347" cy="27435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9100871" y="2615597"/>
            <a:ext cx="1165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b="1" dirty="0" smtClean="0"/>
              <a:t>Minimize</a:t>
            </a:r>
          </a:p>
          <a:p>
            <a:pPr algn="ctr"/>
            <a:r>
              <a:rPr lang="en-US" altLang="ko-KR" sz="1600" b="1" dirty="0" smtClean="0"/>
              <a:t>difference</a:t>
            </a:r>
            <a:endParaRPr lang="ko-KR" altLang="en-US" sz="1600" b="1" dirty="0"/>
          </a:p>
        </p:txBody>
      </p:sp>
      <p:sp>
        <p:nvSpPr>
          <p:cNvPr id="67" name="직사각형 66"/>
          <p:cNvSpPr/>
          <p:nvPr/>
        </p:nvSpPr>
        <p:spPr>
          <a:xfrm>
            <a:off x="8985142" y="2012257"/>
            <a:ext cx="13227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b="1" dirty="0" smtClean="0"/>
              <a:t>optimizer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0716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191511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000" b="1" dirty="0" smtClean="0"/>
              <a:t>RNN</a:t>
            </a:r>
            <a:r>
              <a:rPr lang="ko-KR" altLang="en-US" sz="2000" b="1" dirty="0" smtClean="0"/>
              <a:t>의 </a:t>
            </a:r>
            <a:r>
              <a:rPr lang="ko-KR" altLang="en-US" sz="2000" b="1" dirty="0" smtClean="0"/>
              <a:t>기본 구조</a:t>
            </a:r>
            <a:endParaRPr lang="en-US" altLang="ko-KR" sz="20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3108971" y="3029704"/>
            <a:ext cx="8105608" cy="2195782"/>
            <a:chOff x="1893628" y="2987645"/>
            <a:chExt cx="7965440" cy="2092915"/>
          </a:xfrm>
        </p:grpSpPr>
        <p:pic>
          <p:nvPicPr>
            <p:cNvPr id="16" name="Picture 4" descr="펼쳐진 순환 신경망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628" y="2987645"/>
              <a:ext cx="7965440" cy="20929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타원 16"/>
                <p:cNvSpPr/>
                <p:nvPr/>
              </p:nvSpPr>
              <p:spPr>
                <a:xfrm>
                  <a:off x="2360677" y="2987645"/>
                  <a:ext cx="391667" cy="377347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타원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677" y="2987645"/>
                  <a:ext cx="391667" cy="37734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타원 17"/>
                <p:cNvSpPr/>
                <p:nvPr/>
              </p:nvSpPr>
              <p:spPr>
                <a:xfrm>
                  <a:off x="4991101" y="2987645"/>
                  <a:ext cx="391667" cy="377347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타원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1101" y="2987645"/>
                  <a:ext cx="391667" cy="37734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타원 18"/>
                <p:cNvSpPr/>
                <p:nvPr/>
              </p:nvSpPr>
              <p:spPr>
                <a:xfrm>
                  <a:off x="6167629" y="2987645"/>
                  <a:ext cx="391667" cy="377347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타원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7629" y="2987645"/>
                  <a:ext cx="391667" cy="37734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타원 19"/>
                <p:cNvSpPr/>
                <p:nvPr/>
              </p:nvSpPr>
              <p:spPr>
                <a:xfrm>
                  <a:off x="7344157" y="2987645"/>
                  <a:ext cx="391667" cy="377347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타원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4157" y="2987645"/>
                  <a:ext cx="391667" cy="37734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타원 20"/>
                <p:cNvSpPr/>
                <p:nvPr/>
              </p:nvSpPr>
              <p:spPr>
                <a:xfrm>
                  <a:off x="9297925" y="2987645"/>
                  <a:ext cx="391667" cy="377347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7925" y="2987645"/>
                  <a:ext cx="391667" cy="37734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모서리가 둥근 직사각형 21"/>
          <p:cNvSpPr/>
          <p:nvPr/>
        </p:nvSpPr>
        <p:spPr>
          <a:xfrm>
            <a:off x="519598" y="2771240"/>
            <a:ext cx="1507524" cy="1927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/>
          <p:cNvCxnSpPr>
            <a:stCxn id="24" idx="0"/>
            <a:endCxn id="29" idx="4"/>
          </p:cNvCxnSpPr>
          <p:nvPr/>
        </p:nvCxnSpPr>
        <p:spPr>
          <a:xfrm flipV="1">
            <a:off x="1273360" y="3942406"/>
            <a:ext cx="0" cy="1304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902657" y="5247114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/>
          <p:cNvCxnSpPr>
            <a:stCxn id="30" idx="0"/>
            <a:endCxn id="26" idx="4"/>
          </p:cNvCxnSpPr>
          <p:nvPr/>
        </p:nvCxnSpPr>
        <p:spPr>
          <a:xfrm flipV="1">
            <a:off x="1273625" y="2398280"/>
            <a:ext cx="150" cy="634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903072" y="1681588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Y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1256026" y="4245430"/>
                <a:ext cx="853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26" y="4245430"/>
                <a:ext cx="853054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타원 28"/>
          <p:cNvSpPr/>
          <p:nvPr/>
        </p:nvSpPr>
        <p:spPr>
          <a:xfrm>
            <a:off x="1057380" y="3498733"/>
            <a:ext cx="431960" cy="44367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</a:rPr>
              <a:t>+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912340" y="3032344"/>
            <a:ext cx="722569" cy="3231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tanh</a:t>
            </a:r>
            <a:endParaRPr lang="ko-KR" altLang="en-US" b="1" dirty="0"/>
          </a:p>
        </p:txBody>
      </p:sp>
      <p:cxnSp>
        <p:nvCxnSpPr>
          <p:cNvPr id="31" name="직선 화살표 연결선 30"/>
          <p:cNvCxnSpPr>
            <a:stCxn id="29" idx="0"/>
            <a:endCxn id="30" idx="2"/>
          </p:cNvCxnSpPr>
          <p:nvPr/>
        </p:nvCxnSpPr>
        <p:spPr>
          <a:xfrm flipV="1">
            <a:off x="1273360" y="3355524"/>
            <a:ext cx="265" cy="1432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0" idx="3"/>
            <a:endCxn id="29" idx="6"/>
          </p:cNvCxnSpPr>
          <p:nvPr/>
        </p:nvCxnSpPr>
        <p:spPr>
          <a:xfrm flipH="1">
            <a:off x="1489340" y="3193934"/>
            <a:ext cx="145569" cy="526636"/>
          </a:xfrm>
          <a:prstGeom prst="bentConnector3">
            <a:avLst>
              <a:gd name="adj1" fmla="val -5321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직사각형 37"/>
              <p:cNvSpPr/>
              <p:nvPr/>
            </p:nvSpPr>
            <p:spPr>
              <a:xfrm>
                <a:off x="1485966" y="3330706"/>
                <a:ext cx="8610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66" y="3330706"/>
                <a:ext cx="861069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직사각형 36"/>
              <p:cNvSpPr/>
              <p:nvPr/>
            </p:nvSpPr>
            <p:spPr>
              <a:xfrm>
                <a:off x="4393118" y="5493105"/>
                <a:ext cx="46336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7" name="직사각형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118" y="5493105"/>
                <a:ext cx="4633640" cy="461665"/>
              </a:xfrm>
              <a:prstGeom prst="rect">
                <a:avLst/>
              </a:prstGeom>
              <a:blipFill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직사각형 39"/>
              <p:cNvSpPr/>
              <p:nvPr/>
            </p:nvSpPr>
            <p:spPr>
              <a:xfrm>
                <a:off x="3507534" y="1809101"/>
                <a:ext cx="25884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534" y="1809101"/>
                <a:ext cx="2588466" cy="461665"/>
              </a:xfrm>
              <a:prstGeom prst="rect">
                <a:avLst/>
              </a:prstGeom>
              <a:blipFill>
                <a:blip r:embed="rId12"/>
                <a:stretch>
                  <a:fillRect r="-235"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직사각형 38"/>
          <p:cNvSpPr/>
          <p:nvPr/>
        </p:nvSpPr>
        <p:spPr>
          <a:xfrm>
            <a:off x="3532934" y="1821801"/>
            <a:ext cx="475264" cy="4616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3182530" y="1420526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New state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4301103" y="1821801"/>
            <a:ext cx="372497" cy="4489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3901293" y="234693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어떤 함수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4801767" y="1828344"/>
            <a:ext cx="595733" cy="4489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80459" y="14207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Old state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5526251" y="1815450"/>
            <a:ext cx="345003" cy="44896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5341284" y="234693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Input vector at this time step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93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191511" y="1152526"/>
            <a:ext cx="11369675" cy="534352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Activation function (</a:t>
            </a:r>
            <a:r>
              <a:rPr lang="ko-KR" altLang="en-US" sz="2400" b="1" dirty="0" smtClean="0"/>
              <a:t>활성화 함수</a:t>
            </a:r>
            <a:r>
              <a:rPr lang="en-US" altLang="ko-KR" sz="2400" b="1" dirty="0" smtClean="0"/>
              <a:t>) – </a:t>
            </a:r>
            <a:r>
              <a:rPr lang="en-US" altLang="ko-KR" sz="2400" b="1" dirty="0" err="1" smtClean="0"/>
              <a:t>tanh</a:t>
            </a:r>
            <a:endParaRPr lang="en-US" altLang="ko-KR" sz="2400" b="1" dirty="0" smtClean="0"/>
          </a:p>
          <a:p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</a:rPr>
              <a:t>Hidden state</a:t>
            </a:r>
            <a:r>
              <a:rPr lang="ko-KR" altLang="en-US" sz="2000" dirty="0" smtClean="0">
                <a:latin typeface="+mj-ea"/>
              </a:rPr>
              <a:t>의 활성화 함수로 비선형 함수인 </a:t>
            </a:r>
            <a:r>
              <a:rPr lang="en-US" altLang="ko-KR" sz="2000" dirty="0" err="1" smtClean="0">
                <a:latin typeface="+mj-ea"/>
              </a:rPr>
              <a:t>tanh</a:t>
            </a:r>
            <a:r>
              <a:rPr lang="en-US" altLang="ko-KR" sz="2000" dirty="0" smtClean="0">
                <a:latin typeface="+mj-ea"/>
              </a:rPr>
              <a:t> [</a:t>
            </a:r>
            <a:r>
              <a:rPr lang="ko-KR" altLang="en-US" sz="2000" dirty="0" err="1" smtClean="0">
                <a:latin typeface="+mj-ea"/>
              </a:rPr>
              <a:t>하이퍼볼릭탄젠트</a:t>
            </a:r>
            <a:r>
              <a:rPr lang="en-US" altLang="ko-KR" sz="2000" dirty="0" smtClean="0">
                <a:latin typeface="+mj-ea"/>
              </a:rPr>
              <a:t>]</a:t>
            </a:r>
            <a:r>
              <a:rPr lang="ko-KR" altLang="en-US" sz="2000" dirty="0" smtClean="0">
                <a:latin typeface="+mj-ea"/>
              </a:rPr>
              <a:t> 사용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활성화 함수로 </a:t>
            </a:r>
            <a:r>
              <a:rPr lang="ko-KR" altLang="en-US" sz="2000" b="1" dirty="0" smtClean="0">
                <a:solidFill>
                  <a:srgbClr val="0070C0"/>
                </a:solidFill>
                <a:latin typeface="+mj-ea"/>
              </a:rPr>
              <a:t>비선형 함수</a:t>
            </a:r>
            <a:r>
              <a:rPr lang="ko-KR" altLang="en-US" sz="2000" dirty="0" smtClean="0">
                <a:latin typeface="+mj-ea"/>
              </a:rPr>
              <a:t>를 사용하는 이유</a:t>
            </a:r>
            <a:endParaRPr lang="en-US" altLang="ko-KR" sz="800" dirty="0"/>
          </a:p>
          <a:p>
            <a:pPr lvl="1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/>
              <a:t> </a:t>
            </a:r>
            <a:r>
              <a:rPr lang="ko-KR" altLang="en-US" sz="1600" dirty="0" err="1" smtClean="0"/>
              <a:t>선형함수인</a:t>
            </a:r>
            <a:r>
              <a:rPr lang="en-US" altLang="ko-KR" sz="1600" dirty="0" smtClean="0"/>
              <a:t>		           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활성함수로</a:t>
            </a:r>
            <a:r>
              <a:rPr lang="ko-KR" altLang="en-US" sz="1600" dirty="0" smtClean="0"/>
              <a:t> 사용한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층 네트워크를 가정</a:t>
            </a:r>
            <a:endParaRPr lang="en-US" altLang="ko-KR" sz="1600" dirty="0" smtClean="0"/>
          </a:p>
          <a:p>
            <a:pPr lvl="1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식으로 표현하면 </a:t>
            </a:r>
            <a:r>
              <a:rPr lang="en-US" altLang="ko-KR" sz="1600" dirty="0" smtClean="0"/>
              <a:t>			        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			           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세번의 곱셈을 수행하지만 </a:t>
            </a:r>
            <a:r>
              <a:rPr lang="en-US" altLang="ko-KR" sz="1600" dirty="0" smtClean="0"/>
              <a:t>		 </a:t>
            </a:r>
            <a:r>
              <a:rPr lang="ko-KR" altLang="en-US" sz="1600" dirty="0" smtClean="0"/>
              <a:t>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같다</a:t>
            </a:r>
            <a:r>
              <a:rPr lang="en-US" altLang="ko-KR" sz="1600" dirty="0" smtClean="0"/>
              <a:t>.</a:t>
            </a:r>
          </a:p>
          <a:p>
            <a:pPr lvl="1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즉</a:t>
            </a:r>
            <a:r>
              <a:rPr lang="en-US" altLang="ko-KR" sz="1600" dirty="0" smtClean="0"/>
              <a:t>, hidden layer</a:t>
            </a:r>
            <a:r>
              <a:rPr lang="ko-KR" altLang="en-US" sz="1600" dirty="0" smtClean="0"/>
              <a:t>가 없는 레이어와 </a:t>
            </a:r>
            <a:r>
              <a:rPr lang="ko-KR" altLang="en-US" sz="1600" dirty="0" err="1" smtClean="0"/>
              <a:t>같아짐</a:t>
            </a:r>
            <a:endParaRPr lang="en-US" altLang="ko-KR" sz="1600" dirty="0" smtClean="0"/>
          </a:p>
          <a:p>
            <a:pPr lvl="1">
              <a:lnSpc>
                <a:spcPct val="200000"/>
              </a:lnSpc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따라서 층을 쌓는 효과를 내고 싶다면 활성화 함수는 반드시 비선형함수를 사용해야 함</a:t>
            </a:r>
            <a:endParaRPr lang="en-US" altLang="ko-KR" sz="1600" dirty="0" smtClean="0"/>
          </a:p>
          <a:p>
            <a:endParaRPr lang="en-US" altLang="ko-KR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직사각형 33"/>
              <p:cNvSpPr/>
              <p:nvPr/>
            </p:nvSpPr>
            <p:spPr>
              <a:xfrm>
                <a:off x="2110534" y="3117201"/>
                <a:ext cx="15887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4" name="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534" y="3117201"/>
                <a:ext cx="158870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/>
              <p:cNvSpPr/>
              <p:nvPr/>
            </p:nvSpPr>
            <p:spPr>
              <a:xfrm>
                <a:off x="2456971" y="3632329"/>
                <a:ext cx="2862963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2" name="직사각형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971" y="3632329"/>
                <a:ext cx="2862963" cy="645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/>
              <p:cNvSpPr/>
              <p:nvPr/>
            </p:nvSpPr>
            <p:spPr>
              <a:xfrm>
                <a:off x="5590306" y="3724020"/>
                <a:ext cx="27578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9" name="직사각형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306" y="3724020"/>
                <a:ext cx="2757806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직사각형 50"/>
              <p:cNvSpPr/>
              <p:nvPr/>
            </p:nvSpPr>
            <p:spPr>
              <a:xfrm>
                <a:off x="3338194" y="4277377"/>
                <a:ext cx="16191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51" name="직사각형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194" y="4277377"/>
                <a:ext cx="1619161" cy="461665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6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02. </a:t>
            </a:r>
            <a:r>
              <a:rPr lang="en-US" altLang="ko-KR" sz="4400" dirty="0" smtClean="0"/>
              <a:t>RNN</a:t>
            </a:r>
            <a:r>
              <a:rPr lang="ko-KR" altLang="en-US" sz="4400" dirty="0" smtClean="0"/>
              <a:t>의 한계</a:t>
            </a:r>
            <a:endParaRPr lang="en-US" altLang="ko-KR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RNN</a:t>
            </a:r>
            <a:r>
              <a:rPr lang="ko-KR" altLang="en-US" b="1" dirty="0" smtClean="0">
                <a:latin typeface="+mj-ea"/>
              </a:rPr>
              <a:t>의 한계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RNN</a:t>
            </a:r>
            <a:r>
              <a:rPr lang="ko-KR" altLang="en-US" sz="2000" b="1" dirty="0" smtClean="0">
                <a:latin typeface="+mj-ea"/>
                <a:ea typeface="+mj-ea"/>
              </a:rPr>
              <a:t>의 한계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시퀀스가 길어졌을 때 문제 발생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08000" y="2438400"/>
            <a:ext cx="7632700" cy="20304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나는 </a:t>
            </a:r>
            <a:r>
              <a:rPr lang="ko-KR" altLang="en-US" dirty="0" smtClean="0">
                <a:solidFill>
                  <a:srgbClr val="FF0000"/>
                </a:solidFill>
              </a:rPr>
              <a:t>한국</a:t>
            </a:r>
            <a:r>
              <a:rPr lang="ko-KR" altLang="en-US" dirty="0" smtClean="0">
                <a:solidFill>
                  <a:schemeClr val="tx1"/>
                </a:solidFill>
              </a:rPr>
              <a:t>에서 자랐습니다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  <a:r>
              <a:rPr lang="ko-KR" altLang="en-US" dirty="0" smtClean="0">
                <a:solidFill>
                  <a:schemeClr val="tx1"/>
                </a:solidFill>
              </a:rPr>
              <a:t>그래서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한국어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r>
              <a:rPr lang="ko-KR" altLang="en-US" dirty="0" smtClean="0">
                <a:solidFill>
                  <a:schemeClr val="tx1"/>
                </a:solidFill>
              </a:rPr>
              <a:t>는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너무 편합니다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요즘은 영어도 잘하고 싶어 공부하고 있지만 쉽지 않습니다</a:t>
            </a:r>
            <a:r>
              <a:rPr lang="en-US" altLang="ko-KR" dirty="0" smtClean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/>
                </a:solidFill>
              </a:rPr>
              <a:t>영어가 </a:t>
            </a:r>
            <a:r>
              <a:rPr lang="en-US" altLang="ko-KR" dirty="0" smtClean="0">
                <a:solidFill>
                  <a:schemeClr val="tx1"/>
                </a:solidFill>
              </a:rPr>
              <a:t>_(???)_</a:t>
            </a:r>
            <a:r>
              <a:rPr lang="ko-KR" altLang="en-US" dirty="0" smtClean="0">
                <a:solidFill>
                  <a:schemeClr val="tx1"/>
                </a:solidFill>
              </a:rPr>
              <a:t>만큼 편해지는 그날까지 최선을 다해 공부하겠습니다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23900" y="3035300"/>
            <a:ext cx="6045200" cy="127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7194424" y="1406477"/>
            <a:ext cx="4299076" cy="1959023"/>
            <a:chOff x="4270376" y="1277125"/>
            <a:chExt cx="7018856" cy="3235106"/>
          </a:xfrm>
        </p:grpSpPr>
        <p:pic>
          <p:nvPicPr>
            <p:cNvPr id="20" name="Picture 4" descr="http://colah.github.io/posts/2015-08-Understanding-LSTMs/img/RNN-shorttermdepdencie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0376" y="1277125"/>
              <a:ext cx="7018856" cy="323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타원 20"/>
                <p:cNvSpPr/>
                <p:nvPr/>
              </p:nvSpPr>
              <p:spPr>
                <a:xfrm>
                  <a:off x="4540376" y="1552224"/>
                  <a:ext cx="479679" cy="477744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타원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376" y="1552224"/>
                  <a:ext cx="479679" cy="477744"/>
                </a:xfrm>
                <a:prstGeom prst="ellipse">
                  <a:avLst/>
                </a:prstGeom>
                <a:blipFill>
                  <a:blip r:embed="rId4"/>
                  <a:stretch>
                    <a:fillRect l="-12963" r="-7407" b="-754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타원 21"/>
                <p:cNvSpPr/>
                <p:nvPr/>
              </p:nvSpPr>
              <p:spPr>
                <a:xfrm>
                  <a:off x="6059424" y="1552224"/>
                  <a:ext cx="479679" cy="477744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타원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424" y="1552224"/>
                  <a:ext cx="479679" cy="477744"/>
                </a:xfrm>
                <a:prstGeom prst="ellipse">
                  <a:avLst/>
                </a:prstGeom>
                <a:blipFill>
                  <a:blip r:embed="rId5"/>
                  <a:stretch>
                    <a:fillRect l="-15094" r="-7547" b="-754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타원 22"/>
                <p:cNvSpPr/>
                <p:nvPr/>
              </p:nvSpPr>
              <p:spPr>
                <a:xfrm>
                  <a:off x="7561327" y="1552640"/>
                  <a:ext cx="479679" cy="477744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타원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327" y="1552640"/>
                  <a:ext cx="479679" cy="477744"/>
                </a:xfrm>
                <a:prstGeom prst="ellipse">
                  <a:avLst/>
                </a:prstGeom>
                <a:blipFill>
                  <a:blip r:embed="rId6"/>
                  <a:stretch>
                    <a:fillRect l="-15094" r="-7547" b="-754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타원 23"/>
                <p:cNvSpPr/>
                <p:nvPr/>
              </p:nvSpPr>
              <p:spPr>
                <a:xfrm>
                  <a:off x="9076003" y="1552224"/>
                  <a:ext cx="479679" cy="477744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" name="타원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6003" y="1552224"/>
                  <a:ext cx="479679" cy="477744"/>
                </a:xfrm>
                <a:prstGeom prst="ellipse">
                  <a:avLst/>
                </a:prstGeom>
                <a:blipFill>
                  <a:blip r:embed="rId7"/>
                  <a:stretch>
                    <a:fillRect l="-15094" r="-7547" b="-754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타원 24"/>
                <p:cNvSpPr/>
                <p:nvPr/>
              </p:nvSpPr>
              <p:spPr>
                <a:xfrm>
                  <a:off x="10572391" y="1555084"/>
                  <a:ext cx="479679" cy="472856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타원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2391" y="1555084"/>
                  <a:ext cx="479679" cy="472856"/>
                </a:xfrm>
                <a:prstGeom prst="ellipse">
                  <a:avLst/>
                </a:prstGeom>
                <a:blipFill>
                  <a:blip r:embed="rId8"/>
                  <a:stretch>
                    <a:fillRect l="-12963" r="-7407" b="-9615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구부러진 연결선 16"/>
          <p:cNvCxnSpPr>
            <a:endCxn id="20" idx="1"/>
          </p:cNvCxnSpPr>
          <p:nvPr/>
        </p:nvCxnSpPr>
        <p:spPr>
          <a:xfrm flipV="1">
            <a:off x="4648200" y="2385989"/>
            <a:ext cx="2546224" cy="64931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723900" y="4268764"/>
            <a:ext cx="2921000" cy="159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33" idx="1"/>
          </p:cNvCxnSpPr>
          <p:nvPr/>
        </p:nvCxnSpPr>
        <p:spPr>
          <a:xfrm>
            <a:off x="2082800" y="4284686"/>
            <a:ext cx="3100499" cy="105559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/>
        </p:nvGrpSpPr>
        <p:grpSpPr>
          <a:xfrm>
            <a:off x="5183299" y="4345012"/>
            <a:ext cx="6213847" cy="1990541"/>
            <a:chOff x="2600324" y="2620267"/>
            <a:chExt cx="8132063" cy="2800937"/>
          </a:xfrm>
        </p:grpSpPr>
        <p:pic>
          <p:nvPicPr>
            <p:cNvPr id="33" name="Picture 2" descr="신경망은 장기적인 종속성으로 어려움을 겪습니다.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324" y="2620267"/>
              <a:ext cx="8132063" cy="28009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타원 33"/>
                <p:cNvSpPr/>
                <p:nvPr/>
              </p:nvSpPr>
              <p:spPr>
                <a:xfrm>
                  <a:off x="2870997" y="2865545"/>
                  <a:ext cx="396077" cy="420579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타원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997" y="2865545"/>
                  <a:ext cx="396077" cy="420579"/>
                </a:xfrm>
                <a:prstGeom prst="ellipse">
                  <a:avLst/>
                </a:prstGeom>
                <a:blipFill>
                  <a:blip r:embed="rId10"/>
                  <a:stretch>
                    <a:fillRect l="-12727" r="-5455" b="-740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타원 34"/>
                <p:cNvSpPr/>
                <p:nvPr/>
              </p:nvSpPr>
              <p:spPr>
                <a:xfrm>
                  <a:off x="4156872" y="2865545"/>
                  <a:ext cx="396077" cy="420579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5" name="타원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872" y="2865545"/>
                  <a:ext cx="396077" cy="420579"/>
                </a:xfrm>
                <a:prstGeom prst="ellipse">
                  <a:avLst/>
                </a:prstGeom>
                <a:blipFill>
                  <a:blip r:embed="rId11"/>
                  <a:stretch>
                    <a:fillRect l="-12727" r="-5455" b="-740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타원 35"/>
                <p:cNvSpPr/>
                <p:nvPr/>
              </p:nvSpPr>
              <p:spPr>
                <a:xfrm>
                  <a:off x="5437185" y="2874329"/>
                  <a:ext cx="396077" cy="420579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6" name="타원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185" y="2874329"/>
                  <a:ext cx="396077" cy="420579"/>
                </a:xfrm>
                <a:prstGeom prst="ellipse">
                  <a:avLst/>
                </a:prstGeom>
                <a:blipFill>
                  <a:blip r:embed="rId12"/>
                  <a:stretch>
                    <a:fillRect l="-12727" r="-5455" b="-740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타원 36"/>
                <p:cNvSpPr/>
                <p:nvPr/>
              </p:nvSpPr>
              <p:spPr>
                <a:xfrm>
                  <a:off x="7555545" y="2883589"/>
                  <a:ext cx="396077" cy="420579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타원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5545" y="2883589"/>
                  <a:ext cx="396077" cy="420579"/>
                </a:xfrm>
                <a:prstGeom prst="ellipse">
                  <a:avLst/>
                </a:prstGeom>
                <a:blipFill>
                  <a:blip r:embed="rId13"/>
                  <a:stretch>
                    <a:fillRect l="-7273" b="-5556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타원 37"/>
                <p:cNvSpPr/>
                <p:nvPr/>
              </p:nvSpPr>
              <p:spPr>
                <a:xfrm>
                  <a:off x="8812845" y="2865544"/>
                  <a:ext cx="475935" cy="420579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타원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2845" y="2865544"/>
                  <a:ext cx="475935" cy="420579"/>
                </a:xfrm>
                <a:prstGeom prst="ellipse">
                  <a:avLst/>
                </a:prstGeom>
                <a:blipFill>
                  <a:blip r:embed="rId14"/>
                  <a:stretch>
                    <a:fillRect l="-26154" r="-21538" b="-740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타원 38"/>
                <p:cNvSpPr/>
                <p:nvPr/>
              </p:nvSpPr>
              <p:spPr>
                <a:xfrm>
                  <a:off x="10093158" y="2883588"/>
                  <a:ext cx="475935" cy="420579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타원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158" y="2883588"/>
                  <a:ext cx="475935" cy="420579"/>
                </a:xfrm>
                <a:prstGeom prst="ellipse">
                  <a:avLst/>
                </a:prstGeom>
                <a:blipFill>
                  <a:blip r:embed="rId15"/>
                  <a:stretch>
                    <a:fillRect l="-26154" r="-21538" b="-7407"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165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RNN</a:t>
            </a:r>
            <a:r>
              <a:rPr lang="ko-KR" altLang="en-US" b="1" dirty="0" smtClean="0">
                <a:latin typeface="+mj-ea"/>
              </a:rPr>
              <a:t>의 한계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Gradient descent weight optimization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84" y="3451215"/>
            <a:ext cx="3006314" cy="8142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26" y="2216249"/>
            <a:ext cx="3224172" cy="9250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486" y="2208170"/>
            <a:ext cx="3717440" cy="290782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784" y="4611308"/>
            <a:ext cx="6197914" cy="68563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1778" y="1525880"/>
            <a:ext cx="3502822" cy="273954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6600453" y="2214106"/>
            <a:ext cx="574245" cy="9652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구부러진 연결선 41"/>
          <p:cNvCxnSpPr>
            <a:stCxn id="29" idx="3"/>
          </p:cNvCxnSpPr>
          <p:nvPr/>
        </p:nvCxnSpPr>
        <p:spPr>
          <a:xfrm rot="5400000">
            <a:off x="5435254" y="2280309"/>
            <a:ext cx="491648" cy="200694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4140501" y="4471525"/>
            <a:ext cx="574245" cy="965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6631600" y="3327491"/>
            <a:ext cx="574245" cy="9652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구부러진 연결선 46"/>
          <p:cNvCxnSpPr>
            <a:stCxn id="45" idx="6"/>
          </p:cNvCxnSpPr>
          <p:nvPr/>
        </p:nvCxnSpPr>
        <p:spPr>
          <a:xfrm flipV="1">
            <a:off x="4714746" y="4089400"/>
            <a:ext cx="3026595" cy="864725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RNN</a:t>
            </a:r>
            <a:r>
              <a:rPr lang="ko-KR" altLang="en-US" b="1" dirty="0" smtClean="0">
                <a:latin typeface="+mj-ea"/>
              </a:rPr>
              <a:t>의 한계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시퀀스가 길 때 </a:t>
            </a:r>
            <a:r>
              <a:rPr lang="en-US" altLang="ko-KR" sz="2000" b="1" dirty="0" smtClean="0">
                <a:latin typeface="+mj-ea"/>
                <a:ea typeface="+mj-ea"/>
              </a:rPr>
              <a:t>- Gradient Vanishing </a:t>
            </a:r>
            <a:r>
              <a:rPr lang="ko-KR" altLang="en-US" sz="2000" b="1" dirty="0" smtClean="0">
                <a:latin typeface="+mj-ea"/>
                <a:ea typeface="+mj-ea"/>
              </a:rPr>
              <a:t>문제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1606763"/>
            <a:ext cx="7708900" cy="44558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4105772" y="5444692"/>
            <a:ext cx="3742828" cy="61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45667" y="5408904"/>
            <a:ext cx="43006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600" dirty="0" smtClean="0"/>
              <a:t>미분 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보다 작을 때</a:t>
            </a:r>
            <a:endParaRPr lang="en-US" altLang="ko-KR" sz="16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 곱할수록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에 </a:t>
            </a:r>
            <a:r>
              <a:rPr lang="ko-KR" altLang="en-US" sz="1600" dirty="0" err="1" smtClean="0"/>
              <a:t>가까워짐</a:t>
            </a:r>
            <a:endParaRPr lang="en-US" altLang="ko-KR" sz="1600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 새로운 </a:t>
            </a:r>
            <a:r>
              <a:rPr lang="en-US" altLang="ko-KR" sz="1600" dirty="0" smtClean="0"/>
              <a:t>Weight value</a:t>
            </a:r>
            <a:r>
              <a:rPr lang="ko-KR" altLang="en-US" sz="1600" dirty="0" smtClean="0"/>
              <a:t>는 기존과 차이 </a:t>
            </a:r>
            <a:r>
              <a:rPr lang="en-US" altLang="ko-KR" sz="1600" dirty="0" smtClean="0"/>
              <a:t>X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학습은 길어지고 비효율적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1008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latin typeface="+mj-ea"/>
              </a:rPr>
              <a:t>02. RNN</a:t>
            </a:r>
            <a:r>
              <a:rPr lang="ko-KR" altLang="en-US" b="1" dirty="0" smtClean="0">
                <a:latin typeface="+mj-ea"/>
              </a:rPr>
              <a:t>의 한계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시퀀스가 길 때 </a:t>
            </a:r>
            <a:r>
              <a:rPr lang="en-US" altLang="ko-KR" sz="2000" b="1" dirty="0" smtClean="0">
                <a:latin typeface="+mj-ea"/>
                <a:ea typeface="+mj-ea"/>
              </a:rPr>
              <a:t>- Gradient Exploding </a:t>
            </a:r>
            <a:r>
              <a:rPr lang="ko-KR" altLang="en-US" sz="2000" b="1" dirty="0" smtClean="0">
                <a:latin typeface="+mj-ea"/>
                <a:ea typeface="+mj-ea"/>
              </a:rPr>
              <a:t>이슈</a:t>
            </a:r>
            <a:endParaRPr lang="en-US" altLang="ko-KR" sz="2000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300" y="1606763"/>
            <a:ext cx="7708900" cy="445589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4105772" y="5444692"/>
            <a:ext cx="3742828" cy="6179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45667" y="5408904"/>
            <a:ext cx="410670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ko-KR" altLang="en-US" sz="1600" dirty="0" smtClean="0"/>
              <a:t>미분 값이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보다 클 때</a:t>
            </a:r>
            <a:endParaRPr lang="en-US" altLang="ko-KR" sz="1600" dirty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 곱할수록 숫자가 커짐</a:t>
            </a:r>
            <a:endParaRPr lang="en-US" altLang="ko-KR" sz="1600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ko-KR" altLang="en-US" sz="1600" dirty="0" smtClean="0"/>
              <a:t> 새로운 </a:t>
            </a:r>
            <a:r>
              <a:rPr lang="en-US" altLang="ko-KR" sz="1600" dirty="0" smtClean="0"/>
              <a:t>Weight value</a:t>
            </a:r>
            <a:r>
              <a:rPr lang="ko-KR" altLang="en-US" sz="1600" dirty="0" smtClean="0"/>
              <a:t>의 변화폭이 큼</a:t>
            </a:r>
            <a:endParaRPr lang="en-US" altLang="ko-KR" sz="1600" dirty="0" smtClean="0"/>
          </a:p>
          <a:p>
            <a:pPr lvl="1">
              <a:buFont typeface="Symbol" panose="05050102010706020507" pitchFamily="18" charset="2"/>
              <a:buChar char="Þ"/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트레이닝의 방향이 중구난방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17078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en-US" altLang="ko-KR" dirty="0" smtClean="0"/>
              <a:t>RNN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en-US" altLang="ko-KR" dirty="0" smtClean="0"/>
              <a:t>LSTM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4884234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3927358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03. </a:t>
            </a:r>
            <a:r>
              <a:rPr lang="en-US" altLang="ko-KR" sz="4400" dirty="0" smtClean="0"/>
              <a:t>LSTM</a:t>
            </a:r>
            <a:endParaRPr lang="en-US" altLang="ko-KR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LSTM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LSTM</a:t>
            </a:r>
            <a:r>
              <a:rPr lang="en-US" altLang="ko-KR" sz="2000" b="1" dirty="0" smtClean="0">
                <a:latin typeface="+mj-ea"/>
                <a:ea typeface="+mj-ea"/>
              </a:rPr>
              <a:t> (Long Short-Term Memory models)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앞의 문제점 해결 </a:t>
            </a:r>
            <a:r>
              <a:rPr lang="en-US" altLang="ko-KR" sz="2000" dirty="0" smtClean="0">
                <a:latin typeface="+mj-ea"/>
                <a:ea typeface="+mj-ea"/>
              </a:rPr>
              <a:t>&gt;&gt; memory cell </a:t>
            </a:r>
            <a:r>
              <a:rPr lang="ko-KR" altLang="en-US" sz="2000" dirty="0" smtClean="0">
                <a:latin typeface="+mj-ea"/>
                <a:ea typeface="+mj-ea"/>
              </a:rPr>
              <a:t>추가 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정보를 기억 </a:t>
            </a:r>
            <a:r>
              <a:rPr lang="en-US" altLang="ko-KR" sz="2000" dirty="0" smtClean="0">
                <a:latin typeface="+mj-ea"/>
                <a:ea typeface="+mj-ea"/>
              </a:rPr>
              <a:t>/ </a:t>
            </a:r>
            <a:r>
              <a:rPr lang="ko-KR" altLang="en-US" sz="2000" dirty="0" smtClean="0">
                <a:latin typeface="+mj-ea"/>
                <a:ea typeface="+mj-ea"/>
              </a:rPr>
              <a:t>잊는 </a:t>
            </a:r>
            <a:r>
              <a:rPr lang="ko-KR" altLang="en-US" sz="2000" dirty="0" smtClean="0">
                <a:latin typeface="+mj-ea"/>
                <a:ea typeface="+mj-ea"/>
              </a:rPr>
              <a:t>메</a:t>
            </a:r>
            <a:r>
              <a:rPr lang="ko-KR" altLang="en-US" sz="2000" dirty="0" smtClean="0">
                <a:latin typeface="+mj-ea"/>
                <a:ea typeface="+mj-ea"/>
              </a:rPr>
              <a:t>커니즘 추가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29" y="2340010"/>
            <a:ext cx="5845967" cy="370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63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LSTM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Cell state </a:t>
            </a:r>
            <a:r>
              <a:rPr lang="ko-KR" altLang="en-US" sz="2000" dirty="0" smtClean="0">
                <a:latin typeface="+mj-ea"/>
                <a:ea typeface="+mj-ea"/>
              </a:rPr>
              <a:t>를 통해 </a:t>
            </a:r>
            <a:r>
              <a:rPr lang="en-US" altLang="ko-KR" sz="2000" dirty="0" smtClean="0">
                <a:latin typeface="+mj-ea"/>
                <a:ea typeface="+mj-ea"/>
              </a:rPr>
              <a:t>context </a:t>
            </a:r>
            <a:r>
              <a:rPr lang="ko-KR" altLang="en-US" sz="2000" dirty="0" smtClean="0">
                <a:latin typeface="+mj-ea"/>
                <a:ea typeface="+mj-ea"/>
              </a:rPr>
              <a:t>유지하여 장기 종속성 확보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LSTM cell</a:t>
            </a:r>
            <a:r>
              <a:rPr lang="ko-KR" altLang="en-US" sz="2000" dirty="0" smtClean="0">
                <a:latin typeface="+mj-ea"/>
                <a:ea typeface="+mj-ea"/>
              </a:rPr>
              <a:t>에는 각각 </a:t>
            </a:r>
            <a:r>
              <a:rPr lang="en-US" altLang="ko-KR" sz="2000" dirty="0" smtClean="0">
                <a:latin typeface="+mj-ea"/>
                <a:ea typeface="+mj-ea"/>
              </a:rPr>
              <a:t>Forget / Input / Output mechanism</a:t>
            </a:r>
            <a:r>
              <a:rPr lang="ko-KR" altLang="en-US" sz="2000" dirty="0" smtClean="0">
                <a:latin typeface="+mj-ea"/>
                <a:ea typeface="+mj-ea"/>
              </a:rPr>
              <a:t>이 있음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970609" y="2388292"/>
            <a:ext cx="6250782" cy="3822008"/>
            <a:chOff x="2928937" y="2288463"/>
            <a:chExt cx="5703262" cy="350591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937" y="2288463"/>
              <a:ext cx="5592763" cy="350591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6191C0C-FDFF-40C4-8904-27E282EA5E8D}"/>
                </a:ext>
              </a:extLst>
            </p:cNvPr>
            <p:cNvSpPr/>
            <p:nvPr/>
          </p:nvSpPr>
          <p:spPr>
            <a:xfrm>
              <a:off x="4990971" y="5009172"/>
              <a:ext cx="3641228" cy="7852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150510" y="3960741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2E75B6"/>
                </a:solidFill>
                <a:latin typeface="+mj-ea"/>
              </a:rPr>
              <a:t>한국</a:t>
            </a:r>
            <a:endParaRPr lang="ko-KR" altLang="en-US" sz="1600" dirty="0">
              <a:solidFill>
                <a:srgbClr val="2E75B6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63944" y="3363466"/>
            <a:ext cx="12715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2E75B6"/>
                </a:solidFill>
                <a:latin typeface="+mj-ea"/>
              </a:rPr>
              <a:t>한국의 </a:t>
            </a:r>
            <a:r>
              <a:rPr lang="en-US" altLang="ko-KR" sz="1600" dirty="0" smtClean="0">
                <a:solidFill>
                  <a:srgbClr val="2E75B6"/>
                </a:solidFill>
                <a:latin typeface="+mj-ea"/>
              </a:rPr>
              <a:t>20%</a:t>
            </a:r>
            <a:endParaRPr lang="ko-KR" altLang="en-US" sz="1600" dirty="0">
              <a:solidFill>
                <a:srgbClr val="2E75B6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462635" y="5700907"/>
            <a:ext cx="492443" cy="27699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olidFill>
                  <a:srgbClr val="2E75B6"/>
                </a:solidFill>
                <a:latin typeface="+mj-ea"/>
              </a:rPr>
              <a:t>영어</a:t>
            </a:r>
            <a:endParaRPr lang="ko-KR" altLang="en-US" sz="12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8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4326645" y="2454449"/>
            <a:ext cx="5915250" cy="112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 smtClean="0">
                <a:latin typeface="+mj-ea"/>
                <a:ea typeface="+mj-ea"/>
              </a:rPr>
              <a:t>감사합니다</a:t>
            </a:r>
            <a:endParaRPr lang="ko-KR" altLang="en-US" sz="5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76451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+mj-ea"/>
                <a:ea typeface="+mj-ea"/>
              </a:rPr>
              <a:t>01. </a:t>
            </a:r>
            <a:r>
              <a:rPr lang="en-US" altLang="ko-KR" sz="4400" dirty="0" smtClean="0">
                <a:latin typeface="+mj-ea"/>
                <a:ea typeface="+mj-ea"/>
              </a:rPr>
              <a:t>R</a:t>
            </a:r>
            <a:r>
              <a:rPr lang="en-US" altLang="ko-KR" sz="4400" dirty="0" smtClean="0">
                <a:latin typeface="+mj-ea"/>
                <a:ea typeface="+mj-ea"/>
              </a:rPr>
              <a:t>NN</a:t>
            </a:r>
            <a:endParaRPr lang="ko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R</a:t>
            </a:r>
            <a:r>
              <a:rPr lang="en-US" altLang="ko-KR" b="1" dirty="0" smtClean="0"/>
              <a:t>NN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RNN (Recurrent </a:t>
            </a:r>
            <a:r>
              <a:rPr lang="en-US" altLang="ko-KR" sz="2000" b="1" dirty="0">
                <a:latin typeface="+mj-ea"/>
                <a:ea typeface="+mj-ea"/>
              </a:rPr>
              <a:t>Neural </a:t>
            </a:r>
            <a:r>
              <a:rPr lang="en-US" altLang="ko-KR" sz="2000" b="1" dirty="0" smtClean="0">
                <a:latin typeface="+mj-ea"/>
                <a:ea typeface="+mj-ea"/>
              </a:rPr>
              <a:t>Network</a:t>
            </a:r>
            <a:r>
              <a:rPr lang="en-US" altLang="ko-KR" sz="2000" b="1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순환</a:t>
            </a:r>
            <a:r>
              <a:rPr lang="ko-KR" altLang="en-US" sz="2000" dirty="0" smtClean="0">
                <a:latin typeface="+mj-ea"/>
                <a:ea typeface="+mj-ea"/>
              </a:rPr>
              <a:t> </a:t>
            </a:r>
            <a:r>
              <a:rPr lang="ko-KR" altLang="en-US" sz="2000" dirty="0" smtClean="0">
                <a:latin typeface="+mj-ea"/>
                <a:ea typeface="+mj-ea"/>
              </a:rPr>
              <a:t>신경망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앞의 데이터를 잊지 않고 유기적으로 연결시키는 방법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전통적인 신경망에서는 모든 입</a:t>
            </a:r>
            <a:r>
              <a:rPr lang="en-US" altLang="ko-KR" sz="2000" dirty="0" smtClean="0">
                <a:latin typeface="+mj-ea"/>
                <a:ea typeface="+mj-ea"/>
              </a:rPr>
              <a:t>/</a:t>
            </a:r>
            <a:r>
              <a:rPr lang="ko-KR" altLang="en-US" sz="2000" dirty="0" smtClean="0">
                <a:latin typeface="+mj-ea"/>
                <a:ea typeface="+mj-ea"/>
              </a:rPr>
              <a:t>출력이 서로 독립적이라고 가정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[</a:t>
            </a:r>
            <a:r>
              <a:rPr lang="ko-KR" altLang="en-US" sz="1600" dirty="0" smtClean="0"/>
              <a:t>문장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다음 단어 예측</a:t>
            </a:r>
            <a:r>
              <a:rPr lang="en-US" altLang="ko-KR" sz="1600" dirty="0" smtClean="0"/>
              <a:t>] </a:t>
            </a:r>
            <a:r>
              <a:rPr lang="ko-KR" altLang="en-US" sz="1600" dirty="0" smtClean="0"/>
              <a:t>시 불리함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앞뒤 순서가 존재하는 </a:t>
            </a:r>
            <a:r>
              <a:rPr lang="ko-KR" altLang="en-US" sz="2000" dirty="0" err="1" smtClean="0">
                <a:latin typeface="+mj-ea"/>
                <a:ea typeface="+mj-ea"/>
              </a:rPr>
              <a:t>시계열</a:t>
            </a:r>
            <a:r>
              <a:rPr lang="ko-KR" altLang="en-US" sz="2000" dirty="0" smtClean="0">
                <a:latin typeface="+mj-ea"/>
                <a:ea typeface="+mj-ea"/>
              </a:rPr>
              <a:t> 데이터에 강력한 성능을 보여줌</a:t>
            </a:r>
            <a:endParaRPr lang="en-US" altLang="ko-KR" sz="800" dirty="0"/>
          </a:p>
          <a:p>
            <a:pPr lvl="1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언어 모델링 및 텍스트 생성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번역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음성인식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이미지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설명 생</a:t>
            </a:r>
            <a:r>
              <a:rPr lang="ko-KR" altLang="en-US" sz="1600" dirty="0" smtClean="0"/>
              <a:t>성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423169" y="1631092"/>
            <a:ext cx="1221177" cy="36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633647" y="11148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반복되는</a:t>
            </a:r>
            <a:endParaRPr lang="ko-KR" altLang="en-US" sz="1200" b="1" dirty="0"/>
          </a:p>
        </p:txBody>
      </p:sp>
      <p:sp>
        <p:nvSpPr>
          <p:cNvPr id="6" name="직사각형 5"/>
          <p:cNvSpPr/>
          <p:nvPr/>
        </p:nvSpPr>
        <p:spPr>
          <a:xfrm>
            <a:off x="8993707" y="4636830"/>
            <a:ext cx="1008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 smtClean="0">
                <a:latin typeface="+mj-ea"/>
              </a:rPr>
              <a:t>RNN </a:t>
            </a:r>
            <a:r>
              <a:rPr lang="ko-KR" altLang="en-US" sz="1400" b="1" dirty="0" smtClean="0">
                <a:latin typeface="+mj-ea"/>
              </a:rPr>
              <a:t>구조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8689975" y="1945416"/>
            <a:ext cx="1616075" cy="2508799"/>
            <a:chOff x="8689975" y="1945416"/>
            <a:chExt cx="1616075" cy="2508799"/>
          </a:xfrm>
        </p:grpSpPr>
        <p:pic>
          <p:nvPicPr>
            <p:cNvPr id="1026" name="Picture 2" descr="http://colah.github.io/posts/2015-08-Understanding-LSTMs/img/RNN-rolled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9975" y="1945417"/>
              <a:ext cx="1616075" cy="25087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타원 7"/>
                <p:cNvSpPr/>
                <p:nvPr/>
              </p:nvSpPr>
              <p:spPr>
                <a:xfrm>
                  <a:off x="9267825" y="1945416"/>
                  <a:ext cx="447676" cy="462503"/>
                </a:xfrm>
                <a:prstGeom prst="ellipse">
                  <a:avLst/>
                </a:prstGeom>
                <a:solidFill>
                  <a:srgbClr val="9966FF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</m:e>
                          <m:sub>
                            <m:r>
                              <a:rPr lang="en-US" altLang="ko-KR" b="1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𝐭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타원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7825" y="1945416"/>
                  <a:ext cx="447676" cy="462503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2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R</a:t>
            </a:r>
            <a:r>
              <a:rPr lang="en-US" altLang="ko-KR" b="1" dirty="0" smtClean="0"/>
              <a:t>NN</a:t>
            </a:r>
            <a:endParaRPr lang="ko-KR" altLang="en-US" b="1" dirty="0"/>
          </a:p>
        </p:txBody>
      </p:sp>
      <p:pic>
        <p:nvPicPr>
          <p:cNvPr id="19" name="Picture 6" descr="http://i.imgur.com/Q8zv6T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767" y="1211992"/>
            <a:ext cx="9616465" cy="487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82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RNN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652396" y="1195131"/>
            <a:ext cx="4491790" cy="1204312"/>
            <a:chOff x="1604210" y="3256715"/>
            <a:chExt cx="4491790" cy="1204312"/>
          </a:xfrm>
        </p:grpSpPr>
        <p:sp>
          <p:nvSpPr>
            <p:cNvPr id="4" name="직사각형 3"/>
            <p:cNvSpPr/>
            <p:nvPr/>
          </p:nvSpPr>
          <p:spPr>
            <a:xfrm>
              <a:off x="1900621" y="3256715"/>
              <a:ext cx="419537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4800" dirty="0">
                  <a:solidFill>
                    <a:srgbClr val="FF0000"/>
                  </a:solidFill>
                </a:rPr>
                <a:t>I</a:t>
              </a:r>
              <a:r>
                <a:rPr lang="en-US" altLang="ko-KR" sz="4800" dirty="0"/>
                <a:t> </a:t>
              </a:r>
              <a:r>
                <a:rPr lang="en-US" altLang="ko-KR" sz="4800" dirty="0">
                  <a:solidFill>
                    <a:srgbClr val="FFC000"/>
                  </a:solidFill>
                </a:rPr>
                <a:t>study</a:t>
              </a:r>
              <a:r>
                <a:rPr lang="en-US" altLang="ko-KR" sz="4800" dirty="0"/>
                <a:t> </a:t>
              </a:r>
              <a:r>
                <a:rPr lang="en-US" altLang="ko-KR" sz="4800" dirty="0">
                  <a:solidFill>
                    <a:srgbClr val="00B050"/>
                  </a:solidFill>
                </a:rPr>
                <a:t>at</a:t>
              </a:r>
              <a:r>
                <a:rPr lang="en-US" altLang="ko-KR" sz="4800" dirty="0"/>
                <a:t> </a:t>
              </a:r>
              <a:r>
                <a:rPr lang="en-US" altLang="ko-KR" sz="4800" dirty="0">
                  <a:solidFill>
                    <a:srgbClr val="0070C0"/>
                  </a:solidFill>
                </a:rPr>
                <a:t>night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04210" y="4087712"/>
              <a:ext cx="1031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pronoun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747464" y="4091695"/>
              <a:ext cx="6335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FFC000"/>
                  </a:solidFill>
                </a:rPr>
                <a:t>verb</a:t>
              </a:r>
              <a:endParaRPr lang="ko-KR" altLang="en-US" dirty="0">
                <a:solidFill>
                  <a:srgbClr val="FFC000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93174" y="4087712"/>
              <a:ext cx="13131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B050"/>
                  </a:solidFill>
                </a:rPr>
                <a:t>preposition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10319" y="4087712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smtClean="0">
                  <a:solidFill>
                    <a:srgbClr val="0070C0"/>
                  </a:solidFill>
                </a:rPr>
                <a:t>noun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2459410" y="4077733"/>
            <a:ext cx="1507524" cy="87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</a:t>
            </a:r>
            <a:r>
              <a:rPr lang="en-US" altLang="ko-KR" b="1" dirty="0" smtClean="0"/>
              <a:t>idden state</a:t>
            </a:r>
            <a:endParaRPr lang="ko-KR" altLang="en-US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40610" y="4077733"/>
            <a:ext cx="1507524" cy="87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hidden </a:t>
            </a:r>
            <a:r>
              <a:rPr lang="en-US" altLang="ko-KR" b="1" dirty="0" smtClean="0"/>
              <a:t>state</a:t>
            </a:r>
            <a:endParaRPr lang="ko-KR" altLang="en-US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21810" y="4077733"/>
            <a:ext cx="1507524" cy="87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hidden </a:t>
            </a:r>
            <a:r>
              <a:rPr lang="en-US" altLang="ko-KR" b="1" dirty="0" smtClean="0"/>
              <a:t>state</a:t>
            </a:r>
            <a:endParaRPr lang="ko-KR" altLang="en-US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03010" y="4077733"/>
            <a:ext cx="1507524" cy="877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hidden </a:t>
            </a:r>
            <a:r>
              <a:rPr lang="en-US" altLang="ko-KR" b="1" dirty="0" smtClean="0"/>
              <a:t>state</a:t>
            </a:r>
            <a:endParaRPr lang="ko-KR" altLang="en-US" b="1" dirty="0"/>
          </a:p>
        </p:txBody>
      </p:sp>
      <p:cxnSp>
        <p:nvCxnSpPr>
          <p:cNvPr id="30" name="직선 화살표 연결선 29"/>
          <p:cNvCxnSpPr>
            <a:stCxn id="14" idx="3"/>
            <a:endCxn id="26" idx="1"/>
          </p:cNvCxnSpPr>
          <p:nvPr/>
        </p:nvCxnSpPr>
        <p:spPr>
          <a:xfrm>
            <a:off x="3966934" y="4516398"/>
            <a:ext cx="4736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3"/>
            <a:endCxn id="27" idx="1"/>
          </p:cNvCxnSpPr>
          <p:nvPr/>
        </p:nvCxnSpPr>
        <p:spPr>
          <a:xfrm>
            <a:off x="5948134" y="4516398"/>
            <a:ext cx="4736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7" idx="3"/>
            <a:endCxn id="28" idx="1"/>
          </p:cNvCxnSpPr>
          <p:nvPr/>
        </p:nvCxnSpPr>
        <p:spPr>
          <a:xfrm>
            <a:off x="7929334" y="4516398"/>
            <a:ext cx="4736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1" idx="0"/>
            <a:endCxn id="14" idx="2"/>
          </p:cNvCxnSpPr>
          <p:nvPr/>
        </p:nvCxnSpPr>
        <p:spPr>
          <a:xfrm flipV="1">
            <a:off x="3213172" y="4955063"/>
            <a:ext cx="0" cy="54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842469" y="5503283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I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607426" y="5503283"/>
            <a:ext cx="1161535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study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804869" y="5503283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582182" y="5503283"/>
            <a:ext cx="1154941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night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3" idx="0"/>
            <a:endCxn id="26" idx="2"/>
          </p:cNvCxnSpPr>
          <p:nvPr/>
        </p:nvCxnSpPr>
        <p:spPr>
          <a:xfrm flipV="1">
            <a:off x="5188194" y="4955063"/>
            <a:ext cx="6178" cy="54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0"/>
            <a:endCxn id="27" idx="2"/>
          </p:cNvCxnSpPr>
          <p:nvPr/>
        </p:nvCxnSpPr>
        <p:spPr>
          <a:xfrm flipV="1">
            <a:off x="7175572" y="4955063"/>
            <a:ext cx="0" cy="54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5" idx="0"/>
            <a:endCxn id="28" idx="2"/>
          </p:cNvCxnSpPr>
          <p:nvPr/>
        </p:nvCxnSpPr>
        <p:spPr>
          <a:xfrm flipH="1" flipV="1">
            <a:off x="9156772" y="4955063"/>
            <a:ext cx="2881" cy="5482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14" idx="0"/>
            <a:endCxn id="87" idx="4"/>
          </p:cNvCxnSpPr>
          <p:nvPr/>
        </p:nvCxnSpPr>
        <p:spPr>
          <a:xfrm flipH="1" flipV="1">
            <a:off x="3207612" y="3381236"/>
            <a:ext cx="5560" cy="696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2422339" y="2664544"/>
            <a:ext cx="1570545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pronoun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4607426" y="2664544"/>
            <a:ext cx="1161535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C000"/>
                </a:solidFill>
              </a:rPr>
              <a:t>verb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6104238" y="2664544"/>
            <a:ext cx="2137718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B050"/>
                </a:solidFill>
              </a:rPr>
              <a:t>preposition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8582182" y="2664544"/>
            <a:ext cx="1154941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0070C0"/>
                </a:solidFill>
              </a:rPr>
              <a:t>noun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cxnSp>
        <p:nvCxnSpPr>
          <p:cNvPr id="91" name="직선 화살표 연결선 90"/>
          <p:cNvCxnSpPr>
            <a:stCxn id="26" idx="0"/>
            <a:endCxn id="88" idx="4"/>
          </p:cNvCxnSpPr>
          <p:nvPr/>
        </p:nvCxnSpPr>
        <p:spPr>
          <a:xfrm flipH="1" flipV="1">
            <a:off x="5188194" y="3381236"/>
            <a:ext cx="6178" cy="696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7" idx="0"/>
            <a:endCxn id="89" idx="4"/>
          </p:cNvCxnSpPr>
          <p:nvPr/>
        </p:nvCxnSpPr>
        <p:spPr>
          <a:xfrm flipH="1" flipV="1">
            <a:off x="7173097" y="3381236"/>
            <a:ext cx="2475" cy="696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28" idx="0"/>
            <a:endCxn id="90" idx="4"/>
          </p:cNvCxnSpPr>
          <p:nvPr/>
        </p:nvCxnSpPr>
        <p:spPr>
          <a:xfrm flipV="1">
            <a:off x="9156772" y="3381236"/>
            <a:ext cx="2881" cy="6964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직사각형 121"/>
          <p:cNvSpPr/>
          <p:nvPr/>
        </p:nvSpPr>
        <p:spPr>
          <a:xfrm>
            <a:off x="411920" y="1195131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예 </a:t>
            </a:r>
            <a:r>
              <a:rPr lang="en-US" altLang="ko-KR" b="1" dirty="0" smtClean="0"/>
              <a:t>1) POS tagging (</a:t>
            </a:r>
            <a:r>
              <a:rPr lang="ko-KR" altLang="en-US" b="1" dirty="0" smtClean="0"/>
              <a:t>문법 </a:t>
            </a:r>
            <a:r>
              <a:rPr lang="ko-KR" altLang="en-US" b="1" dirty="0" err="1" smtClean="0"/>
              <a:t>태깅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26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RNN</a:t>
            </a:r>
            <a:endParaRPr lang="ko-KR" altLang="en-US" b="1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459410" y="2773067"/>
            <a:ext cx="1507524" cy="1927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40610" y="2773067"/>
            <a:ext cx="1507524" cy="1927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421810" y="2773067"/>
            <a:ext cx="1507524" cy="1927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8403010" y="2773067"/>
            <a:ext cx="1507524" cy="19276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stCxn id="60" idx="3"/>
            <a:endCxn id="61" idx="1"/>
          </p:cNvCxnSpPr>
          <p:nvPr/>
        </p:nvCxnSpPr>
        <p:spPr>
          <a:xfrm>
            <a:off x="3464218" y="3719540"/>
            <a:ext cx="14793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61" idx="3"/>
            <a:endCxn id="62" idx="1"/>
          </p:cNvCxnSpPr>
          <p:nvPr/>
        </p:nvCxnSpPr>
        <p:spPr>
          <a:xfrm>
            <a:off x="5445625" y="3719540"/>
            <a:ext cx="1478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62" idx="3"/>
            <a:endCxn id="63" idx="1"/>
          </p:cNvCxnSpPr>
          <p:nvPr/>
        </p:nvCxnSpPr>
        <p:spPr>
          <a:xfrm>
            <a:off x="7426618" y="3719540"/>
            <a:ext cx="1478692" cy="17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41" idx="0"/>
            <a:endCxn id="60" idx="2"/>
          </p:cNvCxnSpPr>
          <p:nvPr/>
        </p:nvCxnSpPr>
        <p:spPr>
          <a:xfrm flipV="1">
            <a:off x="3213172" y="3959418"/>
            <a:ext cx="0" cy="1289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2842469" y="5248941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X1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804869" y="5248941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46" name="직선 화살표 연결선 45"/>
          <p:cNvCxnSpPr>
            <a:stCxn id="40" idx="0"/>
            <a:endCxn id="61" idx="2"/>
          </p:cNvCxnSpPr>
          <p:nvPr/>
        </p:nvCxnSpPr>
        <p:spPr>
          <a:xfrm flipV="1">
            <a:off x="5188194" y="3959418"/>
            <a:ext cx="6385" cy="1289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44" idx="0"/>
            <a:endCxn id="62" idx="2"/>
          </p:cNvCxnSpPr>
          <p:nvPr/>
        </p:nvCxnSpPr>
        <p:spPr>
          <a:xfrm flipV="1">
            <a:off x="7175572" y="3959418"/>
            <a:ext cx="0" cy="12895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2" idx="0"/>
            <a:endCxn id="63" idx="2"/>
          </p:cNvCxnSpPr>
          <p:nvPr/>
        </p:nvCxnSpPr>
        <p:spPr>
          <a:xfrm flipV="1">
            <a:off x="9156357" y="3976772"/>
            <a:ext cx="0" cy="12721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60" idx="0"/>
            <a:endCxn id="32" idx="4"/>
          </p:cNvCxnSpPr>
          <p:nvPr/>
        </p:nvCxnSpPr>
        <p:spPr>
          <a:xfrm flipV="1">
            <a:off x="3213172" y="2400107"/>
            <a:ext cx="415" cy="1079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61" idx="0"/>
            <a:endCxn id="34" idx="4"/>
          </p:cNvCxnSpPr>
          <p:nvPr/>
        </p:nvCxnSpPr>
        <p:spPr>
          <a:xfrm flipV="1">
            <a:off x="5194579" y="2410204"/>
            <a:ext cx="208" cy="1069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62" idx="0"/>
            <a:endCxn id="36" idx="4"/>
          </p:cNvCxnSpPr>
          <p:nvPr/>
        </p:nvCxnSpPr>
        <p:spPr>
          <a:xfrm flipV="1">
            <a:off x="7175572" y="2400107"/>
            <a:ext cx="0" cy="10795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>
            <a:stCxn id="63" idx="0"/>
            <a:endCxn id="39" idx="4"/>
          </p:cNvCxnSpPr>
          <p:nvPr/>
        </p:nvCxnSpPr>
        <p:spPr>
          <a:xfrm flipV="1">
            <a:off x="9156357" y="2410204"/>
            <a:ext cx="0" cy="10868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2842884" y="1683415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Y</a:t>
            </a:r>
            <a:r>
              <a:rPr lang="en-US" altLang="ko-KR" b="1" dirty="0" smtClean="0">
                <a:solidFill>
                  <a:schemeClr val="tx1"/>
                </a:solidFill>
              </a:rPr>
              <a:t>1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4824084" y="1693512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6804869" y="1683415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785654" y="1693512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Y4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817491" y="5248941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785654" y="5248941"/>
            <a:ext cx="741406" cy="7166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X4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2962125" y="3479661"/>
            <a:ext cx="502093" cy="479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943532" y="3479661"/>
            <a:ext cx="502093" cy="479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6924525" y="3479661"/>
            <a:ext cx="502093" cy="479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8905310" y="3497015"/>
            <a:ext cx="502093" cy="47975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h4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직사각형 69"/>
              <p:cNvSpPr/>
              <p:nvPr/>
            </p:nvSpPr>
            <p:spPr>
              <a:xfrm>
                <a:off x="3195838" y="4247257"/>
                <a:ext cx="853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70" name="직사각형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838" y="4247257"/>
                <a:ext cx="85305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직사각형 79"/>
              <p:cNvSpPr/>
              <p:nvPr/>
            </p:nvSpPr>
            <p:spPr>
              <a:xfrm>
                <a:off x="5177454" y="4247257"/>
                <a:ext cx="853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0" name="직사각형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454" y="4247257"/>
                <a:ext cx="853054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직사각형 80"/>
              <p:cNvSpPr/>
              <p:nvPr/>
            </p:nvSpPr>
            <p:spPr>
              <a:xfrm>
                <a:off x="7158238" y="4247257"/>
                <a:ext cx="853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1" name="직사각형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238" y="4247257"/>
                <a:ext cx="853054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직사각형 81"/>
              <p:cNvSpPr/>
              <p:nvPr/>
            </p:nvSpPr>
            <p:spPr>
              <a:xfrm>
                <a:off x="9138405" y="4247257"/>
                <a:ext cx="853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𝒙𝒉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2" name="직사각형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8405" y="4247257"/>
                <a:ext cx="853054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직사각형 82"/>
              <p:cNvSpPr/>
              <p:nvPr/>
            </p:nvSpPr>
            <p:spPr>
              <a:xfrm>
                <a:off x="4218023" y="3285482"/>
                <a:ext cx="86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3" name="직사각형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3" y="3285482"/>
                <a:ext cx="86107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직사각형 83"/>
              <p:cNvSpPr/>
              <p:nvPr/>
            </p:nvSpPr>
            <p:spPr>
              <a:xfrm>
                <a:off x="6198972" y="3260764"/>
                <a:ext cx="86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4" name="직사각형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972" y="3260764"/>
                <a:ext cx="861070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직사각형 84"/>
              <p:cNvSpPr/>
              <p:nvPr/>
            </p:nvSpPr>
            <p:spPr>
              <a:xfrm>
                <a:off x="8179965" y="3278967"/>
                <a:ext cx="861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𝒉𝒉</m:t>
                          </m:r>
                        </m:sub>
                      </m:sSub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85" name="직사각형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65" y="3278967"/>
                <a:ext cx="86107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직사각형 42"/>
          <p:cNvSpPr/>
          <p:nvPr/>
        </p:nvSpPr>
        <p:spPr>
          <a:xfrm>
            <a:off x="282989" y="1110585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/>
              <a:t>예 </a:t>
            </a:r>
            <a:r>
              <a:rPr lang="en-US" altLang="ko-KR" b="1" dirty="0" smtClean="0"/>
              <a:t>1) POS tagging (</a:t>
            </a:r>
            <a:r>
              <a:rPr lang="ko-KR" altLang="en-US" b="1" dirty="0" smtClean="0"/>
              <a:t>문법 </a:t>
            </a:r>
            <a:r>
              <a:rPr lang="ko-KR" altLang="en-US" b="1" dirty="0" err="1" smtClean="0"/>
              <a:t>태깅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5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RNN</a:t>
            </a:r>
            <a:endParaRPr lang="ko-KR" altLang="en-US" b="1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438400" y="2556186"/>
            <a:ext cx="7511070" cy="3733608"/>
            <a:chOff x="2459410" y="1492915"/>
            <a:chExt cx="7532049" cy="4282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직사각형 69"/>
                <p:cNvSpPr/>
                <p:nvPr/>
              </p:nvSpPr>
              <p:spPr>
                <a:xfrm>
                  <a:off x="3195838" y="4056757"/>
                  <a:ext cx="853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𝒙𝒉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838" y="4056757"/>
                  <a:ext cx="853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886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그룹 137"/>
            <p:cNvGrpSpPr/>
            <p:nvPr/>
          </p:nvGrpSpPr>
          <p:grpSpPr>
            <a:xfrm>
              <a:off x="2459410" y="1492915"/>
              <a:ext cx="7532049" cy="4282218"/>
              <a:chOff x="2459410" y="1492915"/>
              <a:chExt cx="7532049" cy="4282218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4594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06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64218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84030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41" idx="0"/>
                <a:endCxn id="94" idx="4"/>
              </p:cNvCxnSpPr>
              <p:nvPr/>
            </p:nvCxnSpPr>
            <p:spPr>
              <a:xfrm flipH="1" flipV="1">
                <a:off x="3210990" y="3747678"/>
                <a:ext cx="2182" cy="13107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2842469" y="5058441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6804869" y="5058441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at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/>
              <p:cNvCxnSpPr>
                <a:stCxn id="40" idx="0"/>
                <a:endCxn id="95" idx="4"/>
              </p:cNvCxnSpPr>
              <p:nvPr/>
            </p:nvCxnSpPr>
            <p:spPr>
              <a:xfrm flipH="1" flipV="1">
                <a:off x="5191937" y="3735238"/>
                <a:ext cx="11040" cy="13122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44" idx="0"/>
                <a:endCxn id="96" idx="4"/>
              </p:cNvCxnSpPr>
              <p:nvPr/>
            </p:nvCxnSpPr>
            <p:spPr>
              <a:xfrm flipV="1">
                <a:off x="7175572" y="3726173"/>
                <a:ext cx="3665" cy="13322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2" idx="0"/>
                <a:endCxn id="97" idx="4"/>
              </p:cNvCxnSpPr>
              <p:nvPr/>
            </p:nvCxnSpPr>
            <p:spPr>
              <a:xfrm flipV="1">
                <a:off x="9157531" y="3741458"/>
                <a:ext cx="7249" cy="13169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>
                <a:stCxn id="106" idx="0"/>
                <a:endCxn id="32" idx="4"/>
              </p:cNvCxnSpPr>
              <p:nvPr/>
            </p:nvCxnSpPr>
            <p:spPr>
              <a:xfrm flipV="1">
                <a:off x="3210989" y="2209607"/>
                <a:ext cx="2599" cy="6005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>
                <a:stCxn id="95" idx="0"/>
                <a:endCxn id="114" idx="2"/>
              </p:cNvCxnSpPr>
              <p:nvPr/>
            </p:nvCxnSpPr>
            <p:spPr>
              <a:xfrm flipV="1">
                <a:off x="5191937" y="3197208"/>
                <a:ext cx="1879" cy="1354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>
                <a:stCxn id="96" idx="0"/>
                <a:endCxn id="119" idx="2"/>
              </p:cNvCxnSpPr>
              <p:nvPr/>
            </p:nvCxnSpPr>
            <p:spPr>
              <a:xfrm flipV="1">
                <a:off x="7179237" y="3194804"/>
                <a:ext cx="2595" cy="1288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>
                <a:stCxn id="97" idx="0"/>
                <a:endCxn id="126" idx="2"/>
              </p:cNvCxnSpPr>
              <p:nvPr/>
            </p:nvCxnSpPr>
            <p:spPr>
              <a:xfrm flipH="1" flipV="1">
                <a:off x="9154206" y="3198098"/>
                <a:ext cx="10574" cy="140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>
                <a:off x="2842884" y="1492915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4824084" y="1503012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Y2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804869" y="1492915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Y3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8785654" y="1503012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Y4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613033" y="5047516"/>
                <a:ext cx="1179885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study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8605985" y="5058441"/>
                <a:ext cx="1103092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night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직사각형 79"/>
                  <p:cNvSpPr/>
                  <p:nvPr/>
                </p:nvSpPr>
                <p:spPr>
                  <a:xfrm>
                    <a:off x="5177454" y="4056757"/>
                    <a:ext cx="8530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0" name="직사각형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7454" y="4056757"/>
                    <a:ext cx="8530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직사각형 80"/>
                  <p:cNvSpPr/>
                  <p:nvPr/>
                </p:nvSpPr>
                <p:spPr>
                  <a:xfrm>
                    <a:off x="7158238" y="4056757"/>
                    <a:ext cx="8530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1" name="직사각형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8238" y="4056757"/>
                    <a:ext cx="8530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직사각형 81"/>
                  <p:cNvSpPr/>
                  <p:nvPr/>
                </p:nvSpPr>
                <p:spPr>
                  <a:xfrm>
                    <a:off x="9138405" y="4056757"/>
                    <a:ext cx="8530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2" name="직사각형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8405" y="4056757"/>
                    <a:ext cx="8530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직사각형 82"/>
                  <p:cNvSpPr/>
                  <p:nvPr/>
                </p:nvSpPr>
                <p:spPr>
                  <a:xfrm>
                    <a:off x="4218023" y="3094982"/>
                    <a:ext cx="8610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3" name="직사각형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023" y="3094982"/>
                    <a:ext cx="8610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직사각형 83"/>
                  <p:cNvSpPr/>
                  <p:nvPr/>
                </p:nvSpPr>
                <p:spPr>
                  <a:xfrm>
                    <a:off x="6198972" y="3070264"/>
                    <a:ext cx="8610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4" name="직사각형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972" y="3070264"/>
                    <a:ext cx="8610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9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직사각형 84"/>
                  <p:cNvSpPr/>
                  <p:nvPr/>
                </p:nvSpPr>
                <p:spPr>
                  <a:xfrm>
                    <a:off x="8179965" y="3088467"/>
                    <a:ext cx="8610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5" name="직사각형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9965" y="3088467"/>
                    <a:ext cx="86107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타원 93"/>
              <p:cNvSpPr/>
              <p:nvPr/>
            </p:nvSpPr>
            <p:spPr>
              <a:xfrm>
                <a:off x="2994139" y="3345109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4975086" y="3332669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6962386" y="3323604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947929" y="3338889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2848695" y="2810189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08" name="직선 화살표 연결선 107"/>
              <p:cNvCxnSpPr>
                <a:stCxn id="94" idx="0"/>
                <a:endCxn id="106" idx="2"/>
              </p:cNvCxnSpPr>
              <p:nvPr/>
            </p:nvCxnSpPr>
            <p:spPr>
              <a:xfrm flipH="1" flipV="1">
                <a:off x="3210989" y="3180856"/>
                <a:ext cx="2" cy="1642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stCxn id="114" idx="0"/>
                <a:endCxn id="34" idx="4"/>
              </p:cNvCxnSpPr>
              <p:nvPr/>
            </p:nvCxnSpPr>
            <p:spPr>
              <a:xfrm flipV="1">
                <a:off x="5193816" y="2219705"/>
                <a:ext cx="972" cy="6068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4831523" y="2826542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18" name="직선 화살표 연결선 117"/>
              <p:cNvCxnSpPr>
                <a:stCxn id="119" idx="0"/>
                <a:endCxn id="36" idx="4"/>
              </p:cNvCxnSpPr>
              <p:nvPr/>
            </p:nvCxnSpPr>
            <p:spPr>
              <a:xfrm flipH="1" flipV="1">
                <a:off x="7175572" y="2209607"/>
                <a:ext cx="6260" cy="6145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모서리가 둥근 직사각형 118"/>
              <p:cNvSpPr/>
              <p:nvPr/>
            </p:nvSpPr>
            <p:spPr>
              <a:xfrm>
                <a:off x="6819538" y="2824137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25" name="직선 화살표 연결선 124"/>
              <p:cNvCxnSpPr>
                <a:stCxn id="126" idx="0"/>
                <a:endCxn id="39" idx="4"/>
              </p:cNvCxnSpPr>
              <p:nvPr/>
            </p:nvCxnSpPr>
            <p:spPr>
              <a:xfrm flipV="1">
                <a:off x="9154206" y="2219705"/>
                <a:ext cx="2152" cy="6077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모서리가 둥근 직사각형 125"/>
              <p:cNvSpPr/>
              <p:nvPr/>
            </p:nvSpPr>
            <p:spPr>
              <a:xfrm>
                <a:off x="8791913" y="2827431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31" name="꺾인 연결선 130"/>
              <p:cNvCxnSpPr>
                <a:stCxn id="106" idx="3"/>
                <a:endCxn id="95" idx="2"/>
              </p:cNvCxnSpPr>
              <p:nvPr/>
            </p:nvCxnSpPr>
            <p:spPr>
              <a:xfrm>
                <a:off x="3573282" y="2995523"/>
                <a:ext cx="1401804" cy="53843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꺾인 연결선 131"/>
              <p:cNvCxnSpPr>
                <a:stCxn id="114" idx="3"/>
                <a:endCxn id="96" idx="2"/>
              </p:cNvCxnSpPr>
              <p:nvPr/>
            </p:nvCxnSpPr>
            <p:spPr>
              <a:xfrm>
                <a:off x="5556109" y="3011876"/>
                <a:ext cx="1406276" cy="51301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꺾인 연결선 134"/>
              <p:cNvCxnSpPr>
                <a:stCxn id="119" idx="3"/>
                <a:endCxn id="97" idx="2"/>
              </p:cNvCxnSpPr>
              <p:nvPr/>
            </p:nvCxnSpPr>
            <p:spPr>
              <a:xfrm>
                <a:off x="7544125" y="3009471"/>
                <a:ext cx="1403804" cy="53070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모서리가 둥근 직사각형 139"/>
          <p:cNvSpPr/>
          <p:nvPr/>
        </p:nvSpPr>
        <p:spPr>
          <a:xfrm>
            <a:off x="2343150" y="1987550"/>
            <a:ext cx="7493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softmax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H="1" flipV="1">
            <a:off x="7134776" y="2335368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 flipV="1">
            <a:off x="9128078" y="2344893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H="1" flipV="1">
            <a:off x="5185372" y="2344893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H="1" flipV="1">
            <a:off x="3187367" y="2332114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525805" y="11148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Noun : 0.1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Pronoun : 0.8</a:t>
            </a:r>
          </a:p>
          <a:p>
            <a:r>
              <a:rPr lang="en-US" altLang="ko-KR" sz="1200" dirty="0" smtClean="0"/>
              <a:t>Verb : 0.0</a:t>
            </a:r>
          </a:p>
          <a:p>
            <a:r>
              <a:rPr lang="en-US" altLang="ko-KR" sz="1200" dirty="0" smtClean="0"/>
              <a:t>Preposition : 0.1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538400" y="11148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Noun : 0.2</a:t>
            </a:r>
          </a:p>
          <a:p>
            <a:r>
              <a:rPr lang="en-US" altLang="ko-KR" sz="1200" dirty="0" smtClean="0"/>
              <a:t>Pronoun : 0.1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</a:rPr>
              <a:t>Verb : 0.7</a:t>
            </a:r>
          </a:p>
          <a:p>
            <a:r>
              <a:rPr lang="en-US" altLang="ko-KR" sz="1200" dirty="0" smtClean="0"/>
              <a:t>Preposition : 0.0</a:t>
            </a:r>
            <a:endParaRPr lang="ko-KR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596882" y="11148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Noun : 0.2</a:t>
            </a:r>
          </a:p>
          <a:p>
            <a:r>
              <a:rPr lang="en-US" altLang="ko-KR" sz="1200" dirty="0" smtClean="0"/>
              <a:t>Pronoun : 0.1</a:t>
            </a:r>
          </a:p>
          <a:p>
            <a:r>
              <a:rPr lang="en-US" altLang="ko-KR" sz="1200" dirty="0" smtClean="0"/>
              <a:t>Verb : 0.1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Preposition : 0.6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467577" y="11148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Noun : 0.8</a:t>
            </a:r>
          </a:p>
          <a:p>
            <a:r>
              <a:rPr lang="en-US" altLang="ko-KR" sz="1200" dirty="0" smtClean="0"/>
              <a:t>Pronoun : 0.0</a:t>
            </a:r>
          </a:p>
          <a:p>
            <a:r>
              <a:rPr lang="en-US" altLang="ko-KR" sz="1200" dirty="0" smtClean="0"/>
              <a:t>Verb : 0.2</a:t>
            </a:r>
          </a:p>
          <a:p>
            <a:r>
              <a:rPr lang="en-US" altLang="ko-KR" sz="1200" dirty="0" smtClean="0"/>
              <a:t>Preposition : 0.0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4401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</a:t>
            </a:r>
            <a:endParaRPr lang="ko-KR" altLang="en-US" b="1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2438400" y="2556186"/>
            <a:ext cx="7511070" cy="3733608"/>
            <a:chOff x="2459410" y="1492915"/>
            <a:chExt cx="7532049" cy="42822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직사각형 69"/>
                <p:cNvSpPr/>
                <p:nvPr/>
              </p:nvSpPr>
              <p:spPr>
                <a:xfrm>
                  <a:off x="3195838" y="4056757"/>
                  <a:ext cx="853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  <m:t>𝒙𝒉</m:t>
                            </m:r>
                          </m:sub>
                        </m:sSub>
                      </m:oMath>
                    </m:oMathPara>
                  </a14:m>
                  <a:endParaRPr lang="ko-KR" altLang="en-US" b="1" dirty="0"/>
                </a:p>
              </p:txBody>
            </p:sp>
          </mc:Choice>
          <mc:Fallback>
            <p:sp>
              <p:nvSpPr>
                <p:cNvPr id="70" name="직사각형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838" y="4056757"/>
                  <a:ext cx="853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886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그룹 137"/>
            <p:cNvGrpSpPr/>
            <p:nvPr/>
          </p:nvGrpSpPr>
          <p:grpSpPr>
            <a:xfrm>
              <a:off x="2459410" y="1492915"/>
              <a:ext cx="7532049" cy="4282218"/>
              <a:chOff x="2459410" y="1492915"/>
              <a:chExt cx="7532049" cy="4282218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24594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모서리가 둥근 직사각형 25"/>
              <p:cNvSpPr/>
              <p:nvPr/>
            </p:nvSpPr>
            <p:spPr>
              <a:xfrm>
                <a:off x="44406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64218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모서리가 둥근 직사각형 27"/>
              <p:cNvSpPr/>
              <p:nvPr/>
            </p:nvSpPr>
            <p:spPr>
              <a:xfrm>
                <a:off x="8403010" y="2582567"/>
                <a:ext cx="1507524" cy="1927654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직선 화살표 연결선 37"/>
              <p:cNvCxnSpPr>
                <a:stCxn id="41" idx="0"/>
                <a:endCxn id="94" idx="4"/>
              </p:cNvCxnSpPr>
              <p:nvPr/>
            </p:nvCxnSpPr>
            <p:spPr>
              <a:xfrm flipH="1" flipV="1">
                <a:off x="3210990" y="3747678"/>
                <a:ext cx="2182" cy="131076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타원 40"/>
              <p:cNvSpPr/>
              <p:nvPr/>
            </p:nvSpPr>
            <p:spPr>
              <a:xfrm>
                <a:off x="2842469" y="5058441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I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6804869" y="5058441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at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6" name="직선 화살표 연결선 45"/>
              <p:cNvCxnSpPr>
                <a:stCxn id="40" idx="0"/>
                <a:endCxn id="95" idx="4"/>
              </p:cNvCxnSpPr>
              <p:nvPr/>
            </p:nvCxnSpPr>
            <p:spPr>
              <a:xfrm flipH="1" flipV="1">
                <a:off x="5191937" y="3735238"/>
                <a:ext cx="11040" cy="13122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44" idx="0"/>
                <a:endCxn id="96" idx="4"/>
              </p:cNvCxnSpPr>
              <p:nvPr/>
            </p:nvCxnSpPr>
            <p:spPr>
              <a:xfrm flipV="1">
                <a:off x="7175572" y="3726173"/>
                <a:ext cx="3665" cy="133226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/>
              <p:cNvCxnSpPr>
                <a:stCxn id="42" idx="0"/>
                <a:endCxn id="97" idx="4"/>
              </p:cNvCxnSpPr>
              <p:nvPr/>
            </p:nvCxnSpPr>
            <p:spPr>
              <a:xfrm flipV="1">
                <a:off x="9157531" y="3741458"/>
                <a:ext cx="7249" cy="131698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화살표 연결선 85"/>
              <p:cNvCxnSpPr>
                <a:stCxn id="106" idx="0"/>
                <a:endCxn id="32" idx="4"/>
              </p:cNvCxnSpPr>
              <p:nvPr/>
            </p:nvCxnSpPr>
            <p:spPr>
              <a:xfrm flipV="1">
                <a:off x="3210989" y="2209607"/>
                <a:ext cx="2599" cy="6005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화살표 연결선 90"/>
              <p:cNvCxnSpPr>
                <a:stCxn id="95" idx="0"/>
                <a:endCxn id="114" idx="2"/>
              </p:cNvCxnSpPr>
              <p:nvPr/>
            </p:nvCxnSpPr>
            <p:spPr>
              <a:xfrm flipV="1">
                <a:off x="5191937" y="3197208"/>
                <a:ext cx="1879" cy="13546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화살표 연결선 91"/>
              <p:cNvCxnSpPr>
                <a:stCxn id="96" idx="0"/>
                <a:endCxn id="119" idx="2"/>
              </p:cNvCxnSpPr>
              <p:nvPr/>
            </p:nvCxnSpPr>
            <p:spPr>
              <a:xfrm flipV="1">
                <a:off x="7179237" y="3194804"/>
                <a:ext cx="2595" cy="1288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화살표 연결선 92"/>
              <p:cNvCxnSpPr>
                <a:stCxn id="97" idx="0"/>
                <a:endCxn id="126" idx="2"/>
              </p:cNvCxnSpPr>
              <p:nvPr/>
            </p:nvCxnSpPr>
            <p:spPr>
              <a:xfrm flipH="1" flipV="1">
                <a:off x="9154206" y="3198098"/>
                <a:ext cx="10574" cy="14079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타원 31"/>
              <p:cNvSpPr/>
              <p:nvPr/>
            </p:nvSpPr>
            <p:spPr>
              <a:xfrm>
                <a:off x="2842884" y="1492915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>
                    <a:solidFill>
                      <a:schemeClr val="tx1"/>
                    </a:solidFill>
                  </a:rPr>
                  <a:t>Y</a:t>
                </a:r>
                <a:r>
                  <a:rPr lang="en-US" altLang="ko-KR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4824084" y="1503012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Y2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6804869" y="1492915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Y3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8785654" y="1503012"/>
                <a:ext cx="741406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Y4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4613033" y="5047516"/>
                <a:ext cx="1179885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study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8605985" y="5058441"/>
                <a:ext cx="1103092" cy="71669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night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직사각형 79"/>
                  <p:cNvSpPr/>
                  <p:nvPr/>
                </p:nvSpPr>
                <p:spPr>
                  <a:xfrm>
                    <a:off x="5177454" y="4056757"/>
                    <a:ext cx="8530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0" name="직사각형 7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7454" y="4056757"/>
                    <a:ext cx="8530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직사각형 80"/>
                  <p:cNvSpPr/>
                  <p:nvPr/>
                </p:nvSpPr>
                <p:spPr>
                  <a:xfrm>
                    <a:off x="7158238" y="4056757"/>
                    <a:ext cx="8530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1" name="직사각형 8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8238" y="4056757"/>
                    <a:ext cx="85305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직사각형 81"/>
                  <p:cNvSpPr/>
                  <p:nvPr/>
                </p:nvSpPr>
                <p:spPr>
                  <a:xfrm>
                    <a:off x="9138405" y="4056757"/>
                    <a:ext cx="85305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𝒙𝒉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2" name="직사각형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8405" y="4056757"/>
                    <a:ext cx="85305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직사각형 82"/>
                  <p:cNvSpPr/>
                  <p:nvPr/>
                </p:nvSpPr>
                <p:spPr>
                  <a:xfrm>
                    <a:off x="4218023" y="3094982"/>
                    <a:ext cx="8610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3" name="직사각형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18023" y="3094982"/>
                    <a:ext cx="86107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886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직사각형 83"/>
                  <p:cNvSpPr/>
                  <p:nvPr/>
                </p:nvSpPr>
                <p:spPr>
                  <a:xfrm>
                    <a:off x="6198972" y="3070264"/>
                    <a:ext cx="8610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4" name="직사각형 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972" y="3070264"/>
                    <a:ext cx="86107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698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직사각형 84"/>
                  <p:cNvSpPr/>
                  <p:nvPr/>
                </p:nvSpPr>
                <p:spPr>
                  <a:xfrm>
                    <a:off x="8179965" y="3088467"/>
                    <a:ext cx="8610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altLang="ko-KR" b="1" i="1" smtClean="0">
                                  <a:latin typeface="Cambria Math" panose="02040503050406030204" pitchFamily="18" charset="0"/>
                                </a:rPr>
                                <m:t>𝒉𝒉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85" name="직사각형 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9965" y="3088467"/>
                    <a:ext cx="86107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2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타원 93"/>
              <p:cNvSpPr/>
              <p:nvPr/>
            </p:nvSpPr>
            <p:spPr>
              <a:xfrm>
                <a:off x="2994139" y="3345109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4975086" y="3332669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타원 95"/>
              <p:cNvSpPr/>
              <p:nvPr/>
            </p:nvSpPr>
            <p:spPr>
              <a:xfrm>
                <a:off x="6962386" y="3323604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8947929" y="3338889"/>
                <a:ext cx="433701" cy="40256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000" dirty="0" smtClean="0">
                    <a:solidFill>
                      <a:schemeClr val="tx1"/>
                    </a:solidFill>
                  </a:rPr>
                  <a:t>+</a:t>
                </a:r>
                <a:endParaRPr lang="ko-KR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모서리가 둥근 직사각형 105"/>
              <p:cNvSpPr/>
              <p:nvPr/>
            </p:nvSpPr>
            <p:spPr>
              <a:xfrm>
                <a:off x="2848695" y="2810189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08" name="직선 화살표 연결선 107"/>
              <p:cNvCxnSpPr>
                <a:stCxn id="94" idx="0"/>
                <a:endCxn id="106" idx="2"/>
              </p:cNvCxnSpPr>
              <p:nvPr/>
            </p:nvCxnSpPr>
            <p:spPr>
              <a:xfrm flipH="1" flipV="1">
                <a:off x="3210989" y="3180856"/>
                <a:ext cx="2" cy="16425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화살표 연결선 112"/>
              <p:cNvCxnSpPr>
                <a:stCxn id="114" idx="0"/>
                <a:endCxn id="34" idx="4"/>
              </p:cNvCxnSpPr>
              <p:nvPr/>
            </p:nvCxnSpPr>
            <p:spPr>
              <a:xfrm flipV="1">
                <a:off x="5193816" y="2219705"/>
                <a:ext cx="972" cy="60683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모서리가 둥근 직사각형 113"/>
              <p:cNvSpPr/>
              <p:nvPr/>
            </p:nvSpPr>
            <p:spPr>
              <a:xfrm>
                <a:off x="4831523" y="2826542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18" name="직선 화살표 연결선 117"/>
              <p:cNvCxnSpPr>
                <a:stCxn id="119" idx="0"/>
                <a:endCxn id="36" idx="4"/>
              </p:cNvCxnSpPr>
              <p:nvPr/>
            </p:nvCxnSpPr>
            <p:spPr>
              <a:xfrm flipH="1" flipV="1">
                <a:off x="7175572" y="2209607"/>
                <a:ext cx="6260" cy="61453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모서리가 둥근 직사각형 118"/>
              <p:cNvSpPr/>
              <p:nvPr/>
            </p:nvSpPr>
            <p:spPr>
              <a:xfrm>
                <a:off x="6819538" y="2824137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25" name="직선 화살표 연결선 124"/>
              <p:cNvCxnSpPr>
                <a:stCxn id="126" idx="0"/>
                <a:endCxn id="39" idx="4"/>
              </p:cNvCxnSpPr>
              <p:nvPr/>
            </p:nvCxnSpPr>
            <p:spPr>
              <a:xfrm flipV="1">
                <a:off x="9154206" y="2219705"/>
                <a:ext cx="2152" cy="607727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모서리가 둥근 직사각형 125"/>
              <p:cNvSpPr/>
              <p:nvPr/>
            </p:nvSpPr>
            <p:spPr>
              <a:xfrm>
                <a:off x="8791913" y="2827431"/>
                <a:ext cx="724587" cy="3706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1" dirty="0" err="1" smtClean="0"/>
                  <a:t>tanh</a:t>
                </a:r>
                <a:endParaRPr lang="ko-KR" altLang="en-US" b="1" dirty="0"/>
              </a:p>
            </p:txBody>
          </p:sp>
          <p:cxnSp>
            <p:nvCxnSpPr>
              <p:cNvPr id="131" name="꺾인 연결선 130"/>
              <p:cNvCxnSpPr>
                <a:stCxn id="106" idx="3"/>
                <a:endCxn id="95" idx="2"/>
              </p:cNvCxnSpPr>
              <p:nvPr/>
            </p:nvCxnSpPr>
            <p:spPr>
              <a:xfrm>
                <a:off x="3573282" y="2995523"/>
                <a:ext cx="1401804" cy="538430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꺾인 연결선 131"/>
              <p:cNvCxnSpPr>
                <a:stCxn id="114" idx="3"/>
                <a:endCxn id="96" idx="2"/>
              </p:cNvCxnSpPr>
              <p:nvPr/>
            </p:nvCxnSpPr>
            <p:spPr>
              <a:xfrm>
                <a:off x="5556109" y="3011876"/>
                <a:ext cx="1406276" cy="51301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꺾인 연결선 134"/>
              <p:cNvCxnSpPr>
                <a:stCxn id="119" idx="3"/>
                <a:endCxn id="97" idx="2"/>
              </p:cNvCxnSpPr>
              <p:nvPr/>
            </p:nvCxnSpPr>
            <p:spPr>
              <a:xfrm>
                <a:off x="7544125" y="3009471"/>
                <a:ext cx="1403804" cy="530702"/>
              </a:xfrm>
              <a:prstGeom prst="bentConnector3">
                <a:avLst>
                  <a:gd name="adj1" fmla="val 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0" name="모서리가 둥근 직사각형 139"/>
          <p:cNvSpPr/>
          <p:nvPr/>
        </p:nvSpPr>
        <p:spPr>
          <a:xfrm>
            <a:off x="2343150" y="1987550"/>
            <a:ext cx="7493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>
                <a:solidFill>
                  <a:schemeClr val="tx1"/>
                </a:solidFill>
              </a:rPr>
              <a:t>softmax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1" name="직선 화살표 연결선 150"/>
          <p:cNvCxnSpPr/>
          <p:nvPr/>
        </p:nvCxnSpPr>
        <p:spPr>
          <a:xfrm flipH="1" flipV="1">
            <a:off x="7134776" y="2335368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/>
          <p:nvPr/>
        </p:nvCxnSpPr>
        <p:spPr>
          <a:xfrm flipH="1" flipV="1">
            <a:off x="9128078" y="2344893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/>
          <p:nvPr/>
        </p:nvCxnSpPr>
        <p:spPr>
          <a:xfrm flipH="1" flipV="1">
            <a:off x="5185372" y="2344893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/>
          <p:nvPr/>
        </p:nvCxnSpPr>
        <p:spPr>
          <a:xfrm flipH="1" flipV="1">
            <a:off x="3187367" y="2332114"/>
            <a:ext cx="518" cy="2186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525805" y="10767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Noun : 0.1</a:t>
            </a:r>
          </a:p>
          <a:p>
            <a:r>
              <a:rPr lang="en-US" altLang="ko-KR" sz="1200" dirty="0" smtClean="0">
                <a:solidFill>
                  <a:srgbClr val="FF0000"/>
                </a:solidFill>
              </a:rPr>
              <a:t>Pronoun : 0.8</a:t>
            </a:r>
          </a:p>
          <a:p>
            <a:r>
              <a:rPr lang="en-US" altLang="ko-KR" sz="1200" dirty="0" smtClean="0"/>
              <a:t>Verb : 0.0</a:t>
            </a:r>
          </a:p>
          <a:p>
            <a:r>
              <a:rPr lang="en-US" altLang="ko-KR" sz="1200" dirty="0" smtClean="0"/>
              <a:t>Preposition : 0.1</a:t>
            </a:r>
            <a:endParaRPr lang="ko-KR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4538400" y="10767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Noun : 0.2</a:t>
            </a:r>
          </a:p>
          <a:p>
            <a:r>
              <a:rPr lang="en-US" altLang="ko-KR" sz="1200" dirty="0" smtClean="0"/>
              <a:t>Pronoun : 0.1</a:t>
            </a:r>
          </a:p>
          <a:p>
            <a:r>
              <a:rPr lang="en-US" altLang="ko-KR" sz="1200" dirty="0" smtClean="0">
                <a:solidFill>
                  <a:srgbClr val="FFC000"/>
                </a:solidFill>
              </a:rPr>
              <a:t>Verb : 0.7</a:t>
            </a:r>
          </a:p>
          <a:p>
            <a:r>
              <a:rPr lang="en-US" altLang="ko-KR" sz="1200" dirty="0" smtClean="0"/>
              <a:t>Preposition : 0.0</a:t>
            </a:r>
            <a:endParaRPr lang="ko-KR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6596882" y="10767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Noun : 0.2</a:t>
            </a:r>
          </a:p>
          <a:p>
            <a:r>
              <a:rPr lang="en-US" altLang="ko-KR" sz="1200" dirty="0" smtClean="0"/>
              <a:t>Pronoun : 0.1</a:t>
            </a:r>
          </a:p>
          <a:p>
            <a:r>
              <a:rPr lang="en-US" altLang="ko-KR" sz="1200" dirty="0" smtClean="0"/>
              <a:t>Verb : 0.1</a:t>
            </a:r>
          </a:p>
          <a:p>
            <a:r>
              <a:rPr lang="en-US" altLang="ko-KR" sz="1200" dirty="0" smtClean="0">
                <a:solidFill>
                  <a:srgbClr val="00B050"/>
                </a:solidFill>
              </a:rPr>
              <a:t>Preposition : 0.6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8467577" y="1076770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rgbClr val="0070C0"/>
                </a:solidFill>
              </a:rPr>
              <a:t>Noun : 0.8</a:t>
            </a:r>
          </a:p>
          <a:p>
            <a:r>
              <a:rPr lang="en-US" altLang="ko-KR" sz="1200" dirty="0" smtClean="0"/>
              <a:t>Pronoun : 0.0</a:t>
            </a:r>
          </a:p>
          <a:p>
            <a:r>
              <a:rPr lang="en-US" altLang="ko-KR" sz="1200" dirty="0" smtClean="0"/>
              <a:t>Verb : 0.2</a:t>
            </a:r>
          </a:p>
          <a:p>
            <a:r>
              <a:rPr lang="en-US" altLang="ko-KR" sz="1200" dirty="0" smtClean="0"/>
              <a:t>Preposition : 0.0</a:t>
            </a:r>
            <a:endParaRPr lang="ko-KR" altLang="en-US" sz="12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2343150" y="1035205"/>
            <a:ext cx="7493000" cy="8725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424309" y="1247897"/>
            <a:ext cx="9188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/>
              <a:t>Minimize</a:t>
            </a:r>
          </a:p>
          <a:p>
            <a:pPr algn="ctr"/>
            <a:r>
              <a:rPr lang="en-US" altLang="ko-KR" sz="1200" b="1" dirty="0" smtClean="0"/>
              <a:t>difference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466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1303</Words>
  <Application>Microsoft Office PowerPoint</Application>
  <PresentationFormat>와이드스크린</PresentationFormat>
  <Paragraphs>326</Paragraphs>
  <Slides>23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Cambria Math</vt:lpstr>
      <vt:lpstr>함초롬돋움</vt:lpstr>
      <vt:lpstr>Symbol</vt:lpstr>
      <vt:lpstr>Arial</vt:lpstr>
      <vt:lpstr>맑은 고딕</vt:lpstr>
      <vt:lpstr>CryptoCraft 테마</vt:lpstr>
      <vt:lpstr>제목 테마</vt:lpstr>
      <vt:lpstr>RNN  (Recurrent Neural Network)  기초</vt:lpstr>
      <vt:lpstr>PowerPoint 프레젠테이션</vt:lpstr>
      <vt:lpstr>PowerPoint 프레젠테이션</vt:lpstr>
      <vt:lpstr>01. RNN</vt:lpstr>
      <vt:lpstr>01. RNN</vt:lpstr>
      <vt:lpstr>01. RNN</vt:lpstr>
      <vt:lpstr>01. RNN</vt:lpstr>
      <vt:lpstr>01. RNN</vt:lpstr>
      <vt:lpstr>01. RNN</vt:lpstr>
      <vt:lpstr>01. RNN</vt:lpstr>
      <vt:lpstr>01. RNN</vt:lpstr>
      <vt:lpstr>01. RNN</vt:lpstr>
      <vt:lpstr>01. RNN</vt:lpstr>
      <vt:lpstr>01. RNN</vt:lpstr>
      <vt:lpstr>PowerPoint 프레젠테이션</vt:lpstr>
      <vt:lpstr>02. RNN의 한계</vt:lpstr>
      <vt:lpstr>02. RNN의 한계</vt:lpstr>
      <vt:lpstr>02. RNN의 한계</vt:lpstr>
      <vt:lpstr>02. RNN의 한계</vt:lpstr>
      <vt:lpstr>PowerPoint 프레젠테이션</vt:lpstr>
      <vt:lpstr>03. LSTM</vt:lpstr>
      <vt:lpstr>03. LSTM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 동기화 실습 및 리눅스시스템 모니터링 시스템 - 임세진</dc:title>
  <dc:creator>임세진</dc:creator>
  <cp:lastModifiedBy>user</cp:lastModifiedBy>
  <cp:revision>319</cp:revision>
  <dcterms:created xsi:type="dcterms:W3CDTF">2019-11-27T03:31:48Z</dcterms:created>
  <dcterms:modified xsi:type="dcterms:W3CDTF">2020-12-27T15:27:20Z</dcterms:modified>
</cp:coreProperties>
</file>