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69" r:id="rId2"/>
    <p:sldId id="620" r:id="rId3"/>
    <p:sldId id="628" r:id="rId4"/>
    <p:sldId id="625" r:id="rId5"/>
    <p:sldId id="621" r:id="rId6"/>
    <p:sldId id="622" r:id="rId7"/>
    <p:sldId id="624" r:id="rId8"/>
    <p:sldId id="626" r:id="rId9"/>
    <p:sldId id="623" r:id="rId10"/>
    <p:sldId id="629" r:id="rId11"/>
    <p:sldId id="630" r:id="rId12"/>
    <p:sldId id="631" r:id="rId13"/>
    <p:sldId id="632" r:id="rId14"/>
    <p:sldId id="633" r:id="rId15"/>
    <p:sldId id="634" r:id="rId16"/>
    <p:sldId id="635" r:id="rId17"/>
    <p:sldId id="636" r:id="rId18"/>
    <p:sldId id="637" r:id="rId19"/>
    <p:sldId id="638" r:id="rId20"/>
    <p:sldId id="639" r:id="rId21"/>
    <p:sldId id="686" r:id="rId22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82"/>
    <p:restoredTop sz="96327"/>
  </p:normalViewPr>
  <p:slideViewPr>
    <p:cSldViewPr snapToGrid="0">
      <p:cViewPr varScale="1">
        <p:scale>
          <a:sx n="123" d="100"/>
          <a:sy n="123" d="100"/>
        </p:scale>
        <p:origin x="10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15912-300E-E04D-BAD9-F8F9C6209E49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AC67F-2B24-A44D-AFBC-3C1A09E085A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636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AC67F-2B24-A44D-AFBC-3C1A09E085A1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947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AC67F-2B24-A44D-AFBC-3C1A09E085A1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0263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8" name="Google Shape;828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1B8D2-C6BF-A631-0D20-E63E1F386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2866C2-56A0-5FBC-F1DF-F17E3EAEF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B4D6C-3DB4-F66F-053C-3D07634A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EABB9-8DE9-C3D0-1F1D-9068BCA1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2DE56E-C7EC-B063-5727-8EC5361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7189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9B198-30D6-1211-3A43-9786689A7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82D5B-D434-BD35-F7BC-1DF0CC8FF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7A414D-1911-5003-E9B7-EC4290BD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5496D1-7D2C-1F7C-0FD4-2D658E26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DFF8D-49C3-21D0-B0C4-B19BA58A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7495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88EF17-06D2-503E-FD86-D5FBAE210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532063-D957-8A27-2912-A01456EC8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A2AA7-692D-983A-A6E4-3C822AA1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ECB9B-DD22-F780-F075-F10EAEE8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E7519C-20F8-827E-B5FD-2B7BFC7E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4192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04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1525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2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9426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0A0F0-0F7E-82A3-DAD8-2C211C8F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E9543-1606-1D13-9792-1EC4DE71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1946F6-5034-A4F9-7DA2-B73716D6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5AF3F-01DE-4C97-0DFA-66EB2ACC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00E6D-1C38-D99F-6940-C3259BB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845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7FCDF-17B9-E58F-DDA6-EF2EC4C4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4FA52-23B8-2330-C22D-20D060593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70FF0-8656-5CCA-37C5-D814FA6E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47EB9-7B1E-F6C3-A9B0-F6A3C4AB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2FAE18-5828-985E-BD1E-D7B895C6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203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FFD41-2F16-3B09-0B97-F08C94976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F8229-64AC-B536-EABD-93B58A4C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AF281A-C6F7-26A3-BB21-7A2A2013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74BA3-8798-7E05-DB59-0D9517B6B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D70C9F-623A-41ED-F2AD-F33A944E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76F8B5-033D-EB72-A087-3CC10690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9215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F7E350-8203-B546-7C97-D4ABFC655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D04A0E-1E92-1C2E-6098-84CE8F83D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80482B-2259-2B26-1CD5-3B9DFAFF0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8C38BC-0A80-DBB9-715D-D55A22461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F75F929-A0C5-FF49-0C50-E287EA450E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5513A8-3A71-42F7-4A59-043F5D85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58265C-6149-CA74-3F4E-5409ED0E4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647272-30CA-A7F9-FDC0-7693B962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2513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9078C-56C2-36C0-C8A6-9061F148D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D2F44-B8EB-1AAD-39DC-BC7850874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FE4335-550F-9151-B3F7-E6D06B24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258236-8EA7-63CD-F6FD-1BA73547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571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CAC467-0CE7-966A-A60F-BA0173AC7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C48183-5349-C20E-3479-B9BBE4EB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BFF1-A3A7-EC7E-BCD1-E63BC761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44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4C45A-FD66-8B5C-7FF1-33B52474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BF17A-6492-EEA4-B8AD-2EEF24B5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16C85E-45B3-4F1C-FFC2-D48BA372E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A70E7C-4EA4-AB0E-450B-64617421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55CB1-E581-970E-792D-B7EFE729D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BD408-54A2-4886-1E22-0B0CE7A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508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C6D97-C783-6946-1825-BCB45E6A9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30B156-825A-04D8-E2FB-8175AC1BC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7466FA-1526-E228-883B-937F1035D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C0A1FD-F1A2-B500-DCB6-06DAC91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C23ED8-0A2A-20D8-932A-C84DEC946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90C7D-CCC6-D43C-AE3B-CBA83D70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5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7432E3-A0D7-C616-5892-181B7E78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6C311-EC0C-F1E2-D37F-20E78E447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59204-1C46-4FFE-89B2-E0C4FBA18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E969A-AC56-3E49-8ED1-2610A6F30547}" type="datetimeFigureOut">
              <a:rPr kumimoji="1" lang="ko-Kore-KR" altLang="en-US" smtClean="0"/>
              <a:t>2024. 3. 22.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811E7-AC23-D65F-32C8-17936B36C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708AF-4BBF-7A50-EB33-94B66F45F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30628-E865-C046-9696-D63BC880C1F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055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963201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b="1" dirty="0">
                <a:solidFill>
                  <a:srgbClr val="2E75B6"/>
                </a:solidFill>
              </a:rPr>
              <a:t>SHA-3 </a:t>
            </a:r>
            <a:r>
              <a:rPr lang="ko-KR" altLang="en-US" sz="4800" b="1" dirty="0">
                <a:solidFill>
                  <a:srgbClr val="2E75B6"/>
                </a:solidFill>
              </a:rPr>
              <a:t>양자 회로 개선</a:t>
            </a:r>
            <a:endParaRPr lang="ko-KR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25503-0B4D-914A-8611-3A7478C4F07B}"/>
              </a:ext>
            </a:extLst>
          </p:cNvPr>
          <p:cNvSpPr txBox="1"/>
          <p:nvPr/>
        </p:nvSpPr>
        <p:spPr>
          <a:xfrm>
            <a:off x="5503530" y="4369194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2600" b="1" dirty="0"/>
              <a:t>장경배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1F1A4-DD92-5537-EA55-6DEED24EFEEA}"/>
              </a:ext>
            </a:extLst>
          </p:cNvPr>
          <p:cNvSpPr txBox="1"/>
          <p:nvPr/>
        </p:nvSpPr>
        <p:spPr>
          <a:xfrm>
            <a:off x="4610529" y="3981469"/>
            <a:ext cx="3187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https://</a:t>
            </a:r>
            <a:r>
              <a:rPr lang="en" altLang="ko-Kore-KR" dirty="0" err="1"/>
              <a:t>youtu.be</a:t>
            </a:r>
            <a:r>
              <a:rPr lang="en" altLang="ko-Kore-KR" dirty="0"/>
              <a:t>/fBiqCzlV7aY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6C089-53E6-35D1-E2F2-4B065945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1" y="3310724"/>
            <a:ext cx="7065818" cy="171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DAA775-3788-E104-6404-D503E52E977A}"/>
                  </a:ext>
                </a:extLst>
              </p:cNvPr>
              <p:cNvSpPr txBox="1"/>
              <p:nvPr/>
            </p:nvSpPr>
            <p:spPr>
              <a:xfrm>
                <a:off x="304700" y="1226598"/>
                <a:ext cx="12510655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200" dirty="0"/>
                  <a:t>기존에 구현했던</a:t>
                </a:r>
                <a:r>
                  <a:rPr kumimoji="1" lang="en-US" altLang="ko-Kore-KR" sz="2200" dirty="0"/>
                  <a:t> SHA-3 </a:t>
                </a:r>
                <a:r>
                  <a:rPr kumimoji="1" lang="ko-Kore-KR" altLang="en-US" sz="2200" dirty="0"/>
                  <a:t>양자 회로에서 </a:t>
                </a:r>
                <a:r>
                  <a:rPr kumimoji="1" lang="ko-Kore-KR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큐비트 수 감소</a:t>
                </a:r>
                <a:endParaRPr kumimoji="1" lang="en-US" altLang="ko-Kore-KR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AES </a:t>
                </a:r>
                <a:r>
                  <a:rPr kumimoji="1" lang="ko-KR" altLang="en-US" sz="2200" dirty="0"/>
                  <a:t>최적화 기법과 유사하기도 하면서 다르기도 함</a:t>
                </a: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기존 구현에서는 매 라운드 </a:t>
                </a:r>
                <a14:m>
                  <m:oMath xmlns:m="http://schemas.openxmlformats.org/officeDocument/2006/math">
                    <m:r>
                      <a:rPr kumimoji="1" lang="ko-KR" altLang="en-US" sz="22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ko-KR" altLang="en-US" sz="2200" dirty="0"/>
                  <a:t>에서 </a:t>
                </a:r>
                <a:r>
                  <a:rPr kumimoji="1" lang="en-US" altLang="ko-KR" sz="2200" b="1" dirty="0"/>
                  <a:t>320 </a:t>
                </a:r>
                <a:r>
                  <a:rPr kumimoji="1" lang="ko-KR" altLang="en-US" sz="2200" b="1" dirty="0"/>
                  <a:t>큐비트</a:t>
                </a:r>
                <a:r>
                  <a:rPr kumimoji="1"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ko-KR" altLang="en-US" sz="2200" dirty="0"/>
                  <a:t>에서 </a:t>
                </a:r>
                <a:r>
                  <a:rPr kumimoji="1" lang="en-US" altLang="ko-KR" sz="2200" b="1" dirty="0"/>
                  <a:t>1600 </a:t>
                </a:r>
                <a:r>
                  <a:rPr kumimoji="1" lang="ko-KR" altLang="en-US" sz="2200" b="1" dirty="0"/>
                  <a:t>큐비트</a:t>
                </a:r>
                <a:r>
                  <a:rPr kumimoji="1" lang="ko-KR" altLang="en-US" sz="2200" dirty="0"/>
                  <a:t>가 </a:t>
                </a:r>
                <a:r>
                  <a:rPr kumimoji="1" lang="ko-KR" altLang="en-US" sz="2200" b="1" dirty="0" err="1">
                    <a:solidFill>
                      <a:srgbClr val="C00000"/>
                    </a:solidFill>
                  </a:rPr>
                  <a:t>버려졌음</a:t>
                </a:r>
                <a:r>
                  <a:rPr kumimoji="1" lang="ko-KR" altLang="en-US" sz="2200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ko-KR" sz="2200" b="1" dirty="0">
                    <a:solidFill>
                      <a:srgbClr val="C00000"/>
                    </a:solidFill>
                    <a:sym typeface="Wingdings" pitchFamily="2" charset="2"/>
                  </a:rPr>
                  <a:t> </a:t>
                </a:r>
                <a:r>
                  <a:rPr kumimoji="1" lang="en-US" altLang="ko-KR" sz="2200" b="1" dirty="0">
                    <a:solidFill>
                      <a:srgbClr val="C00000"/>
                    </a:solidFill>
                  </a:rPr>
                  <a:t>Garbage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ko-KR" altLang="en-US" sz="2200" dirty="0"/>
                  <a:t>에서 </a:t>
                </a:r>
                <a:r>
                  <a:rPr kumimoji="1" lang="ko-KR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다른 </a:t>
                </a:r>
                <a:r>
                  <a:rPr kumimoji="1" lang="en-US" altLang="ko-KR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1600 </a:t>
                </a:r>
                <a:r>
                  <a:rPr kumimoji="1" lang="ko-KR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큐비트 만 초기화</a:t>
                </a:r>
                <a:r>
                  <a:rPr kumimoji="1" lang="ko-KR" altLang="en-US" sz="2200" dirty="0"/>
                  <a:t> 후</a:t>
                </a:r>
                <a:r>
                  <a:rPr kumimoji="1" lang="en-US" altLang="ko-KR" sz="2200" dirty="0"/>
                  <a:t>, </a:t>
                </a:r>
                <a:r>
                  <a:rPr kumimoji="1" lang="ko-KR" altLang="en-US" sz="2200" dirty="0"/>
                  <a:t>다음 라운드에서 재사용</a:t>
                </a:r>
                <a:endParaRPr kumimoji="1" lang="en-US" altLang="ko-KR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ADAA775-3788-E104-6404-D503E52E9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00" y="1226598"/>
                <a:ext cx="12510655" cy="1785104"/>
              </a:xfrm>
              <a:prstGeom prst="rect">
                <a:avLst/>
              </a:prstGeom>
              <a:blipFill>
                <a:blip r:embed="rId3"/>
                <a:stretch>
                  <a:fillRect l="-609" t="-2817" b="-563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8CA3A4B-E4B4-CE13-951C-E358A2C10652}"/>
              </a:ext>
            </a:extLst>
          </p:cNvPr>
          <p:cNvSpPr txBox="1"/>
          <p:nvPr/>
        </p:nvSpPr>
        <p:spPr>
          <a:xfrm>
            <a:off x="3014133" y="5140080"/>
            <a:ext cx="30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ore-KR" altLang="en-US" dirty="0"/>
              <a:t>기존 </a:t>
            </a:r>
            <a:r>
              <a:rPr kumimoji="1" lang="en-US" altLang="ko-Kore-KR" dirty="0"/>
              <a:t>SHA-3 </a:t>
            </a:r>
            <a:r>
              <a:rPr kumimoji="1" lang="ko-Kore-KR" altLang="en-US" dirty="0"/>
              <a:t>양자 회로 구조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0F5BA-1FBD-1518-2079-D1AD5E558D26}"/>
              </a:ext>
            </a:extLst>
          </p:cNvPr>
          <p:cNvSpPr txBox="1"/>
          <p:nvPr/>
        </p:nvSpPr>
        <p:spPr>
          <a:xfrm>
            <a:off x="7526865" y="3268390"/>
            <a:ext cx="108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</a:rPr>
              <a:t>Initialize</a:t>
            </a:r>
            <a:endParaRPr kumimoji="1" lang="ko-Kore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EDA85-2EAC-53A3-8D9E-CD27C8972B07}"/>
              </a:ext>
            </a:extLst>
          </p:cNvPr>
          <p:cNvSpPr txBox="1"/>
          <p:nvPr/>
        </p:nvSpPr>
        <p:spPr>
          <a:xfrm>
            <a:off x="7238999" y="4377524"/>
            <a:ext cx="1079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81895-D9CF-74A0-A2BC-95D1A674BC92}"/>
              </a:ext>
            </a:extLst>
          </p:cNvPr>
          <p:cNvSpPr txBox="1"/>
          <p:nvPr/>
        </p:nvSpPr>
        <p:spPr>
          <a:xfrm>
            <a:off x="3479799" y="4397486"/>
            <a:ext cx="10795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1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6C089-53E6-35D1-E2F2-4B065945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1" y="3310724"/>
            <a:ext cx="7065818" cy="171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186166" y="1278459"/>
            <a:ext cx="125106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개선 버전에서는 기존 </a:t>
            </a:r>
            <a:r>
              <a:rPr kumimoji="1" lang="en-US" altLang="ko-Kore-KR" sz="2200" b="1" dirty="0">
                <a:solidFill>
                  <a:srgbClr val="C00000"/>
                </a:solidFill>
              </a:rPr>
              <a:t>Garbage </a:t>
            </a:r>
            <a:r>
              <a:rPr kumimoji="1" lang="ko-Kore-KR" altLang="en-US" sz="2200" b="1" dirty="0">
                <a:solidFill>
                  <a:srgbClr val="C00000"/>
                </a:solidFill>
              </a:rPr>
              <a:t>큐비트</a:t>
            </a:r>
            <a:r>
              <a:rPr kumimoji="1" lang="ko-Kore-KR" altLang="en-US" sz="2200" dirty="0"/>
              <a:t>들을 초기화 후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재사용</a:t>
            </a:r>
            <a:endParaRPr kumimoji="1" lang="en-US" altLang="ko-Kore-KR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모두 초기화 시키진 못하지만</a:t>
            </a:r>
            <a:r>
              <a:rPr kumimoji="1" lang="en-US" altLang="ko-Kore-KR" sz="22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ko-Kore-KR" altLang="en-US" sz="2200" b="1" dirty="0">
                <a:solidFill>
                  <a:schemeClr val="accent1">
                    <a:lumMod val="75000"/>
                  </a:schemeClr>
                </a:solidFill>
              </a:rPr>
              <a:t>그래도 이득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/>
              <a:t>또한 </a:t>
            </a:r>
            <a:r>
              <a:rPr kumimoji="1" lang="en-US" altLang="ko-KR" sz="2200" b="1" dirty="0">
                <a:solidFill>
                  <a:schemeClr val="accent1">
                    <a:lumMod val="75000"/>
                  </a:schemeClr>
                </a:solidFill>
              </a:rPr>
              <a:t>Depth</a:t>
            </a:r>
            <a:r>
              <a:rPr kumimoji="1" lang="ko-Kore-KR" altLang="en-US" sz="2200" b="1" dirty="0">
                <a:solidFill>
                  <a:schemeClr val="accent1">
                    <a:lumMod val="75000"/>
                  </a:schemeClr>
                </a:solidFill>
              </a:rPr>
              <a:t> 증가 없음</a:t>
            </a:r>
            <a:endParaRPr kumimoji="1" lang="en-US" altLang="ko-Kore-KR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Reverse</a:t>
            </a:r>
            <a:r>
              <a:rPr kumimoji="1" lang="ko-KR" altLang="en-US" sz="2200" dirty="0"/>
              <a:t>로 큐비트를 </a:t>
            </a:r>
            <a:r>
              <a:rPr kumimoji="1" lang="ko-KR" altLang="en-US" sz="2200" b="1" dirty="0"/>
              <a:t>초기화하기 </a:t>
            </a:r>
            <a:r>
              <a:rPr kumimoji="1" lang="ko-Kore-KR" altLang="en-US" sz="2200" b="1" dirty="0"/>
              <a:t>시작하는 라운드의</a:t>
            </a:r>
            <a:r>
              <a:rPr kumimoji="1" lang="ko-Kore-KR" altLang="en-US" sz="2200" dirty="0"/>
              <a:t> </a:t>
            </a:r>
            <a:r>
              <a:rPr kumimoji="1" lang="en-US" altLang="ko-Kore-KR" sz="2200" b="1" dirty="0">
                <a:solidFill>
                  <a:srgbClr val="C00000"/>
                </a:solidFill>
              </a:rPr>
              <a:t>Garbage2 </a:t>
            </a:r>
            <a:r>
              <a:rPr kumimoji="1" lang="en-US" altLang="ko-KR" sz="2200" b="1" dirty="0">
                <a:solidFill>
                  <a:srgbClr val="C00000"/>
                </a:solidFill>
              </a:rPr>
              <a:t>(1600 qubits)</a:t>
            </a:r>
            <a:r>
              <a:rPr kumimoji="1" lang="ko-Kore-KR" altLang="en-US" sz="2200" b="1" dirty="0">
                <a:solidFill>
                  <a:srgbClr val="C00000"/>
                </a:solidFill>
              </a:rPr>
              <a:t>는 초기화 할 수 없음</a:t>
            </a:r>
            <a:endParaRPr kumimoji="1" lang="en-US" altLang="ko-KR" sz="22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A3A4B-E4B4-CE13-951C-E358A2C10652}"/>
              </a:ext>
            </a:extLst>
          </p:cNvPr>
          <p:cNvSpPr txBox="1"/>
          <p:nvPr/>
        </p:nvSpPr>
        <p:spPr>
          <a:xfrm>
            <a:off x="3014133" y="5140080"/>
            <a:ext cx="30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</a:t>
            </a:r>
            <a:r>
              <a:rPr kumimoji="1" lang="ko-Kore-KR" altLang="en-US" dirty="0"/>
              <a:t>기존 </a:t>
            </a:r>
            <a:r>
              <a:rPr kumimoji="1" lang="en-US" altLang="ko-Kore-KR" dirty="0"/>
              <a:t>SHA-3 </a:t>
            </a:r>
            <a:r>
              <a:rPr kumimoji="1" lang="ko-Kore-KR" altLang="en-US" dirty="0"/>
              <a:t>양자 회로 구조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0F5BA-1FBD-1518-2079-D1AD5E558D26}"/>
              </a:ext>
            </a:extLst>
          </p:cNvPr>
          <p:cNvSpPr txBox="1"/>
          <p:nvPr/>
        </p:nvSpPr>
        <p:spPr>
          <a:xfrm>
            <a:off x="7526865" y="3268390"/>
            <a:ext cx="108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</a:rPr>
              <a:t>Initialize</a:t>
            </a:r>
            <a:endParaRPr kumimoji="1" lang="ko-Kore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EDA85-2EAC-53A3-8D9E-CD27C8972B07}"/>
              </a:ext>
            </a:extLst>
          </p:cNvPr>
          <p:cNvSpPr txBox="1"/>
          <p:nvPr/>
        </p:nvSpPr>
        <p:spPr>
          <a:xfrm>
            <a:off x="7238999" y="4377524"/>
            <a:ext cx="126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2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81895-D9CF-74A0-A2BC-95D1A674BC92}"/>
              </a:ext>
            </a:extLst>
          </p:cNvPr>
          <p:cNvSpPr txBox="1"/>
          <p:nvPr/>
        </p:nvSpPr>
        <p:spPr>
          <a:xfrm>
            <a:off x="3479799" y="4397486"/>
            <a:ext cx="126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1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26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6C089-53E6-35D1-E2F2-4B065945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24" y="3998758"/>
            <a:ext cx="7065818" cy="1711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186166" y="1278459"/>
            <a:ext cx="1251065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    Case 1). </a:t>
            </a:r>
            <a:r>
              <a:rPr kumimoji="1" lang="ko-Kore-KR" altLang="en-US" sz="2200" b="1" dirty="0"/>
              <a:t>매 라운드 </a:t>
            </a:r>
            <a:r>
              <a:rPr kumimoji="1" lang="en-US" altLang="ko-Kore-KR" sz="2200" b="1" dirty="0"/>
              <a:t>Reverse</a:t>
            </a:r>
            <a:r>
              <a:rPr kumimoji="1" lang="ko-Kore-KR" altLang="en-US" sz="2200" dirty="0"/>
              <a:t>를 수행하는 경우</a:t>
            </a:r>
            <a:r>
              <a:rPr kumimoji="1" lang="en-US" altLang="ko-Kore-KR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sym typeface="Wingdings" pitchFamily="2" charset="2"/>
              </a:rPr>
              <a:t>Garbage 1</a:t>
            </a:r>
            <a:r>
              <a:rPr kumimoji="1" lang="ko-Kore-KR" altLang="en-US" sz="2200" dirty="0">
                <a:sym typeface="Wingdings" pitchFamily="2" charset="2"/>
              </a:rPr>
              <a:t>만을 초기화할 수 있음 </a:t>
            </a:r>
            <a:r>
              <a:rPr kumimoji="1" lang="en-US" altLang="ko-Kore-KR" sz="2200" dirty="0">
                <a:sym typeface="Wingdings" pitchFamily="2" charset="2"/>
              </a:rPr>
              <a:t>(</a:t>
            </a:r>
            <a:r>
              <a:rPr kumimoji="1" lang="en-US" altLang="ko-KR" sz="2200" dirty="0">
                <a:sym typeface="Wingdings" pitchFamily="2" charset="2"/>
              </a:rPr>
              <a:t>320 qubits) 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ko-KR" altLang="en-US" sz="2200" dirty="0">
                <a:sym typeface="Wingdings" pitchFamily="2" charset="2"/>
              </a:rPr>
              <a:t>에 해당</a:t>
            </a:r>
            <a:endParaRPr kumimoji="1" lang="en-US" altLang="ko-KR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2200" dirty="0">
              <a:sym typeface="Wingdings" pitchFamily="2" charset="2"/>
            </a:endParaRPr>
          </a:p>
          <a:p>
            <a:pPr lvl="1"/>
            <a:r>
              <a:rPr kumimoji="1" lang="en-US" altLang="ko-KR" sz="2200" dirty="0">
                <a:sym typeface="Wingdings" pitchFamily="2" charset="2"/>
              </a:rPr>
              <a:t>Note: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+ Garbage2 + Initialize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(3520 = 320 + 1600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 + 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(1920 = 320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2200" b="1" dirty="0">
                <a:sym typeface="Wingdings" pitchFamily="2" charset="2"/>
              </a:rPr>
              <a:t> (320)</a:t>
            </a:r>
          </a:p>
          <a:p>
            <a:pPr lvl="1"/>
            <a:endParaRPr kumimoji="1" lang="en-US" altLang="ko-KR" sz="2200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0F5BA-1FBD-1518-2079-D1AD5E558D26}"/>
              </a:ext>
            </a:extLst>
          </p:cNvPr>
          <p:cNvSpPr txBox="1"/>
          <p:nvPr/>
        </p:nvSpPr>
        <p:spPr>
          <a:xfrm>
            <a:off x="7467598" y="3956424"/>
            <a:ext cx="1084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</a:rPr>
              <a:t>Initialize</a:t>
            </a:r>
            <a:endParaRPr kumimoji="1" lang="ko-Kore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2EDA85-2EAC-53A3-8D9E-CD27C8972B07}"/>
              </a:ext>
            </a:extLst>
          </p:cNvPr>
          <p:cNvSpPr txBox="1"/>
          <p:nvPr/>
        </p:nvSpPr>
        <p:spPr>
          <a:xfrm>
            <a:off x="7179732" y="5065558"/>
            <a:ext cx="126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2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81895-D9CF-74A0-A2BC-95D1A674BC92}"/>
              </a:ext>
            </a:extLst>
          </p:cNvPr>
          <p:cNvSpPr txBox="1"/>
          <p:nvPr/>
        </p:nvSpPr>
        <p:spPr>
          <a:xfrm>
            <a:off x="3420532" y="5085520"/>
            <a:ext cx="1267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1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C470473-9A56-335D-F16D-F613FE04D2D3}"/>
              </a:ext>
            </a:extLst>
          </p:cNvPr>
          <p:cNvSpPr/>
          <p:nvPr/>
        </p:nvSpPr>
        <p:spPr>
          <a:xfrm>
            <a:off x="6840516" y="5159779"/>
            <a:ext cx="211666" cy="2116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7E5EC4D-D4B0-0DBE-1A29-923F61354E2E}"/>
              </a:ext>
            </a:extLst>
          </p:cNvPr>
          <p:cNvSpPr/>
          <p:nvPr/>
        </p:nvSpPr>
        <p:spPr>
          <a:xfrm>
            <a:off x="5121783" y="4642471"/>
            <a:ext cx="211666" cy="2116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CB9DCCE-7714-B836-3A3E-5A4BB63B7C95}"/>
              </a:ext>
            </a:extLst>
          </p:cNvPr>
          <p:cNvSpPr/>
          <p:nvPr/>
        </p:nvSpPr>
        <p:spPr>
          <a:xfrm>
            <a:off x="3314699" y="4610092"/>
            <a:ext cx="211666" cy="21166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C28675B-E29A-B851-9E7A-3E09C05398C7}"/>
              </a:ext>
            </a:extLst>
          </p:cNvPr>
          <p:cNvSpPr/>
          <p:nvPr/>
        </p:nvSpPr>
        <p:spPr>
          <a:xfrm>
            <a:off x="2425698" y="5159779"/>
            <a:ext cx="211666" cy="211667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5D182C-7365-2A83-B36A-CCDA02F4D45C}"/>
              </a:ext>
            </a:extLst>
          </p:cNvPr>
          <p:cNvSpPr/>
          <p:nvPr/>
        </p:nvSpPr>
        <p:spPr>
          <a:xfrm>
            <a:off x="1780196" y="4618558"/>
            <a:ext cx="211666" cy="211667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034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6C089-53E6-35D1-E2F2-4B065945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4595864"/>
            <a:ext cx="5308654" cy="1285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-16933" y="1289581"/>
            <a:ext cx="12124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    Case 2). </a:t>
            </a:r>
            <a:r>
              <a:rPr kumimoji="1" lang="en-US" altLang="ko-Kore-KR" sz="2200" b="1" dirty="0"/>
              <a:t>2</a:t>
            </a:r>
            <a:r>
              <a:rPr kumimoji="1" lang="ko-Kore-KR" altLang="en-US" sz="2200" b="1" dirty="0"/>
              <a:t> 라운드 간격으로 </a:t>
            </a:r>
            <a:r>
              <a:rPr kumimoji="1" lang="en-US" altLang="ko-Kore-KR" sz="2200" b="1" dirty="0"/>
              <a:t>Reverse</a:t>
            </a:r>
            <a:r>
              <a:rPr kumimoji="1" lang="ko-Kore-KR" altLang="en-US" sz="2200" dirty="0"/>
              <a:t>를 수행하는 경우</a:t>
            </a:r>
            <a:r>
              <a:rPr kumimoji="1" lang="en-US" altLang="ko-Kore-KR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sz="2200" dirty="0">
                <a:sym typeface="Wingdings" pitchFamily="2" charset="2"/>
              </a:rPr>
              <a:t>첫 </a:t>
            </a:r>
            <a:r>
              <a:rPr kumimoji="1" lang="en-US" altLang="ko-Kore-KR" sz="2200" dirty="0">
                <a:sym typeface="Wingdings" pitchFamily="2" charset="2"/>
              </a:rPr>
              <a:t>Reverse</a:t>
            </a:r>
            <a:r>
              <a:rPr kumimoji="1" lang="ko-Kore-KR" altLang="en-US" sz="2200" dirty="0">
                <a:sym typeface="Wingdings" pitchFamily="2" charset="2"/>
              </a:rPr>
              <a:t>에서는 </a:t>
            </a:r>
            <a:r>
              <a:rPr kumimoji="1" lang="en-US" altLang="ko-Kore-KR" sz="2200" dirty="0">
                <a:sym typeface="Wingdings" pitchFamily="2" charset="2"/>
              </a:rPr>
              <a:t>Garbage </a:t>
            </a:r>
            <a:r>
              <a:rPr kumimoji="1" lang="en-US" altLang="ko-KR" sz="2200" dirty="0">
                <a:sym typeface="Wingdings" pitchFamily="2" charset="2"/>
              </a:rPr>
              <a:t>1, </a:t>
            </a:r>
            <a:r>
              <a:rPr kumimoji="1" lang="ko-KR" altLang="en-US" sz="2200" dirty="0">
                <a:sym typeface="Wingdings" pitchFamily="2" charset="2"/>
              </a:rPr>
              <a:t>두번째 </a:t>
            </a:r>
            <a:r>
              <a:rPr kumimoji="1" lang="en-US" altLang="ko-KR" sz="2200" dirty="0">
                <a:sym typeface="Wingdings" pitchFamily="2" charset="2"/>
              </a:rPr>
              <a:t>Reverse </a:t>
            </a:r>
            <a:r>
              <a:rPr kumimoji="1" lang="ko-KR" altLang="en-US" sz="2200" dirty="0">
                <a:sym typeface="Wingdings" pitchFamily="2" charset="2"/>
              </a:rPr>
              <a:t>에서는 </a:t>
            </a:r>
            <a:r>
              <a:rPr kumimoji="1" lang="en-US" altLang="ko-KR" sz="2200" dirty="0">
                <a:sym typeface="Wingdings" pitchFamily="2" charset="2"/>
              </a:rPr>
              <a:t>Garbage 1 + Garbage 2 + Initialize</a:t>
            </a:r>
            <a:r>
              <a:rPr kumimoji="1" lang="ko-KR" altLang="en-US" sz="2200" dirty="0" err="1">
                <a:sym typeface="Wingdings" pitchFamily="2" charset="2"/>
              </a:rPr>
              <a:t>를</a:t>
            </a:r>
            <a:r>
              <a:rPr kumimoji="1" lang="ko-Kore-KR" altLang="en-US" sz="2200" dirty="0">
                <a:sym typeface="Wingdings" pitchFamily="2" charset="2"/>
              </a:rPr>
              <a:t> 초기화할 수 있음 </a:t>
            </a:r>
            <a:r>
              <a:rPr kumimoji="1" lang="en-US" altLang="ko-Kore-KR" sz="2200" dirty="0">
                <a:sym typeface="Wingdings" pitchFamily="2" charset="2"/>
              </a:rPr>
              <a:t>(</a:t>
            </a:r>
            <a:r>
              <a:rPr kumimoji="1" lang="en-US" altLang="ko-KR" sz="2200" dirty="0">
                <a:sym typeface="Wingdings" pitchFamily="2" charset="2"/>
              </a:rPr>
              <a:t>320 qubits) 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ko-KR" altLang="en-US" sz="2200" dirty="0">
                <a:sym typeface="Wingdings" pitchFamily="2" charset="2"/>
              </a:rPr>
              <a:t>와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2200" dirty="0">
                <a:sym typeface="Wingdings" pitchFamily="2" charset="2"/>
              </a:rPr>
              <a:t>에 해당</a:t>
            </a:r>
            <a:endParaRPr kumimoji="1" lang="en-US" altLang="ko-KR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2200" dirty="0">
              <a:sym typeface="Wingdings" pitchFamily="2" charset="2"/>
            </a:endParaRPr>
          </a:p>
          <a:p>
            <a:pPr lvl="1"/>
            <a:r>
              <a:rPr kumimoji="1" lang="en-US" altLang="ko-KR" sz="2200" dirty="0">
                <a:sym typeface="Wingdings" pitchFamily="2" charset="2"/>
              </a:rPr>
              <a:t>Note: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+ Garbage2 + Initialize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(3520 = 320 + 1600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 + 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(1920 = 320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2200" b="1" dirty="0">
                <a:sym typeface="Wingdings" pitchFamily="2" charset="2"/>
              </a:rPr>
              <a:t> (320)</a:t>
            </a:r>
          </a:p>
          <a:p>
            <a:pPr lvl="1"/>
            <a:endParaRPr kumimoji="1" lang="en-US" altLang="ko-KR" sz="2200" dirty="0">
              <a:sym typeface="Wingdings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0F5BA-1FBD-1518-2079-D1AD5E558D26}"/>
              </a:ext>
            </a:extLst>
          </p:cNvPr>
          <p:cNvSpPr txBox="1"/>
          <p:nvPr/>
        </p:nvSpPr>
        <p:spPr>
          <a:xfrm>
            <a:off x="4509094" y="4168618"/>
            <a:ext cx="717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</a:rPr>
              <a:t>Copy</a:t>
            </a:r>
            <a:endParaRPr kumimoji="1" lang="ko-Kore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181895-D9CF-74A0-A2BC-95D1A674BC92}"/>
              </a:ext>
            </a:extLst>
          </p:cNvPr>
          <p:cNvSpPr txBox="1"/>
          <p:nvPr/>
        </p:nvSpPr>
        <p:spPr>
          <a:xfrm>
            <a:off x="1955443" y="5504550"/>
            <a:ext cx="1151948" cy="330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1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0360951-62F0-D711-B3AF-F689D619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42" y="4595498"/>
            <a:ext cx="5308654" cy="12857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C8AAF58-460C-8656-3D12-96296CEE9CAC}"/>
              </a:ext>
            </a:extLst>
          </p:cNvPr>
          <p:cNvSpPr txBox="1"/>
          <p:nvPr/>
        </p:nvSpPr>
        <p:spPr>
          <a:xfrm>
            <a:off x="10985623" y="4302800"/>
            <a:ext cx="985468" cy="330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chemeClr val="accent1">
                    <a:lumMod val="75000"/>
                  </a:schemeClr>
                </a:solidFill>
              </a:rPr>
              <a:t>Initialize</a:t>
            </a:r>
            <a:endParaRPr kumimoji="1" lang="ko-Kore-KR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5F5F8A-B41B-3AED-BBBD-246FA89B68C3}"/>
              </a:ext>
            </a:extLst>
          </p:cNvPr>
          <p:cNvSpPr txBox="1"/>
          <p:nvPr/>
        </p:nvSpPr>
        <p:spPr>
          <a:xfrm>
            <a:off x="10784828" y="5406352"/>
            <a:ext cx="1151948" cy="330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2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198973-A191-6B11-36B3-0E54362EA732}"/>
              </a:ext>
            </a:extLst>
          </p:cNvPr>
          <p:cNvSpPr txBox="1"/>
          <p:nvPr/>
        </p:nvSpPr>
        <p:spPr>
          <a:xfrm>
            <a:off x="7458865" y="5504184"/>
            <a:ext cx="1151948" cy="330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solidFill>
                  <a:srgbClr val="C00000"/>
                </a:solidFill>
              </a:rPr>
              <a:t>Garbage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1</a:t>
            </a:r>
            <a:endParaRPr kumimoji="1" lang="ko-Kore-KR" altLang="en-US" sz="2000" b="1" dirty="0">
              <a:solidFill>
                <a:srgbClr val="C00000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4DB1A84-C4A7-2F9D-B8D9-C3AF07C1E6D7}"/>
              </a:ext>
            </a:extLst>
          </p:cNvPr>
          <p:cNvSpPr/>
          <p:nvPr/>
        </p:nvSpPr>
        <p:spPr>
          <a:xfrm>
            <a:off x="10557262" y="5509502"/>
            <a:ext cx="192424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BAB3C6-0EBB-8A6F-E982-83BCFBC3A73F}"/>
              </a:ext>
            </a:extLst>
          </p:cNvPr>
          <p:cNvSpPr/>
          <p:nvPr/>
        </p:nvSpPr>
        <p:spPr>
          <a:xfrm>
            <a:off x="9112140" y="5044781"/>
            <a:ext cx="192424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7E679C5-7DD9-6835-4BBE-C7777708CF0D}"/>
              </a:ext>
            </a:extLst>
          </p:cNvPr>
          <p:cNvSpPr/>
          <p:nvPr/>
        </p:nvSpPr>
        <p:spPr>
          <a:xfrm>
            <a:off x="7550748" y="5052250"/>
            <a:ext cx="192424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575E8B6-F747-7A28-1E54-ABE59BD3098C}"/>
              </a:ext>
            </a:extLst>
          </p:cNvPr>
          <p:cNvSpPr/>
          <p:nvPr/>
        </p:nvSpPr>
        <p:spPr>
          <a:xfrm>
            <a:off x="7018419" y="5451801"/>
            <a:ext cx="192424" cy="17493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6F9867C-9783-6991-25DA-C2DFABC77055}"/>
              </a:ext>
            </a:extLst>
          </p:cNvPr>
          <p:cNvSpPr/>
          <p:nvPr/>
        </p:nvSpPr>
        <p:spPr>
          <a:xfrm>
            <a:off x="6391654" y="5059952"/>
            <a:ext cx="192424" cy="174932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354AC5-061B-C19A-3F7B-D1A8A3C6F9BF}"/>
              </a:ext>
            </a:extLst>
          </p:cNvPr>
          <p:cNvSpPr/>
          <p:nvPr/>
        </p:nvSpPr>
        <p:spPr>
          <a:xfrm>
            <a:off x="4377347" y="5047208"/>
            <a:ext cx="183718" cy="17250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4E3D707-2E77-EDE3-0994-C797EBCC6932}"/>
              </a:ext>
            </a:extLst>
          </p:cNvPr>
          <p:cNvSpPr/>
          <p:nvPr/>
        </p:nvSpPr>
        <p:spPr>
          <a:xfrm>
            <a:off x="4726268" y="5465434"/>
            <a:ext cx="183718" cy="1725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269686B-7831-416F-C9C1-5068BDFC1A0D}"/>
              </a:ext>
            </a:extLst>
          </p:cNvPr>
          <p:cNvSpPr/>
          <p:nvPr/>
        </p:nvSpPr>
        <p:spPr>
          <a:xfrm>
            <a:off x="5226213" y="4283533"/>
            <a:ext cx="183718" cy="1725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380D2D0-9926-B600-88FA-212A582FD79E}"/>
              </a:ext>
            </a:extLst>
          </p:cNvPr>
          <p:cNvSpPr/>
          <p:nvPr/>
        </p:nvSpPr>
        <p:spPr>
          <a:xfrm>
            <a:off x="4366436" y="4633469"/>
            <a:ext cx="183718" cy="1725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EA8753E-41CD-0857-C1B5-B4CBF5D9C17B}"/>
              </a:ext>
            </a:extLst>
          </p:cNvPr>
          <p:cNvSpPr/>
          <p:nvPr/>
        </p:nvSpPr>
        <p:spPr>
          <a:xfrm>
            <a:off x="3608718" y="5052250"/>
            <a:ext cx="183718" cy="1725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0FA484A-4228-96E2-DD71-28E6ECCC8F01}"/>
              </a:ext>
            </a:extLst>
          </p:cNvPr>
          <p:cNvSpPr/>
          <p:nvPr/>
        </p:nvSpPr>
        <p:spPr>
          <a:xfrm>
            <a:off x="2074215" y="5059952"/>
            <a:ext cx="183718" cy="17250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1BE2875-AE62-F9FD-7AEC-591064C7A4F6}"/>
              </a:ext>
            </a:extLst>
          </p:cNvPr>
          <p:cNvSpPr/>
          <p:nvPr/>
        </p:nvSpPr>
        <p:spPr>
          <a:xfrm>
            <a:off x="1369588" y="5475836"/>
            <a:ext cx="183718" cy="1725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59947A6-7203-34DE-2FFB-73FA0350F80D}"/>
              </a:ext>
            </a:extLst>
          </p:cNvPr>
          <p:cNvSpPr/>
          <p:nvPr/>
        </p:nvSpPr>
        <p:spPr>
          <a:xfrm>
            <a:off x="896523" y="5062379"/>
            <a:ext cx="183718" cy="17250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218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-16933" y="1289581"/>
            <a:ext cx="12124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    Case 2). </a:t>
            </a:r>
            <a:r>
              <a:rPr kumimoji="1" lang="en-US" altLang="ko-Kore-KR" sz="2200" b="1" dirty="0"/>
              <a:t>2</a:t>
            </a:r>
            <a:r>
              <a:rPr kumimoji="1" lang="ko-Kore-KR" altLang="en-US" sz="2200" b="1" dirty="0"/>
              <a:t> 라운드 간격으로 </a:t>
            </a:r>
            <a:r>
              <a:rPr kumimoji="1" lang="en-US" altLang="ko-Kore-KR" sz="2200" b="1" dirty="0"/>
              <a:t>Reverse</a:t>
            </a:r>
            <a:r>
              <a:rPr kumimoji="1" lang="ko-Kore-KR" altLang="en-US" sz="2200" dirty="0"/>
              <a:t>를 수행하는 경우</a:t>
            </a:r>
            <a:r>
              <a:rPr kumimoji="1" lang="en-US" altLang="ko-Kore-KR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sz="2200" dirty="0">
                <a:sym typeface="Wingdings" pitchFamily="2" charset="2"/>
              </a:rPr>
              <a:t>첫 </a:t>
            </a:r>
            <a:r>
              <a:rPr kumimoji="1" lang="en-US" altLang="ko-Kore-KR" sz="2200" dirty="0">
                <a:sym typeface="Wingdings" pitchFamily="2" charset="2"/>
              </a:rPr>
              <a:t>Reverse</a:t>
            </a:r>
            <a:r>
              <a:rPr kumimoji="1" lang="ko-Kore-KR" altLang="en-US" sz="2200" dirty="0">
                <a:sym typeface="Wingdings" pitchFamily="2" charset="2"/>
              </a:rPr>
              <a:t>에서는 </a:t>
            </a:r>
            <a:r>
              <a:rPr kumimoji="1" lang="en-US" altLang="ko-Kore-KR" sz="2200" dirty="0">
                <a:sym typeface="Wingdings" pitchFamily="2" charset="2"/>
              </a:rPr>
              <a:t>Garbage </a:t>
            </a:r>
            <a:r>
              <a:rPr kumimoji="1" lang="en-US" altLang="ko-KR" sz="2200" dirty="0">
                <a:sym typeface="Wingdings" pitchFamily="2" charset="2"/>
              </a:rPr>
              <a:t>1, </a:t>
            </a:r>
            <a:r>
              <a:rPr kumimoji="1" lang="ko-KR" altLang="en-US" sz="2200" dirty="0">
                <a:sym typeface="Wingdings" pitchFamily="2" charset="2"/>
              </a:rPr>
              <a:t>두번째 </a:t>
            </a:r>
            <a:r>
              <a:rPr kumimoji="1" lang="en-US" altLang="ko-KR" sz="2200" dirty="0">
                <a:sym typeface="Wingdings" pitchFamily="2" charset="2"/>
              </a:rPr>
              <a:t>Reverse </a:t>
            </a:r>
            <a:r>
              <a:rPr kumimoji="1" lang="ko-KR" altLang="en-US" sz="2200" dirty="0">
                <a:sym typeface="Wingdings" pitchFamily="2" charset="2"/>
              </a:rPr>
              <a:t>에서는 </a:t>
            </a:r>
            <a:r>
              <a:rPr kumimoji="1" lang="en-US" altLang="ko-KR" sz="2200" dirty="0">
                <a:sym typeface="Wingdings" pitchFamily="2" charset="2"/>
              </a:rPr>
              <a:t>Garbage 1 + Garbage 2 + Initialize</a:t>
            </a:r>
            <a:r>
              <a:rPr kumimoji="1" lang="ko-KR" altLang="en-US" sz="2200" dirty="0" err="1">
                <a:sym typeface="Wingdings" pitchFamily="2" charset="2"/>
              </a:rPr>
              <a:t>를</a:t>
            </a:r>
            <a:r>
              <a:rPr kumimoji="1" lang="ko-Kore-KR" altLang="en-US" sz="2200" dirty="0">
                <a:sym typeface="Wingdings" pitchFamily="2" charset="2"/>
              </a:rPr>
              <a:t> 초기화할 수 있음 </a:t>
            </a:r>
            <a:r>
              <a:rPr kumimoji="1" lang="en-US" altLang="ko-Kore-KR" sz="2200" dirty="0">
                <a:sym typeface="Wingdings" pitchFamily="2" charset="2"/>
              </a:rPr>
              <a:t>(</a:t>
            </a:r>
            <a:r>
              <a:rPr kumimoji="1" lang="en-US" altLang="ko-KR" sz="2200" dirty="0">
                <a:sym typeface="Wingdings" pitchFamily="2" charset="2"/>
              </a:rPr>
              <a:t>320 qubits) 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ko-KR" altLang="en-US" sz="2200" dirty="0">
                <a:sym typeface="Wingdings" pitchFamily="2" charset="2"/>
              </a:rPr>
              <a:t>와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2200" dirty="0">
                <a:sym typeface="Wingdings" pitchFamily="2" charset="2"/>
              </a:rPr>
              <a:t>에 해당</a:t>
            </a:r>
            <a:endParaRPr kumimoji="1" lang="en-US" altLang="ko-KR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2200" dirty="0">
              <a:sym typeface="Wingdings" pitchFamily="2" charset="2"/>
            </a:endParaRPr>
          </a:p>
          <a:p>
            <a:pPr lvl="1"/>
            <a:r>
              <a:rPr kumimoji="1" lang="en-US" altLang="ko-KR" sz="2200" dirty="0">
                <a:sym typeface="Wingdings" pitchFamily="2" charset="2"/>
              </a:rPr>
              <a:t>Note: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+ Garbage2 + Initialize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(3520 = 320 + 1600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 + 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(1920 = 320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2200" b="1" dirty="0">
                <a:sym typeface="Wingdings" pitchFamily="2" charset="2"/>
              </a:rPr>
              <a:t> (320)</a:t>
            </a:r>
          </a:p>
          <a:p>
            <a:pPr lvl="1"/>
            <a:endParaRPr kumimoji="1" lang="en-US" altLang="ko-KR" sz="2200" dirty="0">
              <a:sym typeface="Wingdings" pitchFamily="2" charset="2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98530D8-C26D-5217-C5DF-5CE0B57054A3}"/>
              </a:ext>
            </a:extLst>
          </p:cNvPr>
          <p:cNvGrpSpPr/>
          <p:nvPr/>
        </p:nvGrpSpPr>
        <p:grpSpPr>
          <a:xfrm>
            <a:off x="411920" y="4168618"/>
            <a:ext cx="11661200" cy="2174329"/>
            <a:chOff x="411919" y="4168622"/>
            <a:chExt cx="11661204" cy="21743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036C089-53E6-35D1-E2F2-4B0659456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920" y="4595865"/>
              <a:ext cx="5308654" cy="1285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D90F5BA-1FBD-1518-2079-D1AD5E558D26}"/>
                </a:ext>
              </a:extLst>
            </p:cNvPr>
            <p:cNvSpPr txBox="1"/>
            <p:nvPr/>
          </p:nvSpPr>
          <p:spPr>
            <a:xfrm>
              <a:off x="4509094" y="4168618"/>
              <a:ext cx="71711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>
                  <a:solidFill>
                    <a:schemeClr val="accent1">
                      <a:lumMod val="75000"/>
                    </a:schemeClr>
                  </a:solidFill>
                </a:rPr>
                <a:t>Copy</a:t>
              </a:r>
              <a:endParaRPr kumimoji="1" lang="ko-Kore-KR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181895-D9CF-74A0-A2BC-95D1A674BC92}"/>
                </a:ext>
              </a:extLst>
            </p:cNvPr>
            <p:cNvSpPr txBox="1"/>
            <p:nvPr/>
          </p:nvSpPr>
          <p:spPr>
            <a:xfrm>
              <a:off x="1955443" y="5504553"/>
              <a:ext cx="1151948" cy="33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>
                  <a:solidFill>
                    <a:srgbClr val="C00000"/>
                  </a:solidFill>
                </a:rPr>
                <a:t>Garbage </a:t>
              </a:r>
              <a:r>
                <a:rPr kumimoji="1" lang="en-US" altLang="ko-KR" sz="2000" b="1" dirty="0">
                  <a:solidFill>
                    <a:srgbClr val="C00000"/>
                  </a:solidFill>
                </a:rPr>
                <a:t>1</a:t>
              </a:r>
              <a:endParaRPr kumimoji="1" lang="ko-Kore-KR" altLang="en-US" sz="2000" b="1" dirty="0">
                <a:solidFill>
                  <a:srgbClr val="C00000"/>
                </a:solidFill>
              </a:endParaRPr>
            </a:p>
          </p:txBody>
        </p:sp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90360951-62F0-D711-B3AF-F689D6198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5342" y="4595499"/>
              <a:ext cx="5308654" cy="12857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C8AAF58-460C-8656-3D12-96296CEE9CAC}"/>
                </a:ext>
              </a:extLst>
            </p:cNvPr>
            <p:cNvSpPr txBox="1"/>
            <p:nvPr/>
          </p:nvSpPr>
          <p:spPr>
            <a:xfrm>
              <a:off x="11087652" y="4325254"/>
              <a:ext cx="985468" cy="33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>
                  <a:solidFill>
                    <a:schemeClr val="accent1">
                      <a:lumMod val="75000"/>
                    </a:schemeClr>
                  </a:solidFill>
                </a:rPr>
                <a:t>Initialize</a:t>
              </a:r>
              <a:endParaRPr kumimoji="1" lang="ko-Kore-KR" altLang="en-US" sz="20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5F5F8A-B41B-3AED-BBBD-246FA89B68C3}"/>
                </a:ext>
              </a:extLst>
            </p:cNvPr>
            <p:cNvSpPr txBox="1"/>
            <p:nvPr/>
          </p:nvSpPr>
          <p:spPr>
            <a:xfrm>
              <a:off x="10784828" y="5406355"/>
              <a:ext cx="1151948" cy="33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>
                  <a:solidFill>
                    <a:srgbClr val="C00000"/>
                  </a:solidFill>
                </a:rPr>
                <a:t>Garbage </a:t>
              </a:r>
              <a:r>
                <a:rPr kumimoji="1" lang="en-US" altLang="ko-KR" sz="2000" b="1" dirty="0">
                  <a:solidFill>
                    <a:srgbClr val="C00000"/>
                  </a:solidFill>
                </a:rPr>
                <a:t>2</a:t>
              </a:r>
              <a:endParaRPr kumimoji="1" lang="ko-Kore-KR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198973-A191-6B11-36B3-0E54362EA732}"/>
                </a:ext>
              </a:extLst>
            </p:cNvPr>
            <p:cNvSpPr txBox="1"/>
            <p:nvPr/>
          </p:nvSpPr>
          <p:spPr>
            <a:xfrm>
              <a:off x="7458866" y="5504187"/>
              <a:ext cx="1151948" cy="3306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>
                  <a:solidFill>
                    <a:srgbClr val="C00000"/>
                  </a:solidFill>
                </a:rPr>
                <a:t>Garbage </a:t>
              </a:r>
              <a:r>
                <a:rPr kumimoji="1" lang="en-US" altLang="ko-KR" sz="2000" b="1" dirty="0">
                  <a:solidFill>
                    <a:srgbClr val="C00000"/>
                  </a:solidFill>
                </a:rPr>
                <a:t>1</a:t>
              </a:r>
              <a:endParaRPr kumimoji="1" lang="ko-Kore-KR" altLang="en-US" sz="20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4DB1A84-C4A7-2F9D-B8D9-C3AF07C1E6D7}"/>
                </a:ext>
              </a:extLst>
            </p:cNvPr>
            <p:cNvSpPr/>
            <p:nvPr/>
          </p:nvSpPr>
          <p:spPr>
            <a:xfrm>
              <a:off x="10557264" y="5509505"/>
              <a:ext cx="192423" cy="1749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3BAB3C6-0EBB-8A6F-E982-83BCFBC3A73F}"/>
                </a:ext>
              </a:extLst>
            </p:cNvPr>
            <p:cNvSpPr/>
            <p:nvPr/>
          </p:nvSpPr>
          <p:spPr>
            <a:xfrm>
              <a:off x="9112142" y="5044784"/>
              <a:ext cx="192423" cy="1749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7E679C5-7DD9-6835-4BBE-C7777708CF0D}"/>
                </a:ext>
              </a:extLst>
            </p:cNvPr>
            <p:cNvSpPr/>
            <p:nvPr/>
          </p:nvSpPr>
          <p:spPr>
            <a:xfrm>
              <a:off x="7550750" y="5052253"/>
              <a:ext cx="192423" cy="17493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8575E8B6-F747-7A28-1E54-ABE59BD3098C}"/>
                </a:ext>
              </a:extLst>
            </p:cNvPr>
            <p:cNvSpPr/>
            <p:nvPr/>
          </p:nvSpPr>
          <p:spPr>
            <a:xfrm>
              <a:off x="7018420" y="5451805"/>
              <a:ext cx="192423" cy="174932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accent2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06F9867C-9783-6991-25DA-C2DFABC77055}"/>
                </a:ext>
              </a:extLst>
            </p:cNvPr>
            <p:cNvSpPr/>
            <p:nvPr/>
          </p:nvSpPr>
          <p:spPr>
            <a:xfrm>
              <a:off x="6391654" y="5059954"/>
              <a:ext cx="192423" cy="174932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accent2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8354AC5-061B-C19A-3F7B-D1A8A3C6F9BF}"/>
                </a:ext>
              </a:extLst>
            </p:cNvPr>
            <p:cNvSpPr/>
            <p:nvPr/>
          </p:nvSpPr>
          <p:spPr>
            <a:xfrm>
              <a:off x="4377348" y="5047210"/>
              <a:ext cx="183718" cy="17250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4E3D707-2E77-EDE3-0994-C797EBCC6932}"/>
                </a:ext>
              </a:extLst>
            </p:cNvPr>
            <p:cNvSpPr/>
            <p:nvPr/>
          </p:nvSpPr>
          <p:spPr>
            <a:xfrm>
              <a:off x="4726268" y="5465437"/>
              <a:ext cx="183718" cy="172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69686B-7831-416F-C9C1-5068BDFC1A0D}"/>
                </a:ext>
              </a:extLst>
            </p:cNvPr>
            <p:cNvSpPr/>
            <p:nvPr/>
          </p:nvSpPr>
          <p:spPr>
            <a:xfrm>
              <a:off x="5226213" y="4283534"/>
              <a:ext cx="183718" cy="172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380D2D0-9926-B600-88FA-212A582FD79E}"/>
                </a:ext>
              </a:extLst>
            </p:cNvPr>
            <p:cNvSpPr/>
            <p:nvPr/>
          </p:nvSpPr>
          <p:spPr>
            <a:xfrm>
              <a:off x="4366437" y="4633470"/>
              <a:ext cx="183718" cy="172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EA8753E-41CD-0857-C1B5-B4CBF5D9C17B}"/>
                </a:ext>
              </a:extLst>
            </p:cNvPr>
            <p:cNvSpPr/>
            <p:nvPr/>
          </p:nvSpPr>
          <p:spPr>
            <a:xfrm>
              <a:off x="3608719" y="5052253"/>
              <a:ext cx="183718" cy="172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FA484A-4228-96E2-DD71-28E6ECCC8F01}"/>
                </a:ext>
              </a:extLst>
            </p:cNvPr>
            <p:cNvSpPr/>
            <p:nvPr/>
          </p:nvSpPr>
          <p:spPr>
            <a:xfrm>
              <a:off x="2074214" y="5059954"/>
              <a:ext cx="183718" cy="172505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1BE2875-AE62-F9FD-7AEC-591064C7A4F6}"/>
                </a:ext>
              </a:extLst>
            </p:cNvPr>
            <p:cNvSpPr/>
            <p:nvPr/>
          </p:nvSpPr>
          <p:spPr>
            <a:xfrm>
              <a:off x="1369588" y="5475839"/>
              <a:ext cx="183718" cy="17250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F59947A6-7203-34DE-2FFB-73FA0350F80D}"/>
                </a:ext>
              </a:extLst>
            </p:cNvPr>
            <p:cNvSpPr/>
            <p:nvPr/>
          </p:nvSpPr>
          <p:spPr>
            <a:xfrm>
              <a:off x="894138" y="5060852"/>
              <a:ext cx="183718" cy="172505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3" name="직선 화살표 연결선 2">
              <a:extLst>
                <a:ext uri="{FF2B5EF4-FFF2-40B4-BE49-F238E27FC236}">
                  <a16:creationId xmlns:a16="http://schemas.microsoft.com/office/drawing/2014/main" id="{65CEA9C5-EEED-9E4E-EAB4-64468B0C0DA3}"/>
                </a:ext>
              </a:extLst>
            </p:cNvPr>
            <p:cNvCxnSpPr/>
            <p:nvPr/>
          </p:nvCxnSpPr>
          <p:spPr>
            <a:xfrm flipV="1">
              <a:off x="3837253" y="4719723"/>
              <a:ext cx="431801" cy="3163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B37802D-6D5D-6EEA-B968-04AA905BCAFA}"/>
                </a:ext>
              </a:extLst>
            </p:cNvPr>
            <p:cNvCxnSpPr>
              <a:cxnSpLocks/>
            </p:cNvCxnSpPr>
            <p:nvPr/>
          </p:nvCxnSpPr>
          <p:spPr>
            <a:xfrm>
              <a:off x="3829221" y="5210432"/>
              <a:ext cx="731845" cy="3412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431BC38F-04A5-E11B-3C07-824A4AFDAEBC}"/>
                </a:ext>
              </a:extLst>
            </p:cNvPr>
            <p:cNvCxnSpPr>
              <a:cxnSpLocks/>
            </p:cNvCxnSpPr>
            <p:nvPr/>
          </p:nvCxnSpPr>
          <p:spPr>
            <a:xfrm>
              <a:off x="6619221" y="5181831"/>
              <a:ext cx="339114" cy="3698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E60799C7-A581-F8D5-24D8-616CFD0C10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04565" y="5208666"/>
              <a:ext cx="1151644" cy="392670"/>
            </a:xfrm>
            <a:prstGeom prst="straightConnector1">
              <a:avLst/>
            </a:prstGeom>
            <a:ln w="28575"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CC7E2812-FC0B-06D8-F7B5-A2440C3A7AEA}"/>
                </a:ext>
              </a:extLst>
            </p:cNvPr>
            <p:cNvCxnSpPr>
              <a:cxnSpLocks/>
            </p:cNvCxnSpPr>
            <p:nvPr/>
          </p:nvCxnSpPr>
          <p:spPr>
            <a:xfrm>
              <a:off x="1082209" y="5134329"/>
              <a:ext cx="339114" cy="3698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D58CE4-B55B-C4AB-E38F-F43B7B822C23}"/>
                </a:ext>
              </a:extLst>
            </p:cNvPr>
            <p:cNvSpPr txBox="1"/>
            <p:nvPr/>
          </p:nvSpPr>
          <p:spPr>
            <a:xfrm>
              <a:off x="2434075" y="5969077"/>
              <a:ext cx="1069525" cy="36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solidFill>
                    <a:srgbClr val="C00000"/>
                  </a:solidFill>
                </a:rPr>
                <a:t>A</a:t>
              </a:r>
              <a:r>
                <a:rPr kumimoji="1" lang="ko-Kore-KR" altLang="en-US" b="1" dirty="0">
                  <a:solidFill>
                    <a:srgbClr val="C00000"/>
                  </a:solidFill>
                </a:rPr>
                <a:t>인 경우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613875-DE36-331F-FEF8-68C0DD5EC2E9}"/>
                </a:ext>
              </a:extLst>
            </p:cNvPr>
            <p:cNvSpPr txBox="1"/>
            <p:nvPr/>
          </p:nvSpPr>
          <p:spPr>
            <a:xfrm>
              <a:off x="8383400" y="5973613"/>
              <a:ext cx="1104790" cy="3693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solidFill>
                    <a:srgbClr val="C00000"/>
                  </a:solidFill>
                </a:rPr>
                <a:t>C </a:t>
              </a:r>
              <a:r>
                <a:rPr kumimoji="1" lang="ko-Kore-KR" altLang="en-US" b="1" dirty="0">
                  <a:solidFill>
                    <a:srgbClr val="C00000"/>
                  </a:solidFill>
                </a:rPr>
                <a:t>인 경우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5274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-16933" y="1289581"/>
            <a:ext cx="12124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    Case 3). </a:t>
            </a:r>
            <a:r>
              <a:rPr kumimoji="1" lang="en-US" altLang="ko-KR" sz="2200" b="1" dirty="0"/>
              <a:t>3</a:t>
            </a:r>
            <a:r>
              <a:rPr kumimoji="1" lang="ko-Kore-KR" altLang="en-US" sz="2200" b="1" dirty="0"/>
              <a:t> 라운드 이상의 간격으로 </a:t>
            </a:r>
            <a:r>
              <a:rPr kumimoji="1" lang="en-US" altLang="ko-Kore-KR" sz="2200" b="1" dirty="0"/>
              <a:t>Reverse</a:t>
            </a:r>
            <a:r>
              <a:rPr kumimoji="1" lang="ko-Kore-KR" altLang="en-US" sz="2200" dirty="0"/>
              <a:t>를 수행하는 경우</a:t>
            </a:r>
            <a:r>
              <a:rPr kumimoji="1" lang="en-US" altLang="ko-Kore-KR" sz="22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sz="2200" dirty="0">
                <a:sym typeface="Wingdings" pitchFamily="2" charset="2"/>
              </a:rPr>
              <a:t>첫 </a:t>
            </a:r>
            <a:r>
              <a:rPr kumimoji="1" lang="en-US" altLang="ko-Kore-KR" sz="2200" dirty="0">
                <a:sym typeface="Wingdings" pitchFamily="2" charset="2"/>
              </a:rPr>
              <a:t>Reverse</a:t>
            </a:r>
            <a:r>
              <a:rPr kumimoji="1" lang="ko-Kore-KR" altLang="en-US" sz="2200" dirty="0">
                <a:sym typeface="Wingdings" pitchFamily="2" charset="2"/>
              </a:rPr>
              <a:t>에서는 </a:t>
            </a:r>
            <a:r>
              <a:rPr kumimoji="1" lang="en-US" altLang="ko-Kore-KR" sz="2200" dirty="0">
                <a:sym typeface="Wingdings" pitchFamily="2" charset="2"/>
              </a:rPr>
              <a:t>Garbage </a:t>
            </a:r>
            <a:r>
              <a:rPr kumimoji="1" lang="en-US" altLang="ko-KR" sz="2200" dirty="0">
                <a:sym typeface="Wingdings" pitchFamily="2" charset="2"/>
              </a:rPr>
              <a:t>1, </a:t>
            </a:r>
            <a:r>
              <a:rPr kumimoji="1" lang="ko-KR" altLang="en-US" sz="2200" dirty="0">
                <a:sym typeface="Wingdings" pitchFamily="2" charset="2"/>
              </a:rPr>
              <a:t>중간 </a:t>
            </a:r>
            <a:r>
              <a:rPr kumimoji="1" lang="en-US" altLang="ko-KR" sz="2200" dirty="0">
                <a:sym typeface="Wingdings" pitchFamily="2" charset="2"/>
              </a:rPr>
              <a:t>Reverse </a:t>
            </a:r>
            <a:r>
              <a:rPr kumimoji="1" lang="ko-KR" altLang="en-US" sz="2200" dirty="0">
                <a:sym typeface="Wingdings" pitchFamily="2" charset="2"/>
              </a:rPr>
              <a:t>에서는 </a:t>
            </a:r>
            <a:r>
              <a:rPr kumimoji="1" lang="en-US" altLang="ko-KR" sz="2200" dirty="0">
                <a:sym typeface="Wingdings" pitchFamily="2" charset="2"/>
              </a:rPr>
              <a:t>Garbage 1 + Garbage 2</a:t>
            </a:r>
            <a:r>
              <a:rPr kumimoji="1" lang="ko-KR" altLang="en-US" sz="2200" dirty="0" err="1">
                <a:sym typeface="Wingdings" pitchFamily="2" charset="2"/>
              </a:rPr>
              <a:t>를</a:t>
            </a:r>
            <a:r>
              <a:rPr kumimoji="1" lang="ko-Kore-KR" altLang="en-US" sz="2200" dirty="0">
                <a:sym typeface="Wingdings" pitchFamily="2" charset="2"/>
              </a:rPr>
              <a:t> 초기화할 수 있음</a:t>
            </a:r>
            <a:r>
              <a:rPr kumimoji="1" lang="en-US" altLang="ko-KR" sz="2200" dirty="0">
                <a:sym typeface="Wingdings" pitchFamily="2" charset="2"/>
              </a:rPr>
              <a:t>, </a:t>
            </a:r>
            <a:r>
              <a:rPr kumimoji="1" lang="ko-KR" altLang="en-US" sz="2200" dirty="0">
                <a:sym typeface="Wingdings" pitchFamily="2" charset="2"/>
              </a:rPr>
              <a:t>마지막 </a:t>
            </a:r>
            <a:r>
              <a:rPr kumimoji="1" lang="en-US" altLang="ko-KR" sz="2200" dirty="0">
                <a:sym typeface="Wingdings" pitchFamily="2" charset="2"/>
              </a:rPr>
              <a:t>Reverse</a:t>
            </a:r>
            <a:r>
              <a:rPr kumimoji="1" lang="ko-KR" altLang="en-US" sz="2200" dirty="0">
                <a:sym typeface="Wingdings" pitchFamily="2" charset="2"/>
              </a:rPr>
              <a:t>에서는 </a:t>
            </a:r>
            <a:r>
              <a:rPr kumimoji="1" lang="en-US" altLang="ko-KR" sz="2200" dirty="0">
                <a:sym typeface="Wingdings" pitchFamily="2" charset="2"/>
              </a:rPr>
              <a:t>Garbage 1 + Garbage 2 + </a:t>
            </a:r>
            <a:r>
              <a:rPr kumimoji="1" lang="en-US" altLang="ko-KR" sz="2200" dirty="0" err="1">
                <a:sym typeface="Wingdings" pitchFamily="2" charset="2"/>
              </a:rPr>
              <a:t>Intialize</a:t>
            </a:r>
            <a:r>
              <a:rPr kumimoji="1" lang="en-US" altLang="ko-KR" sz="2200" dirty="0">
                <a:sym typeface="Wingdings" pitchFamily="2" charset="2"/>
              </a:rPr>
              <a:t> </a:t>
            </a:r>
            <a:r>
              <a:rPr kumimoji="1" lang="ko-KR" altLang="en-US" sz="2200" dirty="0">
                <a:sym typeface="Wingdings" pitchFamily="2" charset="2"/>
              </a:rPr>
              <a:t>초기화 가능</a:t>
            </a:r>
            <a:r>
              <a:rPr kumimoji="1" lang="en-US" altLang="ko-KR" sz="2200" dirty="0">
                <a:sym typeface="Wingdings" pitchFamily="2" charset="2"/>
              </a:rPr>
              <a:t>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ko-KR" altLang="en-US" sz="22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 B  B … 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endParaRPr kumimoji="1" lang="en-US" altLang="ko-KR" sz="2200" dirty="0">
              <a:sym typeface="Wingdings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2200" dirty="0">
              <a:sym typeface="Wingdings" pitchFamily="2" charset="2"/>
            </a:endParaRPr>
          </a:p>
          <a:p>
            <a:pPr lvl="1"/>
            <a:r>
              <a:rPr kumimoji="1" lang="en-US" altLang="ko-KR" sz="2200" dirty="0">
                <a:sym typeface="Wingdings" pitchFamily="2" charset="2"/>
              </a:rPr>
              <a:t>Note: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</a:t>
            </a:r>
            <a:r>
              <a:rPr kumimoji="1" lang="ko-KR" altLang="en-US" sz="2200" dirty="0">
                <a:sym typeface="Wingdings" pitchFamily="2" charset="2"/>
              </a:rPr>
              <a:t> </a:t>
            </a:r>
            <a:r>
              <a:rPr kumimoji="1" lang="en-US" altLang="ko-KR" sz="2200" dirty="0">
                <a:sym typeface="Wingdings" pitchFamily="2" charset="2"/>
              </a:rPr>
              <a:t>+ Garbage2 + Initialize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(3520 = 320 + 1600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 1 + 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ko-KR" altLang="en-US" sz="2200" b="1" dirty="0"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(1920 = 320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>
                <a:sym typeface="Wingdings" pitchFamily="2" charset="2"/>
              </a:rPr>
              <a:t>Garbage2 =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2200" b="1" dirty="0">
                <a:sym typeface="Wingdings" pitchFamily="2" charset="2"/>
              </a:rPr>
              <a:t> (320)</a:t>
            </a:r>
          </a:p>
          <a:p>
            <a:pPr lvl="1"/>
            <a:endParaRPr kumimoji="1" lang="en-US" altLang="ko-KR" sz="2200" dirty="0">
              <a:sym typeface="Wingdings" pitchFamily="2" charset="2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55268178-6AE2-FCA9-9FEE-BFA9CED9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54" y="4852596"/>
            <a:ext cx="3782481" cy="9161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D67CB8CE-425C-438C-2269-F07CD9ADC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109" y="4852335"/>
            <a:ext cx="3782481" cy="9161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0E0C6-3621-9037-B117-B09CD513F9BC}"/>
              </a:ext>
            </a:extLst>
          </p:cNvPr>
          <p:cNvSpPr txBox="1"/>
          <p:nvPr/>
        </p:nvSpPr>
        <p:spPr>
          <a:xfrm>
            <a:off x="1615664" y="5831023"/>
            <a:ext cx="762049" cy="26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</a:t>
            </a:r>
            <a:r>
              <a:rPr kumimoji="1" lang="ko-Kore-KR" altLang="en-US" b="1" dirty="0">
                <a:solidFill>
                  <a:srgbClr val="C00000"/>
                </a:solidFill>
              </a:rPr>
              <a:t>인 경우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D40392-A519-C2CE-1B67-0F87566BEAE7}"/>
              </a:ext>
            </a:extLst>
          </p:cNvPr>
          <p:cNvSpPr txBox="1"/>
          <p:nvPr/>
        </p:nvSpPr>
        <p:spPr>
          <a:xfrm>
            <a:off x="5430946" y="584225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 </a:t>
            </a:r>
            <a:r>
              <a:rPr kumimoji="1" lang="ko-Kore-KR" altLang="en-US" b="1" dirty="0">
                <a:solidFill>
                  <a:srgbClr val="C00000"/>
                </a:solidFill>
              </a:rPr>
              <a:t>인 경우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6CC729A-F371-3BCA-BC9A-807089C22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983" y="4854763"/>
            <a:ext cx="3689000" cy="8934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750CFD5-8EF7-BC91-D956-9DEC85C0C2D4}"/>
              </a:ext>
            </a:extLst>
          </p:cNvPr>
          <p:cNvSpPr txBox="1"/>
          <p:nvPr/>
        </p:nvSpPr>
        <p:spPr>
          <a:xfrm>
            <a:off x="9520622" y="5831023"/>
            <a:ext cx="767722" cy="256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C </a:t>
            </a:r>
            <a:r>
              <a:rPr kumimoji="1" lang="ko-Kore-KR" altLang="en-US" b="1" dirty="0">
                <a:solidFill>
                  <a:srgbClr val="C00000"/>
                </a:solidFill>
              </a:rPr>
              <a:t>인 경우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64BB36D9-C51E-3214-F18F-AA505F04B324}"/>
              </a:ext>
            </a:extLst>
          </p:cNvPr>
          <p:cNvSpPr/>
          <p:nvPr/>
        </p:nvSpPr>
        <p:spPr>
          <a:xfrm>
            <a:off x="8739607" y="5421686"/>
            <a:ext cx="192423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EF9B237-0C95-7A9A-EBE4-AB6774CF272A}"/>
              </a:ext>
            </a:extLst>
          </p:cNvPr>
          <p:cNvSpPr/>
          <p:nvPr/>
        </p:nvSpPr>
        <p:spPr>
          <a:xfrm>
            <a:off x="7198674" y="5434260"/>
            <a:ext cx="192423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C35170B-2B84-F911-4530-7383C3A22C21}"/>
              </a:ext>
            </a:extLst>
          </p:cNvPr>
          <p:cNvSpPr/>
          <p:nvPr/>
        </p:nvSpPr>
        <p:spPr>
          <a:xfrm>
            <a:off x="4800904" y="5434260"/>
            <a:ext cx="192423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63953451-4B7F-8ECB-4913-EEBC62E75627}"/>
              </a:ext>
            </a:extLst>
          </p:cNvPr>
          <p:cNvSpPr/>
          <p:nvPr/>
        </p:nvSpPr>
        <p:spPr>
          <a:xfrm>
            <a:off x="3192237" y="5434260"/>
            <a:ext cx="192423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FA619AB-23E3-1D82-1C1E-E99BA25AF622}"/>
              </a:ext>
            </a:extLst>
          </p:cNvPr>
          <p:cNvSpPr/>
          <p:nvPr/>
        </p:nvSpPr>
        <p:spPr>
          <a:xfrm>
            <a:off x="3192237" y="4852335"/>
            <a:ext cx="192423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820E314-1791-C32E-C5B0-DEDC652026AC}"/>
              </a:ext>
            </a:extLst>
          </p:cNvPr>
          <p:cNvSpPr/>
          <p:nvPr/>
        </p:nvSpPr>
        <p:spPr>
          <a:xfrm>
            <a:off x="794467" y="5438290"/>
            <a:ext cx="192423" cy="17493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652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6C089-53E6-35D1-E2F2-4B065945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54" y="4602393"/>
            <a:ext cx="3988470" cy="96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-16933" y="1289581"/>
            <a:ext cx="12124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    Case </a:t>
            </a:r>
            <a:r>
              <a:rPr kumimoji="1" lang="en-US" altLang="ko-KR" sz="2200" dirty="0"/>
              <a:t>2)</a:t>
            </a:r>
            <a:r>
              <a:rPr kumimoji="1" lang="en-US" altLang="ko-KR" sz="2200" dirty="0">
                <a:sym typeface="Wingdings" pitchFamily="2" charset="2"/>
              </a:rPr>
              <a:t> </a:t>
            </a:r>
            <a:r>
              <a:rPr kumimoji="1" lang="en-US" altLang="ko-Kore-KR" sz="2200" dirty="0"/>
              <a:t> 2 </a:t>
            </a:r>
            <a:r>
              <a:rPr kumimoji="1" lang="ko-Kore-KR" altLang="en-US" sz="2200" dirty="0"/>
              <a:t>라운드 간격으로 </a:t>
            </a:r>
            <a:r>
              <a:rPr kumimoji="1" lang="en-US" altLang="ko-Kore-KR" sz="2200" dirty="0"/>
              <a:t>Reverse (</a:t>
            </a:r>
            <a:r>
              <a:rPr kumimoji="1" lang="ko-Kore-KR" altLang="en-US" sz="2200" dirty="0">
                <a:solidFill>
                  <a:schemeClr val="accent1">
                    <a:lumMod val="75000"/>
                  </a:schemeClr>
                </a:solidFill>
              </a:rPr>
              <a:t>파란색</a:t>
            </a:r>
            <a:r>
              <a:rPr kumimoji="1" lang="en-US" altLang="ko-Kore-KR" sz="2200" dirty="0">
                <a:solidFill>
                  <a:schemeClr val="accent1">
                    <a:lumMod val="75000"/>
                  </a:schemeClr>
                </a:solidFill>
              </a:rPr>
              <a:t>: Round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>
                <a:solidFill>
                  <a:srgbClr val="C00000"/>
                </a:solidFill>
              </a:rPr>
              <a:t>빨간색</a:t>
            </a:r>
            <a:r>
              <a:rPr kumimoji="1" lang="en-US" altLang="ko-Kore-KR" sz="2200" dirty="0">
                <a:solidFill>
                  <a:srgbClr val="C00000"/>
                </a:solidFill>
              </a:rPr>
              <a:t>: Reverse</a:t>
            </a:r>
            <a:r>
              <a:rPr kumimoji="1" lang="en-US" altLang="ko-Kore-KR" sz="2200" dirty="0"/>
              <a:t>)</a:t>
            </a:r>
          </a:p>
          <a:p>
            <a:endParaRPr kumimoji="1" lang="en-US" altLang="ko-KR" sz="2200" dirty="0"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0 1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 1 0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         </a:t>
            </a:r>
            <a:r>
              <a:rPr kumimoji="1" lang="en-US" altLang="ko-KR" sz="2200" b="1" dirty="0">
                <a:sym typeface="Wingdings" pitchFamily="2" charset="2"/>
              </a:rPr>
              <a:t>2 3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3 2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    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4 5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5 4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	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6 7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7 6</a:t>
            </a:r>
            <a:endParaRPr kumimoji="1" lang="en-US" altLang="ko-KR" sz="2200" dirty="0">
              <a:solidFill>
                <a:srgbClr val="C00000"/>
              </a:solidFill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                         A B </a:t>
            </a:r>
            <a:r>
              <a:rPr kumimoji="1" lang="en-US" altLang="ko-KR" sz="2200" b="1" dirty="0">
                <a:sym typeface="Wingdings" pitchFamily="2" charset="2"/>
              </a:rPr>
              <a:t>8 9</a:t>
            </a:r>
            <a:endParaRPr kumimoji="1" lang="en-US" altLang="ko-KR" sz="2200" b="1" dirty="0">
              <a:solidFill>
                <a:srgbClr val="C00000"/>
              </a:solidFill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             		    </a:t>
            </a:r>
            <a:r>
              <a:rPr kumimoji="1" lang="en-US" altLang="ko-KR" sz="2200" dirty="0">
                <a:solidFill>
                  <a:schemeClr val="accent1"/>
                </a:solidFill>
                <a:sym typeface="Wingdings" pitchFamily="2" charset="2"/>
              </a:rPr>
              <a:t>A B 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0360951-62F0-D711-B3AF-F689D619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4602393"/>
            <a:ext cx="3988470" cy="96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D58CE4-B55B-C4AB-E38F-F43B7B822C23}"/>
              </a:ext>
            </a:extLst>
          </p:cNvPr>
          <p:cNvSpPr txBox="1"/>
          <p:nvPr/>
        </p:nvSpPr>
        <p:spPr>
          <a:xfrm>
            <a:off x="3671561" y="57102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D0C13-424A-D789-AA00-B236B5531741}"/>
              </a:ext>
            </a:extLst>
          </p:cNvPr>
          <p:cNvSpPr txBox="1"/>
          <p:nvPr/>
        </p:nvSpPr>
        <p:spPr>
          <a:xfrm>
            <a:off x="4713815" y="1840610"/>
            <a:ext cx="7598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ko-KR" sz="1800" dirty="0">
                <a:sym typeface="Wingdings" pitchFamily="2" charset="2"/>
              </a:rPr>
              <a:t>Note: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 1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+ Garbage2 + Initialize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1800" b="1" dirty="0">
                <a:sym typeface="Wingdings" pitchFamily="2" charset="2"/>
              </a:rPr>
              <a:t> </a:t>
            </a:r>
            <a:r>
              <a:rPr kumimoji="1" lang="en-US" altLang="ko-KR" sz="1800" b="1" dirty="0">
                <a:sym typeface="Wingdings" pitchFamily="2" charset="2"/>
              </a:rPr>
              <a:t>(3520 = 320 + 1600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 1 + Garbage2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ko-KR" altLang="en-US" sz="1800" b="1" dirty="0">
                <a:sym typeface="Wingdings" pitchFamily="2" charset="2"/>
              </a:rPr>
              <a:t> </a:t>
            </a:r>
            <a:r>
              <a:rPr kumimoji="1" lang="en-US" altLang="ko-KR" sz="1800" b="1" dirty="0">
                <a:sym typeface="Wingdings" pitchFamily="2" charset="2"/>
              </a:rPr>
              <a:t>(1920 = 320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Garbage2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1800" b="1" dirty="0">
                <a:sym typeface="Wingdings" pitchFamily="2" charset="2"/>
              </a:rPr>
              <a:t> (320)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39832-881C-8B30-48D1-1785AFFEC045}"/>
              </a:ext>
            </a:extLst>
          </p:cNvPr>
          <p:cNvSpPr txBox="1"/>
          <p:nvPr/>
        </p:nvSpPr>
        <p:spPr>
          <a:xfrm>
            <a:off x="7928171" y="5671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C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4AEC6-0C9C-E59D-1821-16D13CE00495}"/>
              </a:ext>
            </a:extLst>
          </p:cNvPr>
          <p:cNvSpPr txBox="1"/>
          <p:nvPr/>
        </p:nvSpPr>
        <p:spPr>
          <a:xfrm>
            <a:off x="3671561" y="60366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kumimoji="1" lang="ko-Kore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B02BD-65FF-7CDC-7E4B-9F857CC9642C}"/>
              </a:ext>
            </a:extLst>
          </p:cNvPr>
          <p:cNvSpPr txBox="1"/>
          <p:nvPr/>
        </p:nvSpPr>
        <p:spPr>
          <a:xfrm>
            <a:off x="7928171" y="60598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kumimoji="1" lang="ko-Kore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3570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-16933" y="1289581"/>
            <a:ext cx="12124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    Case </a:t>
            </a:r>
            <a:r>
              <a:rPr kumimoji="1" lang="en-US" altLang="ko-KR" sz="2200" dirty="0"/>
              <a:t>2)</a:t>
            </a:r>
            <a:r>
              <a:rPr kumimoji="1" lang="en-US" altLang="ko-KR" sz="2200" dirty="0">
                <a:sym typeface="Wingdings" pitchFamily="2" charset="2"/>
              </a:rPr>
              <a:t> </a:t>
            </a:r>
            <a:r>
              <a:rPr kumimoji="1" lang="en-US" altLang="ko-Kore-KR" sz="2200" dirty="0"/>
              <a:t> 2 </a:t>
            </a:r>
            <a:r>
              <a:rPr kumimoji="1" lang="ko-Kore-KR" altLang="en-US" sz="2200" dirty="0"/>
              <a:t>라운드 간격으로 </a:t>
            </a:r>
            <a:r>
              <a:rPr kumimoji="1" lang="en-US" altLang="ko-Kore-KR" sz="2200" dirty="0"/>
              <a:t>Reverse (</a:t>
            </a:r>
            <a:r>
              <a:rPr kumimoji="1" lang="ko-Kore-KR" altLang="en-US" sz="2200" dirty="0">
                <a:solidFill>
                  <a:schemeClr val="accent1">
                    <a:lumMod val="75000"/>
                  </a:schemeClr>
                </a:solidFill>
              </a:rPr>
              <a:t>파란색</a:t>
            </a:r>
            <a:r>
              <a:rPr kumimoji="1" lang="en-US" altLang="ko-Kore-KR" sz="2200" dirty="0">
                <a:solidFill>
                  <a:schemeClr val="accent1">
                    <a:lumMod val="75000"/>
                  </a:schemeClr>
                </a:solidFill>
              </a:rPr>
              <a:t>: Round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>
                <a:solidFill>
                  <a:srgbClr val="C00000"/>
                </a:solidFill>
              </a:rPr>
              <a:t>빨간색</a:t>
            </a:r>
            <a:r>
              <a:rPr kumimoji="1" lang="en-US" altLang="ko-Kore-KR" sz="2200" dirty="0">
                <a:solidFill>
                  <a:srgbClr val="C00000"/>
                </a:solidFill>
              </a:rPr>
              <a:t>: Reverse</a:t>
            </a:r>
            <a:r>
              <a:rPr kumimoji="1" lang="en-US" altLang="ko-Kore-KR" sz="2200" dirty="0"/>
              <a:t>)</a:t>
            </a:r>
          </a:p>
          <a:p>
            <a:endParaRPr kumimoji="1" lang="en-US" altLang="ko-KR" sz="2200" dirty="0"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0 1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 1 0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         </a:t>
            </a:r>
            <a:r>
              <a:rPr kumimoji="1" lang="en-US" altLang="ko-KR" sz="2200" b="1" dirty="0">
                <a:sym typeface="Wingdings" pitchFamily="2" charset="2"/>
              </a:rPr>
              <a:t>2 3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3 2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    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4 5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5 4 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	 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6 7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7 6</a:t>
            </a:r>
            <a:endParaRPr kumimoji="1" lang="en-US" altLang="ko-KR" sz="2200" dirty="0">
              <a:solidFill>
                <a:srgbClr val="C00000"/>
              </a:solidFill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                          A B </a:t>
            </a:r>
            <a:r>
              <a:rPr kumimoji="1" lang="en-US" altLang="ko-KR" sz="2200" b="1" dirty="0">
                <a:sym typeface="Wingdings" pitchFamily="2" charset="2"/>
              </a:rPr>
              <a:t>8 9</a:t>
            </a:r>
            <a:endParaRPr kumimoji="1" lang="en-US" altLang="ko-KR" sz="2200" b="1" dirty="0">
              <a:solidFill>
                <a:srgbClr val="C00000"/>
              </a:solidFill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             		    </a:t>
            </a:r>
            <a:r>
              <a:rPr kumimoji="1" lang="en-US" altLang="ko-KR" sz="2200" dirty="0">
                <a:solidFill>
                  <a:schemeClr val="accent1"/>
                </a:solidFill>
                <a:sym typeface="Wingdings" pitchFamily="2" charset="2"/>
              </a:rPr>
              <a:t>A B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D0C13-424A-D789-AA00-B236B5531741}"/>
              </a:ext>
            </a:extLst>
          </p:cNvPr>
          <p:cNvSpPr txBox="1"/>
          <p:nvPr/>
        </p:nvSpPr>
        <p:spPr>
          <a:xfrm>
            <a:off x="4713815" y="1840610"/>
            <a:ext cx="7598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ko-KR" sz="1800" dirty="0">
                <a:sym typeface="Wingdings" pitchFamily="2" charset="2"/>
              </a:rPr>
              <a:t>Note: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 1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+ Garbage2 + Initialize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1800" b="1" dirty="0">
                <a:sym typeface="Wingdings" pitchFamily="2" charset="2"/>
              </a:rPr>
              <a:t> </a:t>
            </a:r>
            <a:r>
              <a:rPr kumimoji="1" lang="en-US" altLang="ko-KR" sz="1800" b="1" dirty="0">
                <a:sym typeface="Wingdings" pitchFamily="2" charset="2"/>
              </a:rPr>
              <a:t>(3520 = 320 + 1600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 1 + Garbage2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ko-KR" altLang="en-US" sz="1800" b="1" dirty="0">
                <a:sym typeface="Wingdings" pitchFamily="2" charset="2"/>
              </a:rPr>
              <a:t> </a:t>
            </a:r>
            <a:r>
              <a:rPr kumimoji="1" lang="en-US" altLang="ko-KR" sz="1800" b="1" dirty="0">
                <a:sym typeface="Wingdings" pitchFamily="2" charset="2"/>
              </a:rPr>
              <a:t>(1920 = 320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Garbage2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1800" b="1" dirty="0">
                <a:sym typeface="Wingdings" pitchFamily="2" charset="2"/>
              </a:rPr>
              <a:t> (320)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63C4A-506A-AEA0-326F-24BAD3919062}"/>
              </a:ext>
            </a:extLst>
          </p:cNvPr>
          <p:cNvCxnSpPr/>
          <p:nvPr/>
        </p:nvCxnSpPr>
        <p:spPr>
          <a:xfrm>
            <a:off x="1812954" y="2260600"/>
            <a:ext cx="254000" cy="4826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B86194E-83FB-0099-CA71-5AAC866620A6}"/>
              </a:ext>
            </a:extLst>
          </p:cNvPr>
          <p:cNvCxnSpPr>
            <a:cxnSpLocks/>
          </p:cNvCxnSpPr>
          <p:nvPr/>
        </p:nvCxnSpPr>
        <p:spPr>
          <a:xfrm>
            <a:off x="2067721" y="2260600"/>
            <a:ext cx="270167" cy="863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35DF17F-525D-FC33-AB43-CF88F8BE579E}"/>
              </a:ext>
            </a:extLst>
          </p:cNvPr>
          <p:cNvCxnSpPr>
            <a:cxnSpLocks/>
          </p:cNvCxnSpPr>
          <p:nvPr/>
        </p:nvCxnSpPr>
        <p:spPr>
          <a:xfrm>
            <a:off x="2287853" y="2641600"/>
            <a:ext cx="214357" cy="4826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BF280D9-B66D-0841-03DF-838F52CEA2AE}"/>
              </a:ext>
            </a:extLst>
          </p:cNvPr>
          <p:cNvCxnSpPr>
            <a:cxnSpLocks/>
          </p:cNvCxnSpPr>
          <p:nvPr/>
        </p:nvCxnSpPr>
        <p:spPr>
          <a:xfrm>
            <a:off x="2493178" y="2639108"/>
            <a:ext cx="255332" cy="806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DE8DAA7-9E83-6218-06C5-CD0CAD147E79}"/>
              </a:ext>
            </a:extLst>
          </p:cNvPr>
          <p:cNvCxnSpPr>
            <a:cxnSpLocks/>
          </p:cNvCxnSpPr>
          <p:nvPr/>
        </p:nvCxnSpPr>
        <p:spPr>
          <a:xfrm>
            <a:off x="2706942" y="2974048"/>
            <a:ext cx="210926" cy="4718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B7BCB9A-7775-0287-C44C-25371FD3C106}"/>
              </a:ext>
            </a:extLst>
          </p:cNvPr>
          <p:cNvCxnSpPr>
            <a:cxnSpLocks/>
          </p:cNvCxnSpPr>
          <p:nvPr/>
        </p:nvCxnSpPr>
        <p:spPr>
          <a:xfrm>
            <a:off x="2912267" y="2971556"/>
            <a:ext cx="235734" cy="796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0F1695C-2383-4070-8B21-697788D9D25F}"/>
              </a:ext>
            </a:extLst>
          </p:cNvPr>
          <p:cNvCxnSpPr>
            <a:cxnSpLocks/>
          </p:cNvCxnSpPr>
          <p:nvPr/>
        </p:nvCxnSpPr>
        <p:spPr>
          <a:xfrm>
            <a:off x="3188213" y="3325066"/>
            <a:ext cx="210926" cy="47188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4703388-CBEF-B9CA-CFE8-6D7D1263DA68}"/>
              </a:ext>
            </a:extLst>
          </p:cNvPr>
          <p:cNvCxnSpPr>
            <a:cxnSpLocks/>
          </p:cNvCxnSpPr>
          <p:nvPr/>
        </p:nvCxnSpPr>
        <p:spPr>
          <a:xfrm>
            <a:off x="3444337" y="3322574"/>
            <a:ext cx="235734" cy="796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2A5CA-6BC6-4C96-4FF9-C04C7EA79BAA}"/>
              </a:ext>
            </a:extLst>
          </p:cNvPr>
          <p:cNvSpPr txBox="1"/>
          <p:nvPr/>
        </p:nvSpPr>
        <p:spPr>
          <a:xfrm>
            <a:off x="3660214" y="40638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B7F53-769C-D142-639E-F38D3103E2F8}"/>
              </a:ext>
            </a:extLst>
          </p:cNvPr>
          <p:cNvSpPr txBox="1"/>
          <p:nvPr/>
        </p:nvSpPr>
        <p:spPr>
          <a:xfrm>
            <a:off x="5376332" y="3561008"/>
            <a:ext cx="545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 +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B </a:t>
            </a:r>
            <a:r>
              <a:rPr kumimoji="1" lang="en-US" altLang="ko-Kore-KR" dirty="0"/>
              <a:t>+ A + </a:t>
            </a:r>
            <a:r>
              <a:rPr kumimoji="1" lang="en-US" altLang="ko-Kore-KR" b="1" dirty="0">
                <a:solidFill>
                  <a:schemeClr val="accent6"/>
                </a:solidFill>
              </a:rPr>
              <a:t>(B-C) + (B-C) + (B-C)…. </a:t>
            </a:r>
            <a:r>
              <a:rPr kumimoji="1" lang="en-US" altLang="ko-Kore-KR" b="1" dirty="0">
                <a:sym typeface="Wingdings" pitchFamily="2" charset="2"/>
              </a:rPr>
              <a:t> 2A + </a:t>
            </a:r>
            <a:r>
              <a:rPr kumimoji="1" lang="en-US" altLang="ko-Kore-KR" b="1" dirty="0">
                <a:solidFill>
                  <a:schemeClr val="accent2"/>
                </a:solidFill>
                <a:sym typeface="Wingdings" pitchFamily="2" charset="2"/>
              </a:rPr>
              <a:t>B</a:t>
            </a:r>
            <a:r>
              <a:rPr kumimoji="1" lang="en-US" altLang="ko-Kore-KR" b="1" dirty="0">
                <a:sym typeface="Wingdings" pitchFamily="2" charset="2"/>
              </a:rPr>
              <a:t> + </a:t>
            </a:r>
            <a:r>
              <a:rPr kumimoji="1" lang="en-US" altLang="ko-Kore-KR" b="1" dirty="0">
                <a:solidFill>
                  <a:schemeClr val="accent6"/>
                </a:solidFill>
                <a:sym typeface="Wingdings" pitchFamily="2" charset="2"/>
              </a:rPr>
              <a:t>11(B-C) 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E96DCA0-0643-3572-735C-B2A934D5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454" y="4602393"/>
            <a:ext cx="3988470" cy="9660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311B017-C599-827F-6B51-8D584C582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0599" y="4602393"/>
            <a:ext cx="3988470" cy="96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2764FBD-711D-EA58-45E1-B2217234AE82}"/>
              </a:ext>
            </a:extLst>
          </p:cNvPr>
          <p:cNvSpPr txBox="1"/>
          <p:nvPr/>
        </p:nvSpPr>
        <p:spPr>
          <a:xfrm>
            <a:off x="3671561" y="571022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A973C-179E-A697-0592-212F863F0A26}"/>
              </a:ext>
            </a:extLst>
          </p:cNvPr>
          <p:cNvSpPr txBox="1"/>
          <p:nvPr/>
        </p:nvSpPr>
        <p:spPr>
          <a:xfrm>
            <a:off x="7928171" y="56712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C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FBF167-3A2B-40C5-C331-CCB027D9D3ED}"/>
              </a:ext>
            </a:extLst>
          </p:cNvPr>
          <p:cNvSpPr txBox="1"/>
          <p:nvPr/>
        </p:nvSpPr>
        <p:spPr>
          <a:xfrm>
            <a:off x="3671561" y="603669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kumimoji="1" lang="ko-Kore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5AF1AB-9401-AEC4-6598-5D44F623B24F}"/>
              </a:ext>
            </a:extLst>
          </p:cNvPr>
          <p:cNvSpPr txBox="1"/>
          <p:nvPr/>
        </p:nvSpPr>
        <p:spPr>
          <a:xfrm>
            <a:off x="7928171" y="605981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kumimoji="1" lang="ko-Kore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43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36C089-53E6-35D1-E2F2-4B0659456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" y="4755375"/>
            <a:ext cx="3988470" cy="96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AA775-3788-E104-6404-D503E52E977A}"/>
              </a:ext>
            </a:extLst>
          </p:cNvPr>
          <p:cNvSpPr txBox="1"/>
          <p:nvPr/>
        </p:nvSpPr>
        <p:spPr>
          <a:xfrm>
            <a:off x="-16933" y="1289581"/>
            <a:ext cx="121243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200" dirty="0"/>
              <a:t>     Case </a:t>
            </a:r>
            <a:r>
              <a:rPr kumimoji="1" lang="en-US" altLang="ko-KR" sz="2200" dirty="0"/>
              <a:t>3)</a:t>
            </a:r>
            <a:r>
              <a:rPr kumimoji="1" lang="en-US" altLang="ko-KR" sz="2200" dirty="0">
                <a:sym typeface="Wingdings" pitchFamily="2" charset="2"/>
              </a:rPr>
              <a:t> </a:t>
            </a:r>
            <a:r>
              <a:rPr kumimoji="1" lang="en-US" altLang="ko-Kore-KR" sz="2200" dirty="0"/>
              <a:t> 3 </a:t>
            </a:r>
            <a:r>
              <a:rPr kumimoji="1" lang="ko-Kore-KR" altLang="en-US" sz="2200" dirty="0"/>
              <a:t>라운드</a:t>
            </a:r>
            <a:r>
              <a:rPr kumimoji="1" lang="en-US" altLang="ko-Kore-KR" sz="2200" dirty="0"/>
              <a:t> </a:t>
            </a:r>
            <a:r>
              <a:rPr kumimoji="1" lang="ko-Kore-KR" altLang="en-US" sz="2200" dirty="0"/>
              <a:t>이상 간격으로 </a:t>
            </a:r>
            <a:r>
              <a:rPr kumimoji="1" lang="en-US" altLang="ko-Kore-KR" sz="2200" dirty="0"/>
              <a:t>Reverse (</a:t>
            </a:r>
            <a:r>
              <a:rPr kumimoji="1" lang="ko-Kore-KR" altLang="en-US" sz="2200" dirty="0">
                <a:solidFill>
                  <a:schemeClr val="accent1">
                    <a:lumMod val="75000"/>
                  </a:schemeClr>
                </a:solidFill>
              </a:rPr>
              <a:t>파란색</a:t>
            </a:r>
            <a:r>
              <a:rPr kumimoji="1" lang="en-US" altLang="ko-Kore-KR" sz="2200" dirty="0">
                <a:solidFill>
                  <a:schemeClr val="accent1">
                    <a:lumMod val="75000"/>
                  </a:schemeClr>
                </a:solidFill>
              </a:rPr>
              <a:t>: Round</a:t>
            </a:r>
            <a:r>
              <a:rPr kumimoji="1" lang="en-US" altLang="ko-Kore-KR" sz="2200" dirty="0"/>
              <a:t>, </a:t>
            </a:r>
            <a:r>
              <a:rPr kumimoji="1" lang="ko-Kore-KR" altLang="en-US" sz="2200" dirty="0">
                <a:solidFill>
                  <a:srgbClr val="C00000"/>
                </a:solidFill>
              </a:rPr>
              <a:t>빨간색</a:t>
            </a:r>
            <a:r>
              <a:rPr kumimoji="1" lang="en-US" altLang="ko-Kore-KR" sz="2200" dirty="0">
                <a:solidFill>
                  <a:srgbClr val="C00000"/>
                </a:solidFill>
              </a:rPr>
              <a:t>: Reverse</a:t>
            </a:r>
            <a:r>
              <a:rPr kumimoji="1" lang="en-US" altLang="ko-Kore-KR" sz="2200" dirty="0"/>
              <a:t>)</a:t>
            </a:r>
          </a:p>
          <a:p>
            <a:endParaRPr kumimoji="1" lang="en-US" altLang="ko-KR" sz="2200" dirty="0"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 B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B A 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0 1  2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2 1 0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 B A </a:t>
            </a:r>
          </a:p>
          <a:p>
            <a:pPr lvl="2"/>
            <a:r>
              <a:rPr kumimoji="1" lang="en-US" altLang="ko-KR" sz="2200" b="1" dirty="0">
                <a:sym typeface="Wingdings" pitchFamily="2" charset="2"/>
              </a:rPr>
              <a:t>	  3 4 5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5 4 3 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A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        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6 7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8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 8  7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 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6</a:t>
            </a:r>
          </a:p>
          <a:p>
            <a:pPr lvl="2"/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	          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A 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B</a:t>
            </a:r>
            <a:r>
              <a:rPr kumimoji="1" lang="en-US" altLang="ko-KR" sz="2200" dirty="0">
                <a:solidFill>
                  <a:srgbClr val="C00000"/>
                </a:solidFill>
                <a:sym typeface="Wingdings" pitchFamily="2" charset="2"/>
              </a:rPr>
              <a:t>  </a:t>
            </a:r>
            <a:r>
              <a:rPr kumimoji="1" lang="en-US" altLang="ko-KR" sz="2200" b="1" dirty="0">
                <a:sym typeface="Wingdings" pitchFamily="2" charset="2"/>
              </a:rPr>
              <a:t>9 10</a:t>
            </a:r>
            <a:r>
              <a:rPr kumimoji="1" lang="en-US" altLang="ko-KR" sz="2200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kumimoji="1" lang="en-US" altLang="ko-KR" sz="2200" b="1" dirty="0">
                <a:sym typeface="Wingdings" pitchFamily="2" charset="2"/>
              </a:rPr>
              <a:t>11</a:t>
            </a:r>
            <a:endParaRPr kumimoji="1" lang="en-US" altLang="ko-KR" sz="2200" dirty="0"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                                     A  B  B</a:t>
            </a:r>
            <a:endParaRPr kumimoji="1" lang="en-US" altLang="ko-KR" sz="2200" b="1" dirty="0">
              <a:solidFill>
                <a:srgbClr val="C00000"/>
              </a:solidFill>
              <a:sym typeface="Wingdings" pitchFamily="2" charset="2"/>
            </a:endParaRPr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             		    </a:t>
            </a:r>
            <a:endParaRPr kumimoji="1" lang="en-US" altLang="ko-KR" sz="2200" dirty="0">
              <a:solidFill>
                <a:schemeClr val="accent1"/>
              </a:solidFill>
              <a:sym typeface="Wingdings" pitchFamily="2" charset="2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0360951-62F0-D711-B3AF-F689D6198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364" y="4755375"/>
            <a:ext cx="3988470" cy="96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D58CE4-B55B-C4AB-E38F-F43B7B822C23}"/>
              </a:ext>
            </a:extLst>
          </p:cNvPr>
          <p:cNvSpPr txBox="1"/>
          <p:nvPr/>
        </p:nvSpPr>
        <p:spPr>
          <a:xfrm>
            <a:off x="1677326" y="5863208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A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613875-DE36-331F-FEF8-68C0DD5EC2E9}"/>
              </a:ext>
            </a:extLst>
          </p:cNvPr>
          <p:cNvSpPr txBox="1"/>
          <p:nvPr/>
        </p:nvSpPr>
        <p:spPr>
          <a:xfrm>
            <a:off x="10173613" y="579143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C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D0C13-424A-D789-AA00-B236B5531741}"/>
              </a:ext>
            </a:extLst>
          </p:cNvPr>
          <p:cNvSpPr txBox="1"/>
          <p:nvPr/>
        </p:nvSpPr>
        <p:spPr>
          <a:xfrm>
            <a:off x="4713815" y="1840610"/>
            <a:ext cx="75983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kumimoji="1" lang="en-US" altLang="ko-KR" sz="1800" dirty="0">
                <a:sym typeface="Wingdings" pitchFamily="2" charset="2"/>
              </a:rPr>
              <a:t>Note: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 1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+ Garbage2 + Initialize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A</a:t>
            </a:r>
            <a:r>
              <a:rPr kumimoji="1" lang="ko-KR" altLang="en-US" sz="1800" b="1" dirty="0">
                <a:sym typeface="Wingdings" pitchFamily="2" charset="2"/>
              </a:rPr>
              <a:t> </a:t>
            </a:r>
            <a:r>
              <a:rPr kumimoji="1" lang="en-US" altLang="ko-KR" sz="1800" b="1" dirty="0">
                <a:sym typeface="Wingdings" pitchFamily="2" charset="2"/>
              </a:rPr>
              <a:t>(3520 = 320 + 1600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 1 + Garbage2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B</a:t>
            </a:r>
            <a:r>
              <a:rPr kumimoji="1" lang="ko-KR" altLang="en-US" sz="1800" b="1" dirty="0">
                <a:sym typeface="Wingdings" pitchFamily="2" charset="2"/>
              </a:rPr>
              <a:t> </a:t>
            </a:r>
            <a:r>
              <a:rPr kumimoji="1" lang="en-US" altLang="ko-KR" sz="1800" b="1" dirty="0">
                <a:sym typeface="Wingdings" pitchFamily="2" charset="2"/>
              </a:rPr>
              <a:t>(1920 = 320 + 1600)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800" dirty="0">
                <a:sym typeface="Wingdings" pitchFamily="2" charset="2"/>
              </a:rPr>
              <a:t>Garbage2 = </a:t>
            </a:r>
            <a:r>
              <a:rPr kumimoji="1" lang="en-US" altLang="ko-KR" sz="1800" b="1" dirty="0">
                <a:solidFill>
                  <a:srgbClr val="C00000"/>
                </a:solidFill>
                <a:sym typeface="Wingdings" pitchFamily="2" charset="2"/>
              </a:rPr>
              <a:t>C</a:t>
            </a:r>
            <a:r>
              <a:rPr kumimoji="1" lang="en-US" altLang="ko-KR" sz="1800" b="1" dirty="0">
                <a:sym typeface="Wingdings" pitchFamily="2" charset="2"/>
              </a:rPr>
              <a:t> (320)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8CB9CB9-6045-EBDB-6F90-8E5F920E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9378" y="4748573"/>
            <a:ext cx="3988470" cy="9660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239832-881C-8B30-48D1-1785AFFEC045}"/>
              </a:ext>
            </a:extLst>
          </p:cNvPr>
          <p:cNvSpPr txBox="1"/>
          <p:nvPr/>
        </p:nvSpPr>
        <p:spPr>
          <a:xfrm>
            <a:off x="5933936" y="582422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rgbClr val="C00000"/>
                </a:solidFill>
              </a:rPr>
              <a:t>B</a:t>
            </a:r>
            <a:endParaRPr kumimoji="1" lang="ko-Kore-KR" altLang="en-US" b="1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4AEC6-0C9C-E59D-1821-16D13CE00495}"/>
              </a:ext>
            </a:extLst>
          </p:cNvPr>
          <p:cNvSpPr txBox="1"/>
          <p:nvPr/>
        </p:nvSpPr>
        <p:spPr>
          <a:xfrm>
            <a:off x="1677326" y="625177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kumimoji="1" lang="ko-Kore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730415-DAAF-AE33-C71C-F1C8EB388D8B}"/>
              </a:ext>
            </a:extLst>
          </p:cNvPr>
          <p:cNvSpPr txBox="1"/>
          <p:nvPr/>
        </p:nvSpPr>
        <p:spPr>
          <a:xfrm>
            <a:off x="10173613" y="618000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kumimoji="1" lang="ko-Kore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5B02BD-65FF-7CDC-7E4B-9F857CC9642C}"/>
              </a:ext>
            </a:extLst>
          </p:cNvPr>
          <p:cNvSpPr txBox="1"/>
          <p:nvPr/>
        </p:nvSpPr>
        <p:spPr>
          <a:xfrm>
            <a:off x="5933936" y="621279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kumimoji="1" lang="ko-Kore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263C4A-506A-AEA0-326F-24BAD3919062}"/>
              </a:ext>
            </a:extLst>
          </p:cNvPr>
          <p:cNvCxnSpPr/>
          <p:nvPr/>
        </p:nvCxnSpPr>
        <p:spPr>
          <a:xfrm>
            <a:off x="2028078" y="2260600"/>
            <a:ext cx="254000" cy="4826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A2A5CA-6BC6-4C96-4FF9-C04C7EA79BAA}"/>
              </a:ext>
            </a:extLst>
          </p:cNvPr>
          <p:cNvSpPr txBox="1"/>
          <p:nvPr/>
        </p:nvSpPr>
        <p:spPr>
          <a:xfrm>
            <a:off x="4076364" y="407931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…</a:t>
            </a:r>
            <a:endParaRPr kumimoji="1" lang="ko-Kore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FB7F53-769C-D142-639E-F38D3103E2F8}"/>
              </a:ext>
            </a:extLst>
          </p:cNvPr>
          <p:cNvSpPr txBox="1"/>
          <p:nvPr/>
        </p:nvSpPr>
        <p:spPr>
          <a:xfrm>
            <a:off x="5376333" y="3561008"/>
            <a:ext cx="651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 + </a:t>
            </a:r>
            <a:r>
              <a:rPr kumimoji="1" lang="en-US" altLang="ko-Kore-KR" b="1" dirty="0">
                <a:solidFill>
                  <a:schemeClr val="accent2"/>
                </a:solidFill>
              </a:rPr>
              <a:t>B + B </a:t>
            </a:r>
            <a:r>
              <a:rPr kumimoji="1" lang="en-US" altLang="ko-Kore-KR" dirty="0"/>
              <a:t>+ A + </a:t>
            </a:r>
            <a:r>
              <a:rPr kumimoji="1" lang="en-US" altLang="ko-Kore-KR" b="1" dirty="0">
                <a:solidFill>
                  <a:schemeClr val="accent6"/>
                </a:solidFill>
              </a:rPr>
              <a:t>(B-C) + (B-C) + (B-C)…. </a:t>
            </a:r>
            <a:r>
              <a:rPr kumimoji="1" lang="en-US" altLang="ko-Kore-KR" b="1" dirty="0">
                <a:solidFill>
                  <a:schemeClr val="accent6"/>
                </a:solidFill>
                <a:sym typeface="Wingdings" pitchFamily="2" charset="2"/>
              </a:rPr>
              <a:t> </a:t>
            </a:r>
            <a:r>
              <a:rPr kumimoji="1" lang="en-US" altLang="ko-Kore-KR" b="1" dirty="0">
                <a:sym typeface="Wingdings" pitchFamily="2" charset="2"/>
              </a:rPr>
              <a:t>2A + </a:t>
            </a:r>
            <a:r>
              <a:rPr kumimoji="1" lang="en-US" altLang="ko-Kore-KR" b="1" dirty="0">
                <a:solidFill>
                  <a:schemeClr val="accent2"/>
                </a:solidFill>
                <a:sym typeface="Wingdings" pitchFamily="2" charset="2"/>
              </a:rPr>
              <a:t>2B</a:t>
            </a:r>
            <a:r>
              <a:rPr kumimoji="1" lang="en-US" altLang="ko-Kore-KR" b="1" dirty="0">
                <a:sym typeface="Wingdings" pitchFamily="2" charset="2"/>
              </a:rPr>
              <a:t> + </a:t>
            </a:r>
            <a:r>
              <a:rPr kumimoji="1" lang="en-US" altLang="ko-Kore-KR" b="1" dirty="0">
                <a:solidFill>
                  <a:schemeClr val="accent6"/>
                </a:solidFill>
                <a:sym typeface="Wingdings" pitchFamily="2" charset="2"/>
              </a:rPr>
              <a:t>7(B-C) </a:t>
            </a:r>
            <a:endParaRPr kumimoji="1" lang="ko-Kore-KR" altLang="en-US" b="1" dirty="0">
              <a:solidFill>
                <a:schemeClr val="accent6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6578D1BB-D676-A882-4DB6-EA5BC8C97B14}"/>
              </a:ext>
            </a:extLst>
          </p:cNvPr>
          <p:cNvCxnSpPr/>
          <p:nvPr/>
        </p:nvCxnSpPr>
        <p:spPr>
          <a:xfrm>
            <a:off x="2221441" y="2260600"/>
            <a:ext cx="254000" cy="482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1B9A5D-64E9-84F4-74D5-96F31FA72D32}"/>
              </a:ext>
            </a:extLst>
          </p:cNvPr>
          <p:cNvCxnSpPr/>
          <p:nvPr/>
        </p:nvCxnSpPr>
        <p:spPr>
          <a:xfrm>
            <a:off x="2691061" y="2641600"/>
            <a:ext cx="254000" cy="4826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356552-EFEA-81BF-551E-81AFCF5E482C}"/>
              </a:ext>
            </a:extLst>
          </p:cNvPr>
          <p:cNvCxnSpPr/>
          <p:nvPr/>
        </p:nvCxnSpPr>
        <p:spPr>
          <a:xfrm>
            <a:off x="2884424" y="2641600"/>
            <a:ext cx="254000" cy="482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D7B7C46-9B3E-ABBD-1B59-EAECB8E2D367}"/>
              </a:ext>
            </a:extLst>
          </p:cNvPr>
          <p:cNvCxnSpPr/>
          <p:nvPr/>
        </p:nvCxnSpPr>
        <p:spPr>
          <a:xfrm>
            <a:off x="3412394" y="2963334"/>
            <a:ext cx="254000" cy="48260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0DF8EAD-8558-3035-9400-EB78818B5E1B}"/>
              </a:ext>
            </a:extLst>
          </p:cNvPr>
          <p:cNvCxnSpPr/>
          <p:nvPr/>
        </p:nvCxnSpPr>
        <p:spPr>
          <a:xfrm>
            <a:off x="3605757" y="2963334"/>
            <a:ext cx="254000" cy="482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E6F0C45-D0EA-ACD9-6A9A-F833A20FDC28}"/>
              </a:ext>
            </a:extLst>
          </p:cNvPr>
          <p:cNvCxnSpPr>
            <a:cxnSpLocks/>
          </p:cNvCxnSpPr>
          <p:nvPr/>
        </p:nvCxnSpPr>
        <p:spPr>
          <a:xfrm>
            <a:off x="2475441" y="2315127"/>
            <a:ext cx="276226" cy="754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1E98177-E51C-1A87-E342-6B6DD5903A18}"/>
              </a:ext>
            </a:extLst>
          </p:cNvPr>
          <p:cNvCxnSpPr>
            <a:cxnSpLocks/>
          </p:cNvCxnSpPr>
          <p:nvPr/>
        </p:nvCxnSpPr>
        <p:spPr>
          <a:xfrm>
            <a:off x="3114960" y="2641600"/>
            <a:ext cx="276226" cy="754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E798682-1427-9F61-D8F2-345A53CE8A63}"/>
              </a:ext>
            </a:extLst>
          </p:cNvPr>
          <p:cNvCxnSpPr>
            <a:cxnSpLocks/>
          </p:cNvCxnSpPr>
          <p:nvPr/>
        </p:nvCxnSpPr>
        <p:spPr>
          <a:xfrm>
            <a:off x="3955310" y="3034474"/>
            <a:ext cx="276226" cy="7545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631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EC9AE79-5813-A839-0D07-ED947557F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646506-BFF6-465D-B873-6904A54A3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69" y="2235762"/>
            <a:ext cx="7065818" cy="441449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E5082-60AA-52FD-168A-55106FD84BE2}"/>
                  </a:ext>
                </a:extLst>
              </p:cNvPr>
              <p:cNvSpPr txBox="1"/>
              <p:nvPr/>
            </p:nvSpPr>
            <p:spPr>
              <a:xfrm>
                <a:off x="411920" y="1151065"/>
                <a:ext cx="9585958" cy="9574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300" dirty="0"/>
                  <a:t>라운드 간격 별</a:t>
                </a:r>
                <a:r>
                  <a:rPr kumimoji="1" lang="en-US" altLang="ko-Kore-KR" sz="2300" dirty="0"/>
                  <a:t>,</a:t>
                </a:r>
                <a:r>
                  <a:rPr kumimoji="1" lang="ko-Kore-KR" altLang="en-US" sz="2300" dirty="0"/>
                  <a:t> 필요 큐비트 수</a:t>
                </a:r>
                <a:r>
                  <a:rPr kumimoji="1" lang="en-US" altLang="ko-Kore-KR" sz="2300" dirty="0"/>
                  <a:t>: </a:t>
                </a:r>
                <a:r>
                  <a:rPr kumimoji="1" lang="en-US" altLang="ko-KR" sz="23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3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R" sz="23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ko-KR" sz="23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)× (</m:t>
                    </m:r>
                    <m:f>
                      <m:fPr>
                        <m:ctrlPr>
                          <a:rPr kumimoji="1" lang="en-US" altLang="ko-KR" sz="23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3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𝟐𝟒</m:t>
                        </m:r>
                      </m:num>
                      <m:den>
                        <m:r>
                          <a:rPr kumimoji="1" lang="en-US" altLang="ko-KR" sz="2300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2300" b="1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300" dirty="0"/>
                  <a:t> + </a:t>
                </a:r>
                <a14:m>
                  <m:oMath xmlns:m="http://schemas.openxmlformats.org/officeDocument/2006/math">
                    <m:r>
                      <a:rPr kumimoji="1" lang="en-US" altLang="ko-KR" sz="23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3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𝑩</m:t>
                    </m:r>
                    <m:r>
                      <a:rPr kumimoji="1" lang="en-US" altLang="ko-KR" sz="2300" b="1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kumimoji="1" lang="en-US" altLang="ko-KR" sz="23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23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23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2300" b="1" i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kumimoji="1" lang="en-US" altLang="ko-KR" sz="2300" b="1" dirty="0">
                  <a:solidFill>
                    <a:schemeClr val="accent6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300" b="1" dirty="0"/>
                  <a:t>4 Round </a:t>
                </a:r>
                <a:r>
                  <a:rPr kumimoji="1" lang="ko-Kore-KR" altLang="en-US" sz="2300" b="1" dirty="0"/>
                  <a:t>간격일 때 가장 효율적 </a:t>
                </a:r>
                <a:r>
                  <a:rPr kumimoji="1" lang="en-US" altLang="ko-Kore-KR" sz="2300" b="1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kumimoji="1" lang="en-US" altLang="ko-KR" sz="2300" b="1" dirty="0">
                    <a:solidFill>
                      <a:schemeClr val="accent1">
                        <a:lumMod val="75000"/>
                      </a:schemeClr>
                    </a:solidFill>
                  </a:rPr>
                  <a:t>20800)</a:t>
                </a:r>
                <a:endParaRPr kumimoji="1" lang="ko-Kore-KR" altLang="en-US" sz="23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8BE5082-60AA-52FD-168A-55106FD8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51065"/>
                <a:ext cx="9585958" cy="957442"/>
              </a:xfrm>
              <a:prstGeom prst="rect">
                <a:avLst/>
              </a:prstGeom>
              <a:blipFill>
                <a:blip r:embed="rId3"/>
                <a:stretch>
                  <a:fillRect l="-794" b="-129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90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39FC51C-9B43-547A-0FAA-75732FC7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Quantum Circuit Implementation of SHA-3</a:t>
            </a:r>
            <a:endParaRPr kumimoji="1" lang="ko-Kore-KR" altLang="en-US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C9FD1-2AE1-1152-156B-2BF04ECE3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282735"/>
              </p:ext>
            </p:extLst>
          </p:nvPr>
        </p:nvGraphicFramePr>
        <p:xfrm>
          <a:off x="343922" y="1853917"/>
          <a:ext cx="11504156" cy="276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53">
                  <a:extLst>
                    <a:ext uri="{9D8B030D-6E8A-4147-A177-3AD203B41FA5}">
                      <a16:colId xmlns:a16="http://schemas.microsoft.com/office/drawing/2014/main" val="2614104539"/>
                    </a:ext>
                  </a:extLst>
                </a:gridCol>
                <a:gridCol w="8890859">
                  <a:extLst>
                    <a:ext uri="{9D8B030D-6E8A-4147-A177-3AD203B41FA5}">
                      <a16:colId xmlns:a16="http://schemas.microsoft.com/office/drawing/2014/main" val="2379491649"/>
                    </a:ext>
                  </a:extLst>
                </a:gridCol>
                <a:gridCol w="1274244">
                  <a:extLst>
                    <a:ext uri="{9D8B030D-6E8A-4147-A177-3AD203B41FA5}">
                      <a16:colId xmlns:a16="http://schemas.microsoft.com/office/drawing/2014/main" val="2841285877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Cipher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Paper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Year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2342142940"/>
                  </a:ext>
                </a:extLst>
              </a:tr>
              <a:tr h="4114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SHA-3</a:t>
                      </a:r>
                    </a:p>
                  </a:txBody>
                  <a:tcPr marL="100584" marR="100584" marT="50292" marB="502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/>
                        <a:t>M. Amy et al. “Estimating the cost of generic quantum pre-image attacks on SHA-2 and SHA-3”, </a:t>
                      </a:r>
                      <a:r>
                        <a:rPr lang="en" altLang="ko-KR" sz="1800" b="1" i="1"/>
                        <a:t>SAC 2016</a:t>
                      </a:r>
                      <a:r>
                        <a:rPr lang="en" altLang="ko-KR" sz="1800"/>
                        <a:t>.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2016</a:t>
                      </a:r>
                      <a:endParaRPr lang="ko-Kore-KR" altLang="en-US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4071960541"/>
                  </a:ext>
                </a:extLst>
              </a:tr>
              <a:tr h="3092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/>
                        <a:t>T.</a:t>
                      </a:r>
                      <a:r>
                        <a:rPr kumimoji="1" lang="ko-KR" altLang="en-US" sz="1800" b="0" i="0"/>
                        <a:t> </a:t>
                      </a:r>
                      <a:r>
                        <a:rPr kumimoji="1" lang="en-US" altLang="ko-KR" sz="1800" b="0" i="0" err="1"/>
                        <a:t>Häner</a:t>
                      </a:r>
                      <a:r>
                        <a:rPr kumimoji="1" lang="ko-KR" altLang="en-US" sz="1800" b="0" i="0"/>
                        <a:t> </a:t>
                      </a:r>
                      <a:r>
                        <a:rPr kumimoji="1" lang="en-US" altLang="ko-KR" sz="1800" b="0" i="0"/>
                        <a:t>and M. </a:t>
                      </a:r>
                      <a:r>
                        <a:rPr kumimoji="1" lang="en-US" altLang="ko-KR" sz="1800" b="0" i="0" err="1"/>
                        <a:t>Soeken</a:t>
                      </a:r>
                      <a:r>
                        <a:rPr kumimoji="1" lang="en-US" altLang="ko-KR" sz="1800" b="0" i="0"/>
                        <a:t>, “</a:t>
                      </a:r>
                      <a:r>
                        <a:rPr kumimoji="1" lang="en-US" altLang="ko-Kore-KR" sz="1800" b="0" i="0"/>
                        <a:t>Lowering the T-depth of Quantum Circuits By Reducing the Multiplicative Depth Of Logic Networks</a:t>
                      </a:r>
                      <a:r>
                        <a:rPr kumimoji="1" lang="en-US" altLang="ko-KR" sz="1800" b="0" i="0"/>
                        <a:t>”, </a:t>
                      </a:r>
                      <a:r>
                        <a:rPr kumimoji="1" lang="en-US" altLang="ko-KR" sz="1800" b="1" i="1"/>
                        <a:t>ACM Transactions on Quantum Computing</a:t>
                      </a:r>
                      <a:r>
                        <a:rPr kumimoji="1" lang="en-US" altLang="ko-KR" sz="1800" b="0" i="0"/>
                        <a:t>, 2022.</a:t>
                      </a:r>
                      <a:endParaRPr kumimoji="1" lang="en-US" altLang="ko-Kore-KR" sz="1800" b="0" i="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2022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3169284503"/>
                  </a:ext>
                </a:extLst>
              </a:tr>
              <a:tr h="3036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i="0" dirty="0"/>
                        <a:t>G. </a:t>
                      </a:r>
                      <a:r>
                        <a:rPr kumimoji="1" lang="en-US" altLang="ko-Kore-KR" sz="1800" i="0" dirty="0" err="1"/>
                        <a:t>Meuli</a:t>
                      </a:r>
                      <a:r>
                        <a:rPr kumimoji="1" lang="en-US" altLang="ko-Kore-KR" sz="1800" i="0" dirty="0"/>
                        <a:t>, M. </a:t>
                      </a:r>
                      <a:r>
                        <a:rPr kumimoji="1" lang="en-US" altLang="ko-Kore-KR" sz="1800" i="0" dirty="0" err="1"/>
                        <a:t>Soeken</a:t>
                      </a:r>
                      <a:r>
                        <a:rPr kumimoji="1" lang="en-US" altLang="ko-Kore-KR" sz="1800" i="0" dirty="0"/>
                        <a:t>, and G. D. </a:t>
                      </a:r>
                      <a:r>
                        <a:rPr kumimoji="1" lang="en-US" altLang="ko-Kore-KR" sz="1800" i="0" dirty="0" err="1"/>
                        <a:t>Micheli</a:t>
                      </a:r>
                      <a:r>
                        <a:rPr kumimoji="1" lang="en-US" altLang="ko-Kore-KR" sz="1800" i="0" dirty="0"/>
                        <a:t>, “</a:t>
                      </a:r>
                      <a:r>
                        <a:rPr kumimoji="1" lang="en-US" altLang="ko-Kore-KR" sz="1800" i="0" dirty="0" err="1"/>
                        <a:t>Xor</a:t>
                      </a:r>
                      <a:r>
                        <a:rPr kumimoji="1" lang="en-US" altLang="ko-Kore-KR" sz="1800" i="0" dirty="0"/>
                        <a:t>-and-inverter graphs for quantum compilation”, </a:t>
                      </a:r>
                      <a:r>
                        <a:rPr kumimoji="1" lang="en-US" altLang="ko-Kore-KR" sz="1800" b="1" i="1" dirty="0" err="1"/>
                        <a:t>npj</a:t>
                      </a:r>
                      <a:r>
                        <a:rPr kumimoji="1" lang="en-US" altLang="ko-Kore-KR" sz="1800" b="1" i="1" dirty="0"/>
                        <a:t> Quantum Information</a:t>
                      </a:r>
                      <a:r>
                        <a:rPr kumimoji="1" lang="en-US" altLang="ko-Kore-KR" sz="1800" i="1" dirty="0"/>
                        <a:t>, </a:t>
                      </a:r>
                      <a:r>
                        <a:rPr kumimoji="1" lang="en-US" altLang="ko-Kore-KR" sz="1800" i="0" dirty="0"/>
                        <a:t>8(1), 1–11, 2022.</a:t>
                      </a:r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2022</a:t>
                      </a:r>
                      <a:endParaRPr lang="ko-KR" altLang="en-US" sz="1800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2802769033"/>
                  </a:ext>
                </a:extLst>
              </a:tr>
              <a:tr h="30366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i="0" dirty="0"/>
                        <a:t>G. Song, K. Jang, and H. </a:t>
                      </a:r>
                      <a:r>
                        <a:rPr kumimoji="1" lang="en-US" altLang="ko-Kore-KR" sz="1800" i="0" dirty="0" err="1"/>
                        <a:t>Seo</a:t>
                      </a:r>
                      <a:r>
                        <a:rPr kumimoji="1" lang="en-US" altLang="ko-Kore-KR" sz="1800" i="0" dirty="0"/>
                        <a:t>, “Improved Low-Depth SHA3 Quantum Circuit for Fault-Tolerant Quantum Computers”, Applied Sciences, 2023.</a:t>
                      </a:r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2023</a:t>
                      </a:r>
                      <a:endParaRPr lang="ko-KR" altLang="en-US" sz="1800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42122603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580403-783C-B57E-AD5A-693585FA6183}"/>
              </a:ext>
            </a:extLst>
          </p:cNvPr>
          <p:cNvSpPr txBox="1"/>
          <p:nvPr/>
        </p:nvSpPr>
        <p:spPr>
          <a:xfrm>
            <a:off x="2240280" y="345245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2B7308-6C96-34D4-A279-D6FBE5B05E04}"/>
              </a:ext>
            </a:extLst>
          </p:cNvPr>
          <p:cNvSpPr txBox="1"/>
          <p:nvPr/>
        </p:nvSpPr>
        <p:spPr>
          <a:xfrm>
            <a:off x="329577" y="1212979"/>
            <a:ext cx="3606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SHA-3 </a:t>
            </a:r>
            <a:r>
              <a:rPr kumimoji="1" lang="ko-Kore-KR" altLang="en-US" sz="2400" b="1" dirty="0"/>
              <a:t>양자 회로</a:t>
            </a:r>
            <a:r>
              <a:rPr kumimoji="1" lang="en-US" altLang="ko-Kore-KR" sz="2400" b="1" dirty="0"/>
              <a:t> </a:t>
            </a:r>
            <a:r>
              <a:rPr kumimoji="1" lang="ko-Kore-KR" altLang="en-US" sz="2400" b="1" dirty="0"/>
              <a:t>연구들</a:t>
            </a:r>
          </a:p>
        </p:txBody>
      </p:sp>
    </p:spTree>
    <p:extLst>
      <p:ext uri="{BB962C8B-B14F-4D97-AF65-F5344CB8AC3E}">
        <p14:creationId xmlns:p14="http://schemas.microsoft.com/office/powerpoint/2010/main" val="218782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EDA8E6A-E982-A597-BB2C-85FCD527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Results</a:t>
            </a:r>
            <a:endParaRPr kumimoji="1" lang="ko-Kore-KR" altLang="en-US" b="1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9F2CA3-6684-DB5F-44DE-E10E2B7F2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58384"/>
              </p:ext>
            </p:extLst>
          </p:nvPr>
        </p:nvGraphicFramePr>
        <p:xfrm>
          <a:off x="302465" y="2348281"/>
          <a:ext cx="11587070" cy="2635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960">
                  <a:extLst>
                    <a:ext uri="{9D8B030D-6E8A-4147-A177-3AD203B41FA5}">
                      <a16:colId xmlns:a16="http://schemas.microsoft.com/office/drawing/2014/main" val="2999391103"/>
                    </a:ext>
                  </a:extLst>
                </a:gridCol>
                <a:gridCol w="2358607">
                  <a:extLst>
                    <a:ext uri="{9D8B030D-6E8A-4147-A177-3AD203B41FA5}">
                      <a16:colId xmlns:a16="http://schemas.microsoft.com/office/drawing/2014/main" val="2478631948"/>
                    </a:ext>
                  </a:extLst>
                </a:gridCol>
                <a:gridCol w="1586669">
                  <a:extLst>
                    <a:ext uri="{9D8B030D-6E8A-4147-A177-3AD203B41FA5}">
                      <a16:colId xmlns:a16="http://schemas.microsoft.com/office/drawing/2014/main" val="1601373410"/>
                    </a:ext>
                  </a:extLst>
                </a:gridCol>
                <a:gridCol w="986319">
                  <a:extLst>
                    <a:ext uri="{9D8B030D-6E8A-4147-A177-3AD203B41FA5}">
                      <a16:colId xmlns:a16="http://schemas.microsoft.com/office/drawing/2014/main" val="4138055491"/>
                    </a:ext>
                  </a:extLst>
                </a:gridCol>
                <a:gridCol w="1322051">
                  <a:extLst>
                    <a:ext uri="{9D8B030D-6E8A-4147-A177-3AD203B41FA5}">
                      <a16:colId xmlns:a16="http://schemas.microsoft.com/office/drawing/2014/main" val="2677983398"/>
                    </a:ext>
                  </a:extLst>
                </a:gridCol>
                <a:gridCol w="1154185">
                  <a:extLst>
                    <a:ext uri="{9D8B030D-6E8A-4147-A177-3AD203B41FA5}">
                      <a16:colId xmlns:a16="http://schemas.microsoft.com/office/drawing/2014/main" val="3727174693"/>
                    </a:ext>
                  </a:extLst>
                </a:gridCol>
                <a:gridCol w="1154185">
                  <a:extLst>
                    <a:ext uri="{9D8B030D-6E8A-4147-A177-3AD203B41FA5}">
                      <a16:colId xmlns:a16="http://schemas.microsoft.com/office/drawing/2014/main" val="2347421380"/>
                    </a:ext>
                  </a:extLst>
                </a:gridCol>
                <a:gridCol w="1373094">
                  <a:extLst>
                    <a:ext uri="{9D8B030D-6E8A-4147-A177-3AD203B41FA5}">
                      <a16:colId xmlns:a16="http://schemas.microsoft.com/office/drawing/2014/main" val="3192101883"/>
                    </a:ext>
                  </a:extLst>
                </a:gridCol>
              </a:tblGrid>
              <a:tr h="4052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Hash function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Source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Architecture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#Qubit (M)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T</a:t>
                      </a:r>
                      <a:r>
                        <a:rPr lang="en-US" altLang="ko-KR" sz="1700" dirty="0"/>
                        <a:t>offoli </a:t>
                      </a:r>
                      <a:r>
                        <a:rPr lang="en-US" altLang="ko-Kore-KR" sz="1700" dirty="0"/>
                        <a:t>depth (TD)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Full depth (FD)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TD-M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FD-M</a:t>
                      </a:r>
                      <a:endParaRPr lang="ko-Kore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75985"/>
                  </a:ext>
                </a:extLst>
              </a:tr>
              <a:tr h="405239">
                <a:tc rowSpan="5"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SHA</a:t>
                      </a:r>
                      <a:r>
                        <a:rPr lang="en-US" altLang="ko-KR" sz="1700" dirty="0"/>
                        <a:t>3</a:t>
                      </a:r>
                      <a:r>
                        <a:rPr lang="en-US" altLang="ko-Kore-KR" sz="1700" dirty="0"/>
                        <a:t>-256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Amy et al. (2016)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in-place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b="0" dirty="0"/>
                        <a:t>3</a:t>
                      </a:r>
                      <a:r>
                        <a:rPr lang="en-US" altLang="ko-Kore-KR" sz="1700" b="0" dirty="0"/>
                        <a:t>,</a:t>
                      </a:r>
                      <a:r>
                        <a:rPr lang="en-US" altLang="ko-KR" sz="1700" b="0" dirty="0"/>
                        <a:t>200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264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10,128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844,800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3,2409,600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66018"/>
                  </a:ext>
                </a:extLst>
              </a:tr>
              <a:tr h="405239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700" b="0" i="0" dirty="0" err="1"/>
                        <a:t>Häner</a:t>
                      </a:r>
                      <a:r>
                        <a:rPr lang="en-US" altLang="ko-Kore-KR" sz="1700" b="0" dirty="0"/>
                        <a:t> et al. (2022)</a:t>
                      </a:r>
                      <a:endParaRPr lang="ko-Kore-KR" altLang="en-US" sz="1700" b="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Out-of-place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46,400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24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-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1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113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600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816427"/>
                  </a:ext>
                </a:extLst>
              </a:tr>
              <a:tr h="405239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ore-KR" sz="1700" b="0" i="0" dirty="0" err="1"/>
                        <a:t>Meuli</a:t>
                      </a:r>
                      <a:r>
                        <a:rPr lang="en-US" altLang="ko-Kore-KR" sz="1700" b="0" dirty="0"/>
                        <a:t> et al. (2022)</a:t>
                      </a:r>
                      <a:endParaRPr lang="ko-Kore-KR" altLang="en-US" sz="17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44,798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24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0" dirty="0"/>
                        <a:t>-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0" dirty="0"/>
                        <a:t>1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075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152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266702"/>
                  </a:ext>
                </a:extLst>
              </a:tr>
              <a:tr h="40523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Jang et al. (2024)</a:t>
                      </a:r>
                      <a:endParaRPr lang="ko-Kore-KR" altLang="en-US" sz="17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49,280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24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0" dirty="0"/>
                        <a:t>578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0" dirty="0"/>
                        <a:t>1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182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720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0" dirty="0"/>
                        <a:t>2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8483</a:t>
                      </a:r>
                      <a:r>
                        <a:rPr lang="en-US" altLang="ko-KR" sz="1700" b="0" dirty="0"/>
                        <a:t>,</a:t>
                      </a:r>
                      <a:r>
                        <a:rPr lang="en-US" altLang="ko-Kore-KR" sz="1700" b="0" dirty="0"/>
                        <a:t>840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39671"/>
                  </a:ext>
                </a:extLst>
              </a:tr>
              <a:tr h="405239">
                <a:tc vMerge="1">
                  <a:txBody>
                    <a:bodyPr/>
                    <a:lstStyle/>
                    <a:p>
                      <a:pPr algn="ctr"/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/>
                        <a:t>This work</a:t>
                      </a:r>
                      <a:endParaRPr lang="ko-Kore-KR" altLang="en-US" sz="17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/>
                        <a:t>22,400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/>
                        <a:t>24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1" dirty="0"/>
                        <a:t>578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1" dirty="0"/>
                        <a:t>537,600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1" dirty="0"/>
                        <a:t>1,2947,200</a:t>
                      </a:r>
                      <a:endParaRPr lang="ko-Kore-KR" altLang="en-US" sz="1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935274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F3C081E-4BA5-057B-83C2-41C43272F9F7}"/>
              </a:ext>
            </a:extLst>
          </p:cNvPr>
          <p:cNvSpPr txBox="1"/>
          <p:nvPr/>
        </p:nvSpPr>
        <p:spPr>
          <a:xfrm>
            <a:off x="302465" y="1435957"/>
            <a:ext cx="9290172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300" b="1" dirty="0">
                <a:solidFill>
                  <a:schemeClr val="accent1">
                    <a:lumMod val="75000"/>
                  </a:schemeClr>
                </a:solidFill>
              </a:rPr>
              <a:t>가장 낮은 </a:t>
            </a:r>
            <a:r>
              <a:rPr kumimoji="1" lang="en-US" altLang="ko-Kore-KR" sz="2300" b="1" dirty="0">
                <a:solidFill>
                  <a:schemeClr val="accent1">
                    <a:lumMod val="75000"/>
                  </a:schemeClr>
                </a:solidFill>
              </a:rPr>
              <a:t>Depth</a:t>
            </a:r>
            <a:r>
              <a:rPr kumimoji="1" lang="ko-Kore-KR" altLang="en-US" sz="2300" b="1" dirty="0">
                <a:solidFill>
                  <a:schemeClr val="accent1">
                    <a:lumMod val="75000"/>
                  </a:schemeClr>
                </a:solidFill>
              </a:rPr>
              <a:t>를 가짐과 동시에</a:t>
            </a:r>
            <a:r>
              <a:rPr kumimoji="1" lang="en-US" altLang="ko-Kore-KR" sz="2300" b="1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kumimoji="1" lang="ko-Kore-KR" altLang="en-US" sz="2300" b="1" dirty="0">
                <a:solidFill>
                  <a:schemeClr val="accent1">
                    <a:lumMod val="75000"/>
                  </a:schemeClr>
                </a:solidFill>
              </a:rPr>
              <a:t>가장 높은 트레이드오프 성능 달성</a:t>
            </a:r>
          </a:p>
        </p:txBody>
      </p:sp>
    </p:spTree>
    <p:extLst>
      <p:ext uri="{BB962C8B-B14F-4D97-AF65-F5344CB8AC3E}">
        <p14:creationId xmlns:p14="http://schemas.microsoft.com/office/powerpoint/2010/main" val="1671663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/>
          <p:nvPr/>
        </p:nvSpPr>
        <p:spPr>
          <a:xfrm>
            <a:off x="304800" y="142875"/>
            <a:ext cx="11639550" cy="10477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80"/>
          <p:cNvSpPr txBox="1"/>
          <p:nvPr/>
        </p:nvSpPr>
        <p:spPr>
          <a:xfrm>
            <a:off x="3973036" y="4249655"/>
            <a:ext cx="465933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-US" sz="7000" b="0" i="0" u="none" strike="noStrike" cap="none" dirty="0">
                <a:solidFill>
                  <a:schemeClr val="dk1"/>
                </a:solidFill>
                <a:latin typeface="+mj-ea"/>
                <a:ea typeface="+mj-ea"/>
                <a:cs typeface="Calibri"/>
                <a:sym typeface="Calibri"/>
              </a:rPr>
              <a:t>Thank you!</a:t>
            </a:r>
            <a:endParaRPr sz="7000" b="0" i="0" u="none" strike="noStrike" cap="none" dirty="0">
              <a:solidFill>
                <a:schemeClr val="dk1"/>
              </a:solidFill>
              <a:latin typeface="+mj-ea"/>
              <a:ea typeface="+mj-ea"/>
              <a:cs typeface="Calibri"/>
              <a:sym typeface="Calibri"/>
            </a:endParaRPr>
          </a:p>
        </p:txBody>
      </p:sp>
      <p:pic>
        <p:nvPicPr>
          <p:cNvPr id="832" name="Google Shape;832;p8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8154" y="1605600"/>
            <a:ext cx="1955690" cy="2644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15C827-5D6B-E4AF-55DA-9E6FBE2D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SHA-3</a:t>
            </a:r>
            <a:endParaRPr kumimoji="1" lang="ko-Kore-KR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184157-955D-FEA2-7563-CD03A3671B13}"/>
                  </a:ext>
                </a:extLst>
              </p:cNvPr>
              <p:cNvSpPr txBox="1"/>
              <p:nvPr/>
            </p:nvSpPr>
            <p:spPr>
              <a:xfrm>
                <a:off x="238991" y="1101436"/>
                <a:ext cx="10911257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300" dirty="0"/>
                  <a:t>1,600-bit State </a:t>
                </a:r>
                <a14:m>
                  <m:oMath xmlns:m="http://schemas.openxmlformats.org/officeDocument/2006/math"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ore-KR" sz="23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ore-KR" altLang="en-US" sz="2300" dirty="0"/>
                  <a:t>를 입력 대상으로 </a:t>
                </a:r>
                <a:r>
                  <a:rPr kumimoji="1" lang="en-US" altLang="ko-Kore-KR" sz="2300" dirty="0"/>
                  <a:t>2</a:t>
                </a:r>
                <a:r>
                  <a:rPr kumimoji="1" lang="en-US" altLang="ko-KR" sz="2300" dirty="0"/>
                  <a:t>4 </a:t>
                </a:r>
                <a:r>
                  <a:rPr kumimoji="1" lang="ko-KR" altLang="en-US" sz="2300" dirty="0"/>
                  <a:t>라운드 함수 수행</a:t>
                </a:r>
                <a:endParaRPr kumimoji="1" lang="en-US" altLang="ko-Kore-KR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ore-KR" altLang="en-US" sz="2200" dirty="0"/>
                  <a:t>라운드 함수는 다음과 같이 구성 됨</a:t>
                </a:r>
                <a:r>
                  <a:rPr kumimoji="1" lang="en-US" altLang="ko-Kore-KR" sz="2200" dirty="0"/>
                  <a:t>,</a:t>
                </a:r>
                <a:r>
                  <a:rPr kumimoji="1" lang="ko-Kore-KR" altLang="en-US" sz="2200" dirty="0"/>
                  <a:t> </a:t>
                </a:r>
                <a14:m>
                  <m:oMath xmlns:m="http://schemas.openxmlformats.org/officeDocument/2006/math">
                    <m:r>
                      <a:rPr kumimoji="1" lang="ko-Kore-KR" altLang="en-US" sz="22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ore-KR" sz="2200" dirty="0"/>
                  <a:t> </a:t>
                </a:r>
                <a:r>
                  <a:rPr kumimoji="1" lang="en-US" altLang="ko-KR" sz="2200" dirty="0"/>
                  <a:t>(theta) </a:t>
                </a:r>
                <a:r>
                  <a:rPr kumimoji="1" lang="en-US" altLang="ko-KR" sz="2200" dirty="0">
                    <a:sym typeface="Wingdings" pitchFamily="2" charset="2"/>
                  </a:rPr>
                  <a:t></a:t>
                </a:r>
                <a:r>
                  <a:rPr kumimoji="1" lang="en-US" altLang="ko-Kore-KR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ko-Kore-KR" sz="2200" dirty="0"/>
                  <a:t> (rho) </a:t>
                </a:r>
                <a:r>
                  <a:rPr kumimoji="1" lang="en-US" altLang="ko-KR" sz="2200" dirty="0">
                    <a:sym typeface="Wingdings" pitchFamily="2" charset="2"/>
                  </a:rPr>
                  <a:t></a:t>
                </a:r>
                <a:r>
                  <a:rPr kumimoji="1" lang="en-US" altLang="ko-Kore-KR" sz="22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ko-Kore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en-US" altLang="ko-Kore-KR" sz="2200" dirty="0"/>
                  <a:t> (pi) </a:t>
                </a:r>
                <a:r>
                  <a:rPr kumimoji="1" lang="en-US" altLang="ko-KR" sz="2200" dirty="0">
                    <a:sym typeface="Wingdings" pitchFamily="2" charset="2"/>
                  </a:rPr>
                  <a:t></a:t>
                </a:r>
                <a:r>
                  <a:rPr kumimoji="1" lang="en-US" altLang="ko-Kore-KR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en-US" altLang="ko-Kore-KR" sz="2200" dirty="0"/>
                  <a:t> (chi) </a:t>
                </a:r>
                <a:r>
                  <a:rPr kumimoji="1" lang="en-US" altLang="ko-KR" sz="2200" dirty="0">
                    <a:sym typeface="Wingdings" pitchFamily="2" charset="2"/>
                  </a:rPr>
                  <a:t></a:t>
                </a:r>
                <a:r>
                  <a:rPr kumimoji="1" lang="en-US" altLang="ko-Kore-KR" sz="22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𝜄</m:t>
                    </m:r>
                  </m:oMath>
                </a14:m>
                <a:r>
                  <a:rPr kumimoji="1" lang="en-US" altLang="ko-Kore-KR" sz="2200" dirty="0"/>
                  <a:t> (iota)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/>
                  <a:t>State </a:t>
                </a:r>
                <a14:m>
                  <m:oMath xmlns:m="http://schemas.openxmlformats.org/officeDocument/2006/math"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ko-Kore-KR" altLang="en-US" sz="2200" dirty="0"/>
                  <a:t>는 </a:t>
                </a:r>
                <a:r>
                  <a:rPr kumimoji="1" lang="en-US" altLang="ko-Kore-KR" sz="2200" dirty="0"/>
                  <a:t>3</a:t>
                </a:r>
                <a:r>
                  <a:rPr kumimoji="1" lang="ko-Kore-KR" altLang="en-US" sz="2200" dirty="0"/>
                  <a:t>차원 배열로 표현될 수 있으며</a:t>
                </a:r>
                <a:r>
                  <a:rPr kumimoji="1" lang="en-US" altLang="ko-Kore-KR" sz="2200" dirty="0"/>
                  <a:t>, </a:t>
                </a:r>
                <a:r>
                  <a:rPr kumimoji="1" lang="ko-Kore-KR" altLang="en-US" sz="2200" dirty="0"/>
                  <a:t>각 </a:t>
                </a:r>
                <a14:m>
                  <m:oMath xmlns:m="http://schemas.openxmlformats.org/officeDocument/2006/math"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22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ko-Kore-KR" altLang="en-US" sz="2200" dirty="0"/>
                  <a:t> 크기는 </a:t>
                </a:r>
                <a14:m>
                  <m:oMath xmlns:m="http://schemas.openxmlformats.org/officeDocument/2006/math"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5, 5, 64</m:t>
                    </m:r>
                  </m:oMath>
                </a14:m>
                <a:endParaRPr kumimoji="1" lang="en-US" altLang="ko-KR" sz="22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ko-KR" sz="2200" dirty="0"/>
                  <a:t>   </a:t>
                </a:r>
                <a14:m>
                  <m:oMath xmlns:m="http://schemas.openxmlformats.org/officeDocument/2006/math"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 (1600 = 5 </m:t>
                    </m:r>
                    <m:r>
                      <a:rPr kumimoji="1" lang="en-US" altLang="ko-KR" sz="2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200" i="1" dirty="0" smtClean="0">
                        <a:latin typeface="Cambria Math" panose="02040503050406030204" pitchFamily="18" charset="0"/>
                      </a:rPr>
                      <m:t>64)</m:t>
                    </m:r>
                  </m:oMath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184157-955D-FEA2-7563-CD03A3671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1" y="1101436"/>
                <a:ext cx="10911257" cy="1631216"/>
              </a:xfrm>
              <a:prstGeom prst="rect">
                <a:avLst/>
              </a:prstGeom>
              <a:blipFill>
                <a:blip r:embed="rId2"/>
                <a:stretch>
                  <a:fillRect l="-698" t="-3077" r="-465" b="-38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Parts of the Keccak-f state [5] including θ transformation (left) and χ transformation (right) 2  ">
            <a:extLst>
              <a:ext uri="{FF2B5EF4-FFF2-40B4-BE49-F238E27FC236}">
                <a16:creationId xmlns:a16="http://schemas.microsoft.com/office/drawing/2014/main" id="{7A16507C-3F3A-2289-ADFD-C97199E1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489" y="2833005"/>
            <a:ext cx="7601984" cy="326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9FB6FD-8676-4A8F-8D91-7852B06C876D}"/>
              </a:ext>
            </a:extLst>
          </p:cNvPr>
          <p:cNvSpPr/>
          <p:nvPr/>
        </p:nvSpPr>
        <p:spPr>
          <a:xfrm>
            <a:off x="4669612" y="3273753"/>
            <a:ext cx="2852776" cy="2729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B3B723-B5D9-1B18-7B07-D485455F6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208" y="6177706"/>
            <a:ext cx="4387317" cy="6562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63A959-5E0C-93A3-7A69-29D7FBFA6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1426" y="6361408"/>
            <a:ext cx="5308654" cy="2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0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AB99E50-71D7-77AD-92D1-A8D38AD85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866595"/>
              </p:ext>
            </p:extLst>
          </p:nvPr>
        </p:nvGraphicFramePr>
        <p:xfrm>
          <a:off x="343922" y="1260542"/>
          <a:ext cx="11504156" cy="276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53">
                  <a:extLst>
                    <a:ext uri="{9D8B030D-6E8A-4147-A177-3AD203B41FA5}">
                      <a16:colId xmlns:a16="http://schemas.microsoft.com/office/drawing/2014/main" val="2614104539"/>
                    </a:ext>
                  </a:extLst>
                </a:gridCol>
                <a:gridCol w="8890859">
                  <a:extLst>
                    <a:ext uri="{9D8B030D-6E8A-4147-A177-3AD203B41FA5}">
                      <a16:colId xmlns:a16="http://schemas.microsoft.com/office/drawing/2014/main" val="2379491649"/>
                    </a:ext>
                  </a:extLst>
                </a:gridCol>
                <a:gridCol w="1274244">
                  <a:extLst>
                    <a:ext uri="{9D8B030D-6E8A-4147-A177-3AD203B41FA5}">
                      <a16:colId xmlns:a16="http://schemas.microsoft.com/office/drawing/2014/main" val="2841285877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Cipher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Paper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Year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2342142940"/>
                  </a:ext>
                </a:extLst>
              </a:tr>
              <a:tr h="4114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SHA-3</a:t>
                      </a:r>
                    </a:p>
                  </a:txBody>
                  <a:tcPr marL="100584" marR="100584" marT="50292" marB="502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/>
                        <a:t>M. Amy et al. “Estimating the cost of generic quantum pre-image attacks on SHA-2 and SHA-3”, </a:t>
                      </a:r>
                      <a:r>
                        <a:rPr lang="en" altLang="ko-KR" sz="1800" b="1" i="1"/>
                        <a:t>SAC 2016</a:t>
                      </a:r>
                      <a:r>
                        <a:rPr lang="en" altLang="ko-KR" sz="1800"/>
                        <a:t>.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2016</a:t>
                      </a:r>
                      <a:endParaRPr lang="ko-Kore-KR" altLang="en-US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4071960541"/>
                  </a:ext>
                </a:extLst>
              </a:tr>
              <a:tr h="3092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/>
                        <a:t>T.</a:t>
                      </a:r>
                      <a:r>
                        <a:rPr kumimoji="1" lang="ko-KR" altLang="en-US" sz="1800" b="0" i="0"/>
                        <a:t> </a:t>
                      </a:r>
                      <a:r>
                        <a:rPr kumimoji="1" lang="en-US" altLang="ko-KR" sz="1800" b="0" i="0" err="1"/>
                        <a:t>Häner</a:t>
                      </a:r>
                      <a:r>
                        <a:rPr kumimoji="1" lang="ko-KR" altLang="en-US" sz="1800" b="0" i="0"/>
                        <a:t> </a:t>
                      </a:r>
                      <a:r>
                        <a:rPr kumimoji="1" lang="en-US" altLang="ko-KR" sz="1800" b="0" i="0"/>
                        <a:t>and M. </a:t>
                      </a:r>
                      <a:r>
                        <a:rPr kumimoji="1" lang="en-US" altLang="ko-KR" sz="1800" b="0" i="0" err="1"/>
                        <a:t>Soeken</a:t>
                      </a:r>
                      <a:r>
                        <a:rPr kumimoji="1" lang="en-US" altLang="ko-KR" sz="1800" b="0" i="0"/>
                        <a:t>, “</a:t>
                      </a:r>
                      <a:r>
                        <a:rPr kumimoji="1" lang="en-US" altLang="ko-Kore-KR" sz="1800" b="0" i="0"/>
                        <a:t>Lowering the T-depth of Quantum Circuits By Reducing the Multiplicative Depth Of Logic Networks</a:t>
                      </a:r>
                      <a:r>
                        <a:rPr kumimoji="1" lang="en-US" altLang="ko-KR" sz="1800" b="0" i="0"/>
                        <a:t>”, </a:t>
                      </a:r>
                      <a:r>
                        <a:rPr kumimoji="1" lang="en-US" altLang="ko-KR" sz="1800" b="1" i="1"/>
                        <a:t>ACM Transactions on Quantum Computing</a:t>
                      </a:r>
                      <a:r>
                        <a:rPr kumimoji="1" lang="en-US" altLang="ko-KR" sz="1800" b="0" i="0"/>
                        <a:t>, 2022.</a:t>
                      </a:r>
                      <a:endParaRPr kumimoji="1" lang="en-US" altLang="ko-Kore-KR" sz="1800" b="0" i="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2022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3169284503"/>
                  </a:ext>
                </a:extLst>
              </a:tr>
              <a:tr h="3036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i="0" dirty="0"/>
                        <a:t>G. </a:t>
                      </a:r>
                      <a:r>
                        <a:rPr kumimoji="1" lang="en-US" altLang="ko-Kore-KR" sz="1800" i="0" dirty="0" err="1"/>
                        <a:t>Meuli</a:t>
                      </a:r>
                      <a:r>
                        <a:rPr kumimoji="1" lang="en-US" altLang="ko-Kore-KR" sz="1800" i="0" dirty="0"/>
                        <a:t>, M. </a:t>
                      </a:r>
                      <a:r>
                        <a:rPr kumimoji="1" lang="en-US" altLang="ko-Kore-KR" sz="1800" i="0" dirty="0" err="1"/>
                        <a:t>Soeken</a:t>
                      </a:r>
                      <a:r>
                        <a:rPr kumimoji="1" lang="en-US" altLang="ko-Kore-KR" sz="1800" i="0" dirty="0"/>
                        <a:t>, and G. D. </a:t>
                      </a:r>
                      <a:r>
                        <a:rPr kumimoji="1" lang="en-US" altLang="ko-Kore-KR" sz="1800" i="0" dirty="0" err="1"/>
                        <a:t>Micheli</a:t>
                      </a:r>
                      <a:r>
                        <a:rPr kumimoji="1" lang="en-US" altLang="ko-Kore-KR" sz="1800" i="0" dirty="0"/>
                        <a:t>, “</a:t>
                      </a:r>
                      <a:r>
                        <a:rPr kumimoji="1" lang="en-US" altLang="ko-Kore-KR" sz="1800" i="0" dirty="0" err="1"/>
                        <a:t>Xor</a:t>
                      </a:r>
                      <a:r>
                        <a:rPr kumimoji="1" lang="en-US" altLang="ko-Kore-KR" sz="1800" i="0" dirty="0"/>
                        <a:t>-and-inverter graphs for quantum compilation”, </a:t>
                      </a:r>
                      <a:r>
                        <a:rPr kumimoji="1" lang="en-US" altLang="ko-Kore-KR" sz="1800" b="1" i="1" dirty="0" err="1"/>
                        <a:t>npj</a:t>
                      </a:r>
                      <a:r>
                        <a:rPr kumimoji="1" lang="en-US" altLang="ko-Kore-KR" sz="1800" b="1" i="1" dirty="0"/>
                        <a:t> Quantum Information</a:t>
                      </a:r>
                      <a:r>
                        <a:rPr kumimoji="1" lang="en-US" altLang="ko-Kore-KR" sz="1800" i="1" dirty="0"/>
                        <a:t>, </a:t>
                      </a:r>
                      <a:r>
                        <a:rPr kumimoji="1" lang="en-US" altLang="ko-Kore-KR" sz="1800" i="0" dirty="0"/>
                        <a:t>8(1), 1–11, 2022.</a:t>
                      </a:r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2022</a:t>
                      </a:r>
                      <a:endParaRPr lang="ko-KR" altLang="en-US" sz="1800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2802769033"/>
                  </a:ext>
                </a:extLst>
              </a:tr>
              <a:tr h="303661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i="0" dirty="0"/>
                        <a:t>G. Song, K. Jang, and H. </a:t>
                      </a:r>
                      <a:r>
                        <a:rPr kumimoji="1" lang="en-US" altLang="ko-Kore-KR" sz="1800" i="0" dirty="0" err="1"/>
                        <a:t>Seo</a:t>
                      </a:r>
                      <a:r>
                        <a:rPr kumimoji="1" lang="en-US" altLang="ko-Kore-KR" sz="1800" i="0" dirty="0"/>
                        <a:t>, “Improved Low-Depth SHA3 Quantum Circuit for Fault-Tolerant Quantum Computers”, Applied Sciences, 2023.</a:t>
                      </a:r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2023</a:t>
                      </a:r>
                      <a:endParaRPr lang="ko-KR" altLang="en-US" sz="1800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42122603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D011DB-32EA-D8F8-FACC-C98A5B868595}"/>
              </a:ext>
            </a:extLst>
          </p:cNvPr>
          <p:cNvSpPr txBox="1"/>
          <p:nvPr/>
        </p:nvSpPr>
        <p:spPr>
          <a:xfrm>
            <a:off x="2240280" y="285908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39FC51C-9B43-547A-0FAA-75732FC7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Quantum Circuit Implementation of SHA-3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0403-783C-B57E-AD5A-693585FA6183}"/>
              </a:ext>
            </a:extLst>
          </p:cNvPr>
          <p:cNvSpPr txBox="1"/>
          <p:nvPr/>
        </p:nvSpPr>
        <p:spPr>
          <a:xfrm>
            <a:off x="2240280" y="5235428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699A5A-FB2A-F852-D294-237AC0D1E3AD}"/>
              </a:ext>
            </a:extLst>
          </p:cNvPr>
          <p:cNvSpPr/>
          <p:nvPr/>
        </p:nvSpPr>
        <p:spPr>
          <a:xfrm>
            <a:off x="1679171" y="1555308"/>
            <a:ext cx="8902931" cy="646331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2078BBE9-D31D-F6A7-9C44-39BFD850AB62}"/>
              </a:ext>
            </a:extLst>
          </p:cNvPr>
          <p:cNvSpPr/>
          <p:nvPr/>
        </p:nvSpPr>
        <p:spPr>
          <a:xfrm>
            <a:off x="519177" y="1738420"/>
            <a:ext cx="984739" cy="31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0582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2ED5E7-379E-6E81-A3DE-C9E058072BAD}"/>
                  </a:ext>
                </a:extLst>
              </p:cNvPr>
              <p:cNvSpPr txBox="1"/>
              <p:nvPr/>
            </p:nvSpPr>
            <p:spPr>
              <a:xfrm>
                <a:off x="-1390" y="1157040"/>
                <a:ext cx="12510655" cy="5139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/>
                  <a:t>M. Amy et al.</a:t>
                </a:r>
                <a:r>
                  <a:rPr kumimoji="1" lang="ko-KR" altLang="en-US" sz="2400" b="1" dirty="0"/>
                  <a:t> </a:t>
                </a:r>
                <a:r>
                  <a:rPr kumimoji="1" lang="en-US" altLang="ko-KR" sz="2400" b="1" dirty="0"/>
                  <a:t>(2016):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SHA-3</a:t>
                </a:r>
                <a:r>
                  <a:rPr kumimoji="1" lang="ko-KR" altLang="en-US" sz="2200" dirty="0"/>
                  <a:t> 양자 회로 구현 또한 최초</a:t>
                </a: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SHA-3</a:t>
                </a:r>
                <a:r>
                  <a:rPr kumimoji="1" lang="ko-KR" altLang="en-US" sz="2200" dirty="0"/>
                  <a:t>의 경우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SHA-2</a:t>
                </a:r>
                <a:r>
                  <a:rPr kumimoji="1" lang="ko-KR" altLang="en-US" sz="2200" dirty="0"/>
                  <a:t>와 비교하여 상대적으로 구현 연산이 간단</a:t>
                </a: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/>
                  <a:t>큐비트를 줄일 수 있는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b="1" dirty="0"/>
                  <a:t>in-place </a:t>
                </a:r>
                <a:r>
                  <a:rPr kumimoji="1" lang="ko-KR" altLang="en-US" sz="2200" b="1" dirty="0"/>
                  <a:t>구조</a:t>
                </a:r>
                <a:r>
                  <a:rPr kumimoji="1" lang="ko-KR" altLang="en-US" sz="2200" dirty="0"/>
                  <a:t>의 </a:t>
                </a:r>
                <a:r>
                  <a:rPr kumimoji="1" lang="en-US" altLang="ko-KR" sz="2200" dirty="0"/>
                  <a:t>SHA-3 </a:t>
                </a:r>
                <a:r>
                  <a:rPr kumimoji="1" lang="ko-KR" altLang="en-US" sz="2200" dirty="0"/>
                  <a:t>양자 회로 제시 </a:t>
                </a:r>
                <a:endParaRPr kumimoji="1" lang="en-US" altLang="ko-KR" sz="2200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000" b="1" dirty="0">
                    <a:solidFill>
                      <a:schemeClr val="accent2"/>
                    </a:solidFill>
                  </a:rPr>
                  <a:t>Reverse </a:t>
                </a:r>
                <a:r>
                  <a:rPr kumimoji="1" lang="ko-KR" altLang="en-US" sz="2000" b="1" dirty="0">
                    <a:solidFill>
                      <a:schemeClr val="accent2"/>
                    </a:solidFill>
                  </a:rPr>
                  <a:t>연산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)</a:t>
                </a:r>
                <a:r>
                  <a:rPr kumimoji="1" lang="ko-KR" altLang="en-US" sz="2000" dirty="0"/>
                  <a:t>을 통해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사용된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</a:rPr>
                      <m:t>𝐼𝑛𝑝𝑢𝑡</m:t>
                    </m:r>
                    <m:r>
                      <a:rPr kumimoji="1" lang="en-US" altLang="ko-KR" sz="200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1" lang="en-US" altLang="ko-KR" sz="20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ko-KR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</a:rPr>
                      <m:t>𝑎𝑛𝑐𝑖𝑙𝑙𝑎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큐비트들 초기화 후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b="1" dirty="0"/>
                  <a:t>재사용</a:t>
                </a: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2000" b="1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kumimoji="1" lang="en-US" altLang="ko-KR" sz="1000" b="1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/>
                  <a:t>In-place </a:t>
                </a:r>
                <a:r>
                  <a:rPr kumimoji="1" lang="ko-KR" altLang="en-US" sz="2000" dirty="0"/>
                  <a:t>구조로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3200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(=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1600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+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kumimoji="1" lang="en-US" altLang="ko-KR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1600)</a:t>
                </a:r>
                <a:r>
                  <a:rPr kumimoji="1" lang="ko-KR" alt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의 큐비트</a:t>
                </a:r>
                <a:r>
                  <a:rPr kumimoji="1" lang="ko-KR" altLang="en-US" sz="2000" dirty="0"/>
                  <a:t>만이 사용되었지만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>
                    <a:solidFill>
                      <a:schemeClr val="accent2"/>
                    </a:solidFill>
                  </a:rPr>
                  <a:t> </a:t>
                </a:r>
                <a:r>
                  <a:rPr kumimoji="1" lang="en-US" altLang="ko-KR" sz="2000" b="1" dirty="0">
                    <a:solidFill>
                      <a:schemeClr val="accent2"/>
                    </a:solidFill>
                  </a:rPr>
                  <a:t>Reverse </a:t>
                </a:r>
                <a:r>
                  <a:rPr kumimoji="1" lang="ko-KR" altLang="en-US" sz="2000" b="1" dirty="0">
                    <a:solidFill>
                      <a:schemeClr val="accent2"/>
                    </a:solidFill>
                  </a:rPr>
                  <a:t>연산</a:t>
                </a:r>
                <a:r>
                  <a:rPr kumimoji="1" lang="ko-KR" altLang="en-US" sz="2000" dirty="0"/>
                  <a:t>으로 인한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dirty="0"/>
                  <a:t>     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</a:rPr>
                  <a:t>회로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</a:rPr>
                  <a:t>Depth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</a:rPr>
                  <a:t> 증가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</a:rPr>
                  <a:t>, 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</a:rPr>
                  <a:t>많은 양자 게이트</a:t>
                </a:r>
                <a:r>
                  <a:rPr kumimoji="1" lang="ko-KR" altLang="en-US" sz="2000" dirty="0"/>
                  <a:t>가 사용되었음</a:t>
                </a:r>
                <a:endParaRPr kumimoji="1" lang="en-US" altLang="ko-KR" sz="2000" dirty="0"/>
              </a:p>
              <a:p>
                <a:pPr lvl="1"/>
                <a:r>
                  <a:rPr kumimoji="1" lang="ko-KR" altLang="en-US" sz="2000" b="1" dirty="0"/>
                  <a:t>     </a:t>
                </a:r>
                <a:endParaRPr kumimoji="1" lang="en-US" altLang="ko-KR" sz="2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2ED5E7-379E-6E81-A3DE-C9E058072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0" y="1157040"/>
                <a:ext cx="12510655" cy="5139869"/>
              </a:xfrm>
              <a:prstGeom prst="rect">
                <a:avLst/>
              </a:prstGeom>
              <a:blipFill>
                <a:blip r:embed="rId2"/>
                <a:stretch>
                  <a:fillRect l="-711" t="-98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1">
            <a:extLst>
              <a:ext uri="{FF2B5EF4-FFF2-40B4-BE49-F238E27FC236}">
                <a16:creationId xmlns:a16="http://schemas.microsoft.com/office/drawing/2014/main" id="{A6DD7B6A-1A7C-81FB-2706-A9B83BF8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/>
              <a:t>Quantum Circuit Implementation of SHA-</a:t>
            </a:r>
            <a:r>
              <a:rPr kumimoji="1" lang="en-US" altLang="ko-KR" b="1"/>
              <a:t>3</a:t>
            </a:r>
            <a:r>
              <a:rPr kumimoji="1" lang="ko-KR" altLang="en-US" b="1"/>
              <a:t> </a:t>
            </a:r>
            <a:r>
              <a:rPr kumimoji="1" lang="en-US" altLang="ko-KR" b="1"/>
              <a:t>(2016)</a:t>
            </a:r>
            <a:endParaRPr kumimoji="1" lang="ko-Kore-KR" altLang="en-US" b="1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440507-77CE-F29F-2C91-A84EFC47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69" y="3006665"/>
            <a:ext cx="9404604" cy="1440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42D9F-45C0-748D-19A5-61F01300079F}"/>
              </a:ext>
            </a:extLst>
          </p:cNvPr>
          <p:cNvSpPr txBox="1"/>
          <p:nvPr/>
        </p:nvSpPr>
        <p:spPr>
          <a:xfrm>
            <a:off x="4652415" y="4557638"/>
            <a:ext cx="213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800"/>
              <a:t>M. Amy et al.</a:t>
            </a:r>
            <a:r>
              <a:rPr lang="ko-KR" altLang="en-US" sz="1800"/>
              <a:t> </a:t>
            </a:r>
            <a:r>
              <a:rPr lang="en-US" altLang="ko-KR" sz="1800"/>
              <a:t>(2016)</a:t>
            </a:r>
            <a:endParaRPr lang="ko-Kore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F4F2CAF-2B4B-D7CB-9EFE-4CB2F9BABA6C}"/>
              </a:ext>
            </a:extLst>
          </p:cNvPr>
          <p:cNvCxnSpPr>
            <a:cxnSpLocks/>
          </p:cNvCxnSpPr>
          <p:nvPr/>
        </p:nvCxnSpPr>
        <p:spPr>
          <a:xfrm>
            <a:off x="3081488" y="2513350"/>
            <a:ext cx="950827" cy="89998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5CFD496-3A35-1464-B3A7-D383BD78679A}"/>
              </a:ext>
            </a:extLst>
          </p:cNvPr>
          <p:cNvCxnSpPr>
            <a:cxnSpLocks/>
          </p:cNvCxnSpPr>
          <p:nvPr/>
        </p:nvCxnSpPr>
        <p:spPr>
          <a:xfrm>
            <a:off x="3670670" y="2513350"/>
            <a:ext cx="4769592" cy="89998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B0EC3A-759B-D3C6-21C3-029E023BB8C5}"/>
                  </a:ext>
                </a:extLst>
              </p:cNvPr>
              <p:cNvSpPr txBox="1"/>
              <p:nvPr/>
            </p:nvSpPr>
            <p:spPr>
              <a:xfrm>
                <a:off x="923442" y="4025300"/>
                <a:ext cx="956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𝑎𝑛𝑐𝑖𝑙𝑙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B0EC3A-759B-D3C6-21C3-029E023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42" y="4025300"/>
                <a:ext cx="956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3340B29-67EF-A295-9E3B-5BDF5EED7F63}"/>
              </a:ext>
            </a:extLst>
          </p:cNvPr>
          <p:cNvSpPr txBox="1"/>
          <p:nvPr/>
        </p:nvSpPr>
        <p:spPr>
          <a:xfrm>
            <a:off x="3931920" y="3044004"/>
            <a:ext cx="9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>
                <a:solidFill>
                  <a:schemeClr val="accent2"/>
                </a:solidFill>
              </a:rPr>
              <a:t>Initialize</a:t>
            </a:r>
            <a:endParaRPr kumimoji="1" lang="ko-Kore-KR" altLang="en-US" i="1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71FA0D-485A-92DF-A653-B6E5C0E39409}"/>
              </a:ext>
            </a:extLst>
          </p:cNvPr>
          <p:cNvSpPr txBox="1"/>
          <p:nvPr/>
        </p:nvSpPr>
        <p:spPr>
          <a:xfrm>
            <a:off x="8039286" y="4317795"/>
            <a:ext cx="9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i="1">
                <a:solidFill>
                  <a:schemeClr val="accent2"/>
                </a:solidFill>
              </a:rPr>
              <a:t>Initialize</a:t>
            </a:r>
            <a:endParaRPr kumimoji="1" lang="ko-Kore-KR" altLang="en-US" i="1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C9A33C7-7815-B44E-2F6A-3A4E06870C0B}"/>
                  </a:ext>
                </a:extLst>
              </p:cNvPr>
              <p:cNvSpPr txBox="1"/>
              <p:nvPr/>
            </p:nvSpPr>
            <p:spPr>
              <a:xfrm>
                <a:off x="534493" y="3265517"/>
                <a:ext cx="868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C9A33C7-7815-B44E-2F6A-3A4E06870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93" y="3265517"/>
                <a:ext cx="86837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395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2ED5E7-379E-6E81-A3DE-C9E058072BAD}"/>
                  </a:ext>
                </a:extLst>
              </p:cNvPr>
              <p:cNvSpPr txBox="1"/>
              <p:nvPr/>
            </p:nvSpPr>
            <p:spPr>
              <a:xfrm>
                <a:off x="50800" y="1270691"/>
                <a:ext cx="1251065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000" b="1" dirty="0">
                    <a:solidFill>
                      <a:srgbClr val="C00000"/>
                    </a:solidFill>
                  </a:rPr>
                  <a:t>또한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</a:rPr>
                  <a:t>, </a:t>
                </a:r>
                <a:r>
                  <a:rPr kumimoji="1" lang="ko-KR" altLang="en-US" sz="2000" b="1" dirty="0">
                    <a:solidFill>
                      <a:srgbClr val="C00000"/>
                    </a:solidFill>
                  </a:rPr>
                  <a:t>비효율적인</a:t>
                </a:r>
                <a14:m>
                  <m:oMath xmlns:m="http://schemas.openxmlformats.org/officeDocument/2006/math">
                    <m:r>
                      <a:rPr kumimoji="1" lang="ko-KR" alt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ko-KR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ko-KR" altLang="en-US" sz="2000" dirty="0"/>
                  <a:t>가 구현 되었음</a:t>
                </a:r>
                <a:r>
                  <a:rPr kumimoji="1" lang="en-US" altLang="ko-KR" sz="2000" dirty="0"/>
                  <a:t> (Output</a:t>
                </a:r>
                <a:r>
                  <a:rPr kumimoji="1" lang="ko-KR" altLang="en-US" sz="2000" dirty="0" err="1"/>
                  <a:t>으로부터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Input</a:t>
                </a:r>
                <a:r>
                  <a:rPr kumimoji="1" lang="ko-KR" altLang="en-US" sz="2000" dirty="0"/>
                  <a:t>을 생성하여 </a:t>
                </a:r>
                <a:r>
                  <a:rPr kumimoji="1" lang="en-US" altLang="ko-KR" sz="2000" dirty="0"/>
                  <a:t>Input</a:t>
                </a:r>
                <a:r>
                  <a:rPr kumimoji="1" lang="ko-KR" altLang="en-US" sz="2000" dirty="0"/>
                  <a:t>을</a:t>
                </a:r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초기화</a:t>
                </a:r>
                <a:r>
                  <a:rPr kumimoji="1" lang="ko-Kore-KR" altLang="en-US" sz="2000" dirty="0"/>
                  <a:t>하여 </a:t>
                </a:r>
                <a:r>
                  <a:rPr kumimoji="1" lang="ko-KR" altLang="en-US" sz="2000" dirty="0"/>
                  <a:t>재사용</a:t>
                </a:r>
                <a:r>
                  <a:rPr kumimoji="1" lang="en-US" altLang="ko-KR" sz="2000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17,600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CNOT gates,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b="1" dirty="0">
                    <a:solidFill>
                      <a:srgbClr val="C00000"/>
                    </a:solidFill>
                  </a:rPr>
                  <a:t>136,000</a:t>
                </a:r>
                <a:r>
                  <a:rPr kumimoji="1" lang="en-US" altLang="ko-KR" sz="2000" b="1" dirty="0"/>
                  <a:t> </a:t>
                </a:r>
                <a:r>
                  <a:rPr kumimoji="1" lang="en-US" altLang="ko-KR" sz="2000" dirty="0"/>
                  <a:t>CNOT gates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-US" altLang="ko-KR" sz="1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kumimoji="1" lang="ko-KR" altLang="en-US" sz="2000" dirty="0"/>
                  <a:t>의 경우 선형 연산에 해당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:r>
                  <a:rPr kumimoji="1" lang="ko-KR" altLang="en-US" sz="2000" b="1" dirty="0"/>
                  <a:t>오히려 </a:t>
                </a:r>
                <a:r>
                  <a:rPr kumimoji="1" lang="en-US" altLang="ko-KR" sz="2000" b="1" dirty="0"/>
                  <a:t>PLU </a:t>
                </a:r>
                <a:r>
                  <a:rPr kumimoji="1" lang="ko-KR" altLang="en-US" sz="2000" b="1" dirty="0"/>
                  <a:t>분해를 사용한 </a:t>
                </a:r>
                <a:r>
                  <a:rPr kumimoji="1" lang="en-US" altLang="ko-KR" sz="2000" b="1" dirty="0"/>
                  <a:t>in-place </a:t>
                </a:r>
                <a:r>
                  <a:rPr kumimoji="1" lang="ko-KR" altLang="en-US" sz="2000" b="1" dirty="0"/>
                  <a:t>구현이 더 효율적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ko-KR" altLang="en-US" sz="2000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kumimoji="1" lang="en-US" altLang="ko-KR" sz="20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 필요 </a:t>
                </a:r>
                <a:r>
                  <a:rPr kumimoji="1" lang="en-US" altLang="ko-KR" sz="2000" dirty="0"/>
                  <a:t>X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2ED5E7-379E-6E81-A3DE-C9E058072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" y="1270691"/>
                <a:ext cx="12510655" cy="1169551"/>
              </a:xfrm>
              <a:prstGeom prst="rect">
                <a:avLst/>
              </a:prstGeom>
              <a:blipFill>
                <a:blip r:embed="rId2"/>
                <a:stretch>
                  <a:fillRect l="-304" t="-3226" b="-860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1">
            <a:extLst>
              <a:ext uri="{FF2B5EF4-FFF2-40B4-BE49-F238E27FC236}">
                <a16:creationId xmlns:a16="http://schemas.microsoft.com/office/drawing/2014/main" id="{A6DD7B6A-1A7C-81FB-2706-A9B83BF8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/>
              <a:t>Quantum Circuit Implementation of SHA-</a:t>
            </a:r>
            <a:r>
              <a:rPr kumimoji="1" lang="en-US" altLang="ko-KR" b="1"/>
              <a:t>3</a:t>
            </a:r>
            <a:r>
              <a:rPr kumimoji="1" lang="ko-KR" altLang="en-US" b="1"/>
              <a:t> </a:t>
            </a:r>
            <a:r>
              <a:rPr kumimoji="1" lang="en-US" altLang="ko-KR" b="1"/>
              <a:t>(2016)</a:t>
            </a:r>
            <a:endParaRPr kumimoji="1" lang="ko-Kore-KR" altLang="en-US" b="1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1440507-77CE-F29F-2C91-A84EFC47C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698" y="3827004"/>
            <a:ext cx="9404604" cy="14406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742D9F-45C0-748D-19A5-61F01300079F}"/>
              </a:ext>
            </a:extLst>
          </p:cNvPr>
          <p:cNvSpPr txBox="1"/>
          <p:nvPr/>
        </p:nvSpPr>
        <p:spPr>
          <a:xfrm>
            <a:off x="4802044" y="5377977"/>
            <a:ext cx="21384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800"/>
              <a:t>M. Amy et al.</a:t>
            </a:r>
            <a:r>
              <a:rPr lang="ko-KR" altLang="en-US" sz="1800"/>
              <a:t> </a:t>
            </a:r>
            <a:r>
              <a:rPr lang="en-US" altLang="ko-KR" sz="1800"/>
              <a:t>(2016)</a:t>
            </a:r>
            <a:endParaRPr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B0EC3A-759B-D3C6-21C3-029E023BB8C5}"/>
                  </a:ext>
                </a:extLst>
              </p:cNvPr>
              <p:cNvSpPr txBox="1"/>
              <p:nvPr/>
            </p:nvSpPr>
            <p:spPr>
              <a:xfrm>
                <a:off x="1073071" y="4845639"/>
                <a:ext cx="956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𝑎𝑛𝑐𝑖𝑙𝑙</m:t>
                      </m:r>
                      <m:r>
                        <a:rPr kumimoji="1" lang="en-US" altLang="ko-Kore-KR" b="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B0EC3A-759B-D3C6-21C3-029E023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071" y="4845639"/>
                <a:ext cx="956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63340B29-67EF-A295-9E3B-5BDF5EED7F63}"/>
              </a:ext>
            </a:extLst>
          </p:cNvPr>
          <p:cNvSpPr txBox="1"/>
          <p:nvPr/>
        </p:nvSpPr>
        <p:spPr>
          <a:xfrm>
            <a:off x="4081549" y="3864343"/>
            <a:ext cx="9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>
                <a:solidFill>
                  <a:schemeClr val="accent2"/>
                </a:solidFill>
              </a:rPr>
              <a:t>Initialize</a:t>
            </a:r>
            <a:endParaRPr kumimoji="1" lang="ko-Kore-KR" altLang="en-US" i="1">
              <a:solidFill>
                <a:schemeClr val="accent2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71FA0D-485A-92DF-A653-B6E5C0E39409}"/>
              </a:ext>
            </a:extLst>
          </p:cNvPr>
          <p:cNvSpPr txBox="1"/>
          <p:nvPr/>
        </p:nvSpPr>
        <p:spPr>
          <a:xfrm>
            <a:off x="8188915" y="5138134"/>
            <a:ext cx="98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i="1">
                <a:solidFill>
                  <a:schemeClr val="accent2"/>
                </a:solidFill>
              </a:rPr>
              <a:t>Initialize</a:t>
            </a:r>
            <a:endParaRPr kumimoji="1" lang="ko-Kore-KR" altLang="en-US" i="1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C9A33C7-7815-B44E-2F6A-3A4E06870C0B}"/>
                  </a:ext>
                </a:extLst>
              </p:cNvPr>
              <p:cNvSpPr txBox="1"/>
              <p:nvPr/>
            </p:nvSpPr>
            <p:spPr>
              <a:xfrm>
                <a:off x="684122" y="4085856"/>
                <a:ext cx="8683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𝐼𝑛𝑝𝑢𝑡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C9A33C7-7815-B44E-2F6A-3A4E06870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2" y="4085856"/>
                <a:ext cx="868378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5A2F56F6-523C-8566-D0CE-A1456ADF6063}"/>
              </a:ext>
            </a:extLst>
          </p:cNvPr>
          <p:cNvSpPr/>
          <p:nvPr/>
        </p:nvSpPr>
        <p:spPr>
          <a:xfrm>
            <a:off x="3736892" y="4095904"/>
            <a:ext cx="703384" cy="11291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EDA9F7-9686-46EC-1441-21F563833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5018" y="2550597"/>
            <a:ext cx="7887123" cy="9077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0F95A-3048-1203-431F-CBF9D670280D}"/>
              </a:ext>
            </a:extLst>
          </p:cNvPr>
          <p:cNvSpPr txBox="1"/>
          <p:nvPr/>
        </p:nvSpPr>
        <p:spPr>
          <a:xfrm>
            <a:off x="948584" y="2790710"/>
            <a:ext cx="137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/>
              <a:t>Linear layer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459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01C84D-F181-AD76-A88A-B486258CC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26268"/>
              </p:ext>
            </p:extLst>
          </p:nvPr>
        </p:nvGraphicFramePr>
        <p:xfrm>
          <a:off x="343922" y="1304111"/>
          <a:ext cx="11504156" cy="276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53">
                  <a:extLst>
                    <a:ext uri="{9D8B030D-6E8A-4147-A177-3AD203B41FA5}">
                      <a16:colId xmlns:a16="http://schemas.microsoft.com/office/drawing/2014/main" val="2614104539"/>
                    </a:ext>
                  </a:extLst>
                </a:gridCol>
                <a:gridCol w="8890859">
                  <a:extLst>
                    <a:ext uri="{9D8B030D-6E8A-4147-A177-3AD203B41FA5}">
                      <a16:colId xmlns:a16="http://schemas.microsoft.com/office/drawing/2014/main" val="2379491649"/>
                    </a:ext>
                  </a:extLst>
                </a:gridCol>
                <a:gridCol w="1274244">
                  <a:extLst>
                    <a:ext uri="{9D8B030D-6E8A-4147-A177-3AD203B41FA5}">
                      <a16:colId xmlns:a16="http://schemas.microsoft.com/office/drawing/2014/main" val="2841285877"/>
                    </a:ext>
                  </a:extLst>
                </a:gridCol>
              </a:tblGrid>
              <a:tr h="3092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Cipher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Paper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Year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2342142940"/>
                  </a:ext>
                </a:extLst>
              </a:tr>
              <a:tr h="41148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SHA-3</a:t>
                      </a:r>
                    </a:p>
                  </a:txBody>
                  <a:tcPr marL="100584" marR="100584" marT="50292" marB="5029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/>
                        <a:t>M. Amy et al. “Estimating the cost of generic quantum pre-image attacks on SHA-2 and SHA-3”, </a:t>
                      </a:r>
                      <a:r>
                        <a:rPr lang="en" altLang="ko-KR" sz="1800" b="1" i="1"/>
                        <a:t>SAC 2016</a:t>
                      </a:r>
                      <a:r>
                        <a:rPr lang="en" altLang="ko-KR" sz="1800"/>
                        <a:t>.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2016</a:t>
                      </a:r>
                      <a:endParaRPr lang="ko-Kore-KR" altLang="en-US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4071960541"/>
                  </a:ext>
                </a:extLst>
              </a:tr>
              <a:tr h="30927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b="0" i="0"/>
                        <a:t>T.</a:t>
                      </a:r>
                      <a:r>
                        <a:rPr kumimoji="1" lang="ko-KR" altLang="en-US" sz="1800" b="0" i="0"/>
                        <a:t> </a:t>
                      </a:r>
                      <a:r>
                        <a:rPr kumimoji="1" lang="en-US" altLang="ko-KR" sz="1800" b="0" i="0" err="1"/>
                        <a:t>Häner</a:t>
                      </a:r>
                      <a:r>
                        <a:rPr kumimoji="1" lang="ko-KR" altLang="en-US" sz="1800" b="0" i="0"/>
                        <a:t> </a:t>
                      </a:r>
                      <a:r>
                        <a:rPr kumimoji="1" lang="en-US" altLang="ko-KR" sz="1800" b="0" i="0"/>
                        <a:t>and M. </a:t>
                      </a:r>
                      <a:r>
                        <a:rPr kumimoji="1" lang="en-US" altLang="ko-KR" sz="1800" b="0" i="0" err="1"/>
                        <a:t>Soeken</a:t>
                      </a:r>
                      <a:r>
                        <a:rPr kumimoji="1" lang="en-US" altLang="ko-KR" sz="1800" b="0" i="0"/>
                        <a:t>, “</a:t>
                      </a:r>
                      <a:r>
                        <a:rPr kumimoji="1" lang="en-US" altLang="ko-Kore-KR" sz="1800" b="0" i="0"/>
                        <a:t>Lowering the T-depth of Quantum Circuits By Reducing the Multiplicative Depth Of Logic Networks</a:t>
                      </a:r>
                      <a:r>
                        <a:rPr kumimoji="1" lang="en-US" altLang="ko-KR" sz="1800" b="0" i="0"/>
                        <a:t>”, </a:t>
                      </a:r>
                      <a:r>
                        <a:rPr kumimoji="1" lang="en-US" altLang="ko-KR" sz="1800" b="1" i="1"/>
                        <a:t>ACM Transactions on Quantum Computing</a:t>
                      </a:r>
                      <a:r>
                        <a:rPr kumimoji="1" lang="en-US" altLang="ko-KR" sz="1800" b="0" i="0"/>
                        <a:t>, 2022.</a:t>
                      </a:r>
                      <a:endParaRPr kumimoji="1" lang="en-US" altLang="ko-Kore-KR" sz="1800" b="0" i="0"/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2022</a:t>
                      </a:r>
                      <a:endParaRPr lang="ko-KR" altLang="en-US" sz="180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3169284503"/>
                  </a:ext>
                </a:extLst>
              </a:tr>
              <a:tr h="30366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i="0" dirty="0"/>
                        <a:t>G. </a:t>
                      </a:r>
                      <a:r>
                        <a:rPr kumimoji="1" lang="en-US" altLang="ko-Kore-KR" sz="1800" i="0" dirty="0" err="1"/>
                        <a:t>Meuli</a:t>
                      </a:r>
                      <a:r>
                        <a:rPr kumimoji="1" lang="en-US" altLang="ko-Kore-KR" sz="1800" i="0" dirty="0"/>
                        <a:t>, M. </a:t>
                      </a:r>
                      <a:r>
                        <a:rPr kumimoji="1" lang="en-US" altLang="ko-Kore-KR" sz="1800" i="0" dirty="0" err="1"/>
                        <a:t>Soeken</a:t>
                      </a:r>
                      <a:r>
                        <a:rPr kumimoji="1" lang="en-US" altLang="ko-Kore-KR" sz="1800" i="0" dirty="0"/>
                        <a:t>, and G. D. </a:t>
                      </a:r>
                      <a:r>
                        <a:rPr kumimoji="1" lang="en-US" altLang="ko-Kore-KR" sz="1800" i="0" dirty="0" err="1"/>
                        <a:t>Micheli</a:t>
                      </a:r>
                      <a:r>
                        <a:rPr kumimoji="1" lang="en-US" altLang="ko-Kore-KR" sz="1800" i="0" dirty="0"/>
                        <a:t>, “</a:t>
                      </a:r>
                      <a:r>
                        <a:rPr kumimoji="1" lang="en-US" altLang="ko-Kore-KR" sz="1800" i="0" dirty="0" err="1"/>
                        <a:t>Xor</a:t>
                      </a:r>
                      <a:r>
                        <a:rPr kumimoji="1" lang="en-US" altLang="ko-Kore-KR" sz="1800" i="0" dirty="0"/>
                        <a:t>-and-inverter graphs for quantum compilation”, </a:t>
                      </a:r>
                      <a:r>
                        <a:rPr kumimoji="1" lang="en-US" altLang="ko-Kore-KR" sz="1800" b="1" i="1" dirty="0" err="1"/>
                        <a:t>npj</a:t>
                      </a:r>
                      <a:r>
                        <a:rPr kumimoji="1" lang="en-US" altLang="ko-Kore-KR" sz="1800" b="1" i="1" dirty="0"/>
                        <a:t> Quantum Information</a:t>
                      </a:r>
                      <a:r>
                        <a:rPr kumimoji="1" lang="en-US" altLang="ko-Kore-KR" sz="1800" i="1" dirty="0"/>
                        <a:t>, </a:t>
                      </a:r>
                      <a:r>
                        <a:rPr kumimoji="1" lang="en-US" altLang="ko-Kore-KR" sz="1800" i="0" dirty="0"/>
                        <a:t>8(1), 1–11, 2022.</a:t>
                      </a:r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2022</a:t>
                      </a:r>
                      <a:endParaRPr lang="ko-KR" altLang="en-US" sz="1800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28027690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ore-KR" sz="1800" i="0" dirty="0"/>
                        <a:t>G. Song, K. Jang, and H. </a:t>
                      </a:r>
                      <a:r>
                        <a:rPr kumimoji="1" lang="en-US" altLang="ko-Kore-KR" sz="1800" i="0" dirty="0" err="1"/>
                        <a:t>Seo</a:t>
                      </a:r>
                      <a:r>
                        <a:rPr kumimoji="1" lang="en-US" altLang="ko-Kore-KR" sz="1800" i="0" dirty="0"/>
                        <a:t>, “Improved Low-Depth SHA3 Quantum Circuit for Fault-Tolerant Quantum Computers”, Applied Sciences, 2023.</a:t>
                      </a:r>
                    </a:p>
                  </a:txBody>
                  <a:tcPr marL="48498" marR="48498" marT="29341" marB="29341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2023</a:t>
                      </a:r>
                      <a:endParaRPr lang="ko-KR" altLang="en-US" sz="1800" dirty="0"/>
                    </a:p>
                  </a:txBody>
                  <a:tcPr marL="48498" marR="48498" marT="29341" marB="29341" anchor="ctr"/>
                </a:tc>
                <a:extLst>
                  <a:ext uri="{0D108BD9-81ED-4DB2-BD59-A6C34878D82A}">
                    <a16:rowId xmlns:a16="http://schemas.microsoft.com/office/drawing/2014/main" val="421226035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B39FC51C-9B43-547A-0FAA-75732FC72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kumimoji="1" lang="en-US" altLang="ko-Kore-KR" b="1"/>
              <a:t>Quantum Circuit Implementation of SHA-</a:t>
            </a:r>
            <a:r>
              <a:rPr kumimoji="1" lang="en-US" altLang="ko-KR" b="1"/>
              <a:t>3</a:t>
            </a:r>
            <a:endParaRPr kumimoji="1" lang="ko-Kore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80403-783C-B57E-AD5A-693585FA6183}"/>
              </a:ext>
            </a:extLst>
          </p:cNvPr>
          <p:cNvSpPr txBox="1"/>
          <p:nvPr/>
        </p:nvSpPr>
        <p:spPr>
          <a:xfrm>
            <a:off x="2240280" y="288662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ore-KR"/>
          </a:p>
          <a:p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699A5A-FB2A-F852-D294-237AC0D1E3AD}"/>
              </a:ext>
            </a:extLst>
          </p:cNvPr>
          <p:cNvSpPr/>
          <p:nvPr/>
        </p:nvSpPr>
        <p:spPr>
          <a:xfrm>
            <a:off x="1679171" y="2213150"/>
            <a:ext cx="8902931" cy="1215850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2078BBE9-D31D-F6A7-9C44-39BFD850AB62}"/>
              </a:ext>
            </a:extLst>
          </p:cNvPr>
          <p:cNvSpPr/>
          <p:nvPr/>
        </p:nvSpPr>
        <p:spPr>
          <a:xfrm>
            <a:off x="420235" y="2374501"/>
            <a:ext cx="984739" cy="31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855761B4-703A-A64F-71A8-87CFB5BBB768}"/>
              </a:ext>
            </a:extLst>
          </p:cNvPr>
          <p:cNvSpPr/>
          <p:nvPr/>
        </p:nvSpPr>
        <p:spPr>
          <a:xfrm>
            <a:off x="420234" y="2972969"/>
            <a:ext cx="984739" cy="3114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512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2ED5E7-379E-6E81-A3DE-C9E058072BAD}"/>
                  </a:ext>
                </a:extLst>
              </p:cNvPr>
              <p:cNvSpPr txBox="1"/>
              <p:nvPr/>
            </p:nvSpPr>
            <p:spPr>
              <a:xfrm>
                <a:off x="-24130" y="1182238"/>
                <a:ext cx="12510655" cy="4907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T. </a:t>
                </a:r>
                <a:r>
                  <a:rPr kumimoji="1" lang="en-US" altLang="ko-KR" sz="2200" dirty="0" err="1"/>
                  <a:t>Haner</a:t>
                </a:r>
                <a:r>
                  <a:rPr kumimoji="1" lang="en-US" altLang="ko-KR" sz="2200" dirty="0"/>
                  <a:t> et al. (2022), G. </a:t>
                </a:r>
                <a:r>
                  <a:rPr kumimoji="1" lang="en-US" altLang="ko-Kore-KR" sz="2400" i="0" dirty="0" err="1"/>
                  <a:t>Meuli</a:t>
                </a:r>
                <a:r>
                  <a:rPr kumimoji="1" lang="en-US" altLang="ko-Kore-KR" sz="2400" i="0" dirty="0"/>
                  <a:t> et al (2022): </a:t>
                </a:r>
                <a:r>
                  <a:rPr kumimoji="1" lang="ko-KR" altLang="en-US" sz="2200" dirty="0"/>
                  <a:t>두 논문 모두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XOR-AND-Graph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(XAG)</a:t>
                </a:r>
                <a:r>
                  <a:rPr kumimoji="1" lang="ko-KR" altLang="en-US" sz="2200" dirty="0"/>
                  <a:t>의 양자 구현에서</a:t>
                </a:r>
                <a:r>
                  <a:rPr kumimoji="1" lang="ko-KR" altLang="en-US" sz="2200" b="1" dirty="0"/>
                  <a:t> </a:t>
                </a:r>
                <a:endParaRPr kumimoji="1" lang="en-US" altLang="ko-KR" sz="2200" b="1" dirty="0"/>
              </a:p>
              <a:p>
                <a:r>
                  <a:rPr kumimoji="1" lang="ko-KR" altLang="en-US" sz="2200" b="1" dirty="0"/>
                  <a:t>      </a:t>
                </a:r>
                <a:r>
                  <a:rPr kumimoji="1" lang="en-US" altLang="ko-KR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T </a:t>
                </a:r>
                <a:r>
                  <a:rPr kumimoji="1" lang="ko-KR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게이트와 </a:t>
                </a:r>
                <a:r>
                  <a:rPr kumimoji="1" lang="en-US" altLang="ko-KR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T-depth</a:t>
                </a:r>
                <a:r>
                  <a:rPr kumimoji="1" lang="ko-KR" altLang="en-US" sz="2200" b="1" dirty="0" err="1">
                    <a:solidFill>
                      <a:schemeClr val="accent1">
                        <a:lumMod val="75000"/>
                      </a:schemeClr>
                    </a:solidFill>
                  </a:rPr>
                  <a:t>를</a:t>
                </a:r>
                <a:r>
                  <a:rPr kumimoji="1" lang="ko-KR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최적화</a:t>
                </a:r>
                <a:r>
                  <a:rPr kumimoji="1" lang="ko-KR" altLang="en-US" sz="2200" b="1" dirty="0"/>
                  <a:t> 시키는 알고리즘</a:t>
                </a:r>
                <a:r>
                  <a:rPr kumimoji="1" lang="ko-KR" altLang="en-US" sz="2200" dirty="0"/>
                  <a:t>을 제시</a:t>
                </a:r>
                <a:r>
                  <a:rPr kumimoji="1" lang="en-US" altLang="ko-KR" sz="2200" dirty="0"/>
                  <a:t> </a:t>
                </a:r>
                <a:r>
                  <a:rPr kumimoji="1" lang="en-US" altLang="ko-KR" sz="1900" b="1" dirty="0">
                    <a:solidFill>
                      <a:schemeClr val="bg2">
                        <a:lumMod val="50000"/>
                      </a:schemeClr>
                    </a:solidFill>
                  </a:rPr>
                  <a:t>(SHA-3</a:t>
                </a:r>
                <a:r>
                  <a:rPr kumimoji="1" lang="ko-KR" altLang="en-US" sz="1900" b="1" dirty="0">
                    <a:solidFill>
                      <a:schemeClr val="bg2">
                        <a:lumMod val="50000"/>
                      </a:schemeClr>
                    </a:solidFill>
                  </a:rPr>
                  <a:t> 양자 구현이 </a:t>
                </a:r>
                <a:r>
                  <a:rPr kumimoji="1" lang="ko-KR" altLang="en-US" sz="1900" b="1" dirty="0" err="1">
                    <a:solidFill>
                      <a:schemeClr val="bg2">
                        <a:lumMod val="50000"/>
                      </a:schemeClr>
                    </a:solidFill>
                  </a:rPr>
                  <a:t>메인이</a:t>
                </a:r>
                <a:r>
                  <a:rPr kumimoji="1" lang="ko-KR" altLang="en-US" sz="1900" b="1" dirty="0">
                    <a:solidFill>
                      <a:schemeClr val="bg2">
                        <a:lumMod val="50000"/>
                      </a:schemeClr>
                    </a:solidFill>
                  </a:rPr>
                  <a:t> 아님</a:t>
                </a:r>
                <a:r>
                  <a:rPr kumimoji="1" lang="en-US" altLang="ko-KR" sz="1900" b="1" dirty="0">
                    <a:solidFill>
                      <a:schemeClr val="bg2">
                        <a:lumMod val="5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kumimoji="1" lang="ko-KR" altLang="en-US" sz="2200" dirty="0">
                    <a:sym typeface="Wingdings" pitchFamily="2" charset="2"/>
                  </a:rPr>
                  <a:t>  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:r>
                  <a:rPr kumimoji="1" lang="ko-KR" altLang="en-US" sz="2200" dirty="0">
                    <a:sym typeface="Wingdings" pitchFamily="2" charset="2"/>
                  </a:rPr>
                  <a:t> </a:t>
                </a:r>
                <a:r>
                  <a:rPr kumimoji="1" lang="en-US" altLang="ko-KR" sz="2200" dirty="0">
                    <a:sym typeface="Wingdings" pitchFamily="2" charset="2"/>
                  </a:rPr>
                  <a:t>SHA3</a:t>
                </a:r>
                <a:r>
                  <a:rPr kumimoji="1" lang="ko-KR" altLang="en-US" sz="2200" dirty="0">
                    <a:sym typeface="Wingdings" pitchFamily="2" charset="2"/>
                  </a:rPr>
                  <a:t>의 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kumimoji="1" lang="ko-KR" altLang="en-US" sz="2200" dirty="0"/>
                  <a:t> 연산 최적화에 적용</a:t>
                </a: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kumimoji="1" lang="en-US" altLang="ko-KR" sz="2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200" dirty="0"/>
                  <a:t>SHA-3</a:t>
                </a:r>
                <a:r>
                  <a:rPr kumimoji="1" lang="ko-KR" altLang="en-US" sz="2200" dirty="0"/>
                  <a:t>에 대한 구현이 구체적으로 명시되어 있지 않지만</a:t>
                </a:r>
                <a:r>
                  <a:rPr kumimoji="1" lang="en-US" altLang="ko-KR" sz="22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𝝌</m:t>
                    </m:r>
                  </m:oMath>
                </a14:m>
                <a:r>
                  <a:rPr kumimoji="1" lang="ko-KR" altLang="en-US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 연산을 </a:t>
                </a:r>
                <a:r>
                  <a:rPr kumimoji="1" lang="en-US" altLang="ko-KR" sz="2200" b="1" dirty="0">
                    <a:solidFill>
                      <a:schemeClr val="accent1">
                        <a:lumMod val="75000"/>
                      </a:schemeClr>
                    </a:solidFill>
                  </a:rPr>
                  <a:t>Toffoli depth </a:t>
                </a:r>
                <a:r>
                  <a:rPr kumimoji="1" lang="en-US" altLang="ko-KR" sz="22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1</a:t>
                </a:r>
                <a:r>
                  <a:rPr kumimoji="1" lang="ko-KR" altLang="en-US" sz="2200" b="1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로 최적화</a:t>
                </a:r>
                <a:endParaRPr kumimoji="1" lang="en-US" altLang="ko-KR" sz="2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2ED5E7-379E-6E81-A3DE-C9E058072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130" y="1182238"/>
                <a:ext cx="12510655" cy="4907369"/>
              </a:xfrm>
              <a:prstGeom prst="rect">
                <a:avLst/>
              </a:prstGeom>
              <a:blipFill>
                <a:blip r:embed="rId2"/>
                <a:stretch>
                  <a:fillRect l="-609" t="-1034" b="-15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제목 1">
            <a:extLst>
              <a:ext uri="{FF2B5EF4-FFF2-40B4-BE49-F238E27FC236}">
                <a16:creationId xmlns:a16="http://schemas.microsoft.com/office/drawing/2014/main" id="{A6DD7B6A-1A7C-81FB-2706-A9B83BF8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/>
              <a:t>Quantum Circuit Implementation of SHA-</a:t>
            </a:r>
            <a:r>
              <a:rPr kumimoji="1" lang="en-US" altLang="ko-KR" b="1"/>
              <a:t>3</a:t>
            </a:r>
            <a:r>
              <a:rPr kumimoji="1" lang="ko-KR" altLang="en-US" b="1"/>
              <a:t> </a:t>
            </a:r>
            <a:r>
              <a:rPr kumimoji="1" lang="en-US" altLang="ko-KR" b="1"/>
              <a:t>(2022)</a:t>
            </a:r>
            <a:endParaRPr kumimoji="1" lang="ko-Kore-KR" altLang="en-US" b="1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8AA38-A88F-8921-F6F8-5803E6B63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65" y="2504301"/>
            <a:ext cx="2411569" cy="24924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033240-1B21-020A-67CB-181091A32A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745" y="4552824"/>
            <a:ext cx="7049434" cy="3622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9F96FF-F6F1-7764-0BC3-74DE9F46E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1570" y="4553044"/>
            <a:ext cx="1670848" cy="372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FCEBDB-1104-14FC-256D-08A26201D3E4}"/>
              </a:ext>
            </a:extLst>
          </p:cNvPr>
          <p:cNvSpPr txBox="1"/>
          <p:nvPr/>
        </p:nvSpPr>
        <p:spPr>
          <a:xfrm>
            <a:off x="1014802" y="5047035"/>
            <a:ext cx="208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/>
              <a:t>&lt; </a:t>
            </a:r>
            <a:r>
              <a:rPr kumimoji="1" lang="en-US" altLang="ko-KR" sz="1800" b="1"/>
              <a:t>XOR-AND-Graph</a:t>
            </a:r>
            <a:r>
              <a:rPr kumimoji="1" lang="en-US" altLang="ko-Kore-KR" b="1"/>
              <a:t> &gt;</a:t>
            </a:r>
            <a:endParaRPr kumimoji="1" lang="ko-Kore-KR" alt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427A1-5514-77D4-F7CB-D6FB70D0B0CD}"/>
                  </a:ext>
                </a:extLst>
              </p:cNvPr>
              <p:cNvSpPr txBox="1"/>
              <p:nvPr/>
            </p:nvSpPr>
            <p:spPr>
              <a:xfrm>
                <a:off x="6815876" y="5047035"/>
                <a:ext cx="2049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b="1"/>
                  <a:t>&lt; SHA-3</a:t>
                </a:r>
                <a:r>
                  <a:rPr kumimoji="1" lang="ko-KR" altLang="en-US" b="1"/>
                  <a:t>의</a:t>
                </a:r>
                <a:r>
                  <a:rPr kumimoji="1" lang="en-US" altLang="ko-Kore-KR" b="1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𝝌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b="1"/>
                  <a:t>연산 </a:t>
                </a:r>
                <a:r>
                  <a:rPr kumimoji="1" lang="en-US" altLang="ko-Kore-KR" b="1"/>
                  <a:t>&gt;</a:t>
                </a:r>
                <a:endParaRPr kumimoji="1" lang="ko-Kore-KR" altLang="en-US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4427A1-5514-77D4-F7CB-D6FB70D0B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876" y="5047035"/>
                <a:ext cx="2049344" cy="369332"/>
              </a:xfrm>
              <a:prstGeom prst="rect">
                <a:avLst/>
              </a:prstGeom>
              <a:blipFill>
                <a:blip r:embed="rId6"/>
                <a:stretch>
                  <a:fillRect l="-2469" t="-10000" r="-1852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AD65774B-5805-ABFB-146E-D961496C70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4664" y="2976510"/>
            <a:ext cx="7772400" cy="11905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F198A-1115-A823-397E-FB06C1120B51}"/>
              </a:ext>
            </a:extLst>
          </p:cNvPr>
          <p:cNvSpPr/>
          <p:nvPr/>
        </p:nvSpPr>
        <p:spPr>
          <a:xfrm>
            <a:off x="7747278" y="3213641"/>
            <a:ext cx="462225" cy="92454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아래쪽 화살표[D] 17">
            <a:extLst>
              <a:ext uri="{FF2B5EF4-FFF2-40B4-BE49-F238E27FC236}">
                <a16:creationId xmlns:a16="http://schemas.microsoft.com/office/drawing/2014/main" id="{8478A466-F4BB-9B11-56FE-84EC39080937}"/>
              </a:ext>
            </a:extLst>
          </p:cNvPr>
          <p:cNvSpPr/>
          <p:nvPr/>
        </p:nvSpPr>
        <p:spPr>
          <a:xfrm rot="1495106">
            <a:off x="7806045" y="4177205"/>
            <a:ext cx="117116" cy="36460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042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24EA72-1562-36AE-9409-763B05570587}"/>
              </a:ext>
            </a:extLst>
          </p:cNvPr>
          <p:cNvSpPr txBox="1"/>
          <p:nvPr/>
        </p:nvSpPr>
        <p:spPr>
          <a:xfrm>
            <a:off x="10426839" y="6139855"/>
            <a:ext cx="1665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 </a:t>
            </a:r>
            <a:r>
              <a:rPr kumimoji="1" lang="en-US" altLang="ko-Kore-KR" sz="1600" dirty="0"/>
              <a:t>SHA-3 </a:t>
            </a:r>
            <a:r>
              <a:rPr kumimoji="1" lang="ko-KR" altLang="en-US" sz="1600" dirty="0"/>
              <a:t>양자 회로 구현 비용 </a:t>
            </a:r>
            <a:endParaRPr kumimoji="1" lang="ko-Kore-KR" altLang="en-US" sz="16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85BB39B-BC3A-CD69-4BB7-5EF8DF47E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910073"/>
              </p:ext>
            </p:extLst>
          </p:nvPr>
        </p:nvGraphicFramePr>
        <p:xfrm>
          <a:off x="411920" y="3559370"/>
          <a:ext cx="10014919" cy="2026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30">
                  <a:extLst>
                    <a:ext uri="{9D8B030D-6E8A-4147-A177-3AD203B41FA5}">
                      <a16:colId xmlns:a16="http://schemas.microsoft.com/office/drawing/2014/main" val="2999391103"/>
                    </a:ext>
                  </a:extLst>
                </a:gridCol>
                <a:gridCol w="1906728">
                  <a:extLst>
                    <a:ext uri="{9D8B030D-6E8A-4147-A177-3AD203B41FA5}">
                      <a16:colId xmlns:a16="http://schemas.microsoft.com/office/drawing/2014/main" val="2478631948"/>
                    </a:ext>
                  </a:extLst>
                </a:gridCol>
                <a:gridCol w="1633686">
                  <a:extLst>
                    <a:ext uri="{9D8B030D-6E8A-4147-A177-3AD203B41FA5}">
                      <a16:colId xmlns:a16="http://schemas.microsoft.com/office/drawing/2014/main" val="1601373410"/>
                    </a:ext>
                  </a:extLst>
                </a:gridCol>
                <a:gridCol w="1145572">
                  <a:extLst>
                    <a:ext uri="{9D8B030D-6E8A-4147-A177-3AD203B41FA5}">
                      <a16:colId xmlns:a16="http://schemas.microsoft.com/office/drawing/2014/main" val="4138055491"/>
                    </a:ext>
                  </a:extLst>
                </a:gridCol>
                <a:gridCol w="1699520">
                  <a:extLst>
                    <a:ext uri="{9D8B030D-6E8A-4147-A177-3AD203B41FA5}">
                      <a16:colId xmlns:a16="http://schemas.microsoft.com/office/drawing/2014/main" val="2677983398"/>
                    </a:ext>
                  </a:extLst>
                </a:gridCol>
                <a:gridCol w="2002983">
                  <a:extLst>
                    <a:ext uri="{9D8B030D-6E8A-4147-A177-3AD203B41FA5}">
                      <a16:colId xmlns:a16="http://schemas.microsoft.com/office/drawing/2014/main" val="3727174693"/>
                    </a:ext>
                  </a:extLst>
                </a:gridCol>
              </a:tblGrid>
              <a:tr h="4052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Hash function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Source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Architecture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/>
                        <a:t>#Qubit</a:t>
                      </a:r>
                      <a:endParaRPr lang="ko-Kore-KR" altLang="en-US" sz="17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T</a:t>
                      </a:r>
                      <a:r>
                        <a:rPr lang="en-US" altLang="ko-KR" sz="1700" dirty="0"/>
                        <a:t>offoli </a:t>
                      </a:r>
                      <a:r>
                        <a:rPr lang="en-US" altLang="ko-Kore-KR" sz="1700" dirty="0"/>
                        <a:t>depth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/>
                        <a:t>Full depth</a:t>
                      </a:r>
                      <a:endParaRPr lang="ko-Kore-KR" altLang="en-US" sz="17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75985"/>
                  </a:ext>
                </a:extLst>
              </a:tr>
              <a:tr h="405239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SHA</a:t>
                      </a:r>
                      <a:r>
                        <a:rPr lang="en-US" altLang="ko-KR" sz="1700" dirty="0"/>
                        <a:t>3</a:t>
                      </a:r>
                      <a:r>
                        <a:rPr lang="en-US" altLang="ko-Kore-KR" sz="1700" dirty="0"/>
                        <a:t>-256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Amy et al. (2016)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in-place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700" b="1" dirty="0"/>
                        <a:t>3</a:t>
                      </a:r>
                      <a:r>
                        <a:rPr lang="en-US" altLang="ko-Kore-KR" sz="1700" b="1" dirty="0"/>
                        <a:t>,</a:t>
                      </a:r>
                      <a:r>
                        <a:rPr lang="en-US" altLang="ko-KR" sz="1700" b="1" dirty="0"/>
                        <a:t>200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264</a:t>
                      </a:r>
                      <a:endParaRPr lang="ko-Kore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dirty="0"/>
                        <a:t>10,128</a:t>
                      </a:r>
                      <a:endParaRPr lang="ko-Kore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966018"/>
                  </a:ext>
                </a:extLst>
              </a:tr>
              <a:tr h="405239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700" b="0" i="0" dirty="0" err="1"/>
                        <a:t>Häner</a:t>
                      </a:r>
                      <a:r>
                        <a:rPr lang="en-US" altLang="ko-Kore-KR" sz="1700" b="0" dirty="0"/>
                        <a:t> et al. (2022)</a:t>
                      </a:r>
                      <a:endParaRPr lang="ko-Kore-KR" altLang="en-US" sz="1700" b="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Out-of-place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46,400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/>
                        <a:t>24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-</a:t>
                      </a:r>
                      <a:endParaRPr lang="ko-Kore-KR" altLang="en-US" sz="17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8816427"/>
                  </a:ext>
                </a:extLst>
              </a:tr>
              <a:tr h="405239">
                <a:tc vMerge="1"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ore-KR" sz="1700" b="0" i="0" dirty="0" err="1"/>
                        <a:t>Meuli</a:t>
                      </a:r>
                      <a:r>
                        <a:rPr lang="en-US" altLang="ko-Kore-KR" sz="1700" b="0" dirty="0"/>
                        <a:t> et al. (2022)</a:t>
                      </a:r>
                      <a:endParaRPr lang="ko-Kore-KR" altLang="en-US" sz="17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ko-Kore-KR" altLang="en-US" sz="19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44,798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/>
                        <a:t>24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1" dirty="0"/>
                        <a:t>-</a:t>
                      </a:r>
                      <a:endParaRPr lang="ko-Kore-KR" altLang="en-US" sz="1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3266702"/>
                  </a:ext>
                </a:extLst>
              </a:tr>
              <a:tr h="405239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Jang et al. (2024)</a:t>
                      </a:r>
                      <a:endParaRPr lang="ko-Kore-KR" altLang="en-US" sz="1700" b="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0" dirty="0"/>
                        <a:t>49,280</a:t>
                      </a:r>
                      <a:endParaRPr lang="ko-Kore-KR" altLang="en-US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700" b="1" dirty="0"/>
                        <a:t>24</a:t>
                      </a:r>
                      <a:endParaRPr lang="ko-Kore-KR" altLang="en-US" sz="17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700" b="1" dirty="0"/>
                        <a:t>578</a:t>
                      </a:r>
                      <a:endParaRPr lang="ko-Kore-KR" altLang="en-US" sz="17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396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5548956-06BC-B3DB-C52A-E383D466DAD2}"/>
              </a:ext>
            </a:extLst>
          </p:cNvPr>
          <p:cNvSpPr txBox="1"/>
          <p:nvPr/>
        </p:nvSpPr>
        <p:spPr>
          <a:xfrm>
            <a:off x="67634" y="1040456"/>
            <a:ext cx="1251065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M. Amy (2016):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In-place </a:t>
            </a:r>
            <a:r>
              <a:rPr kumimoji="1" lang="ko-KR" altLang="en-US" sz="2200" b="1" dirty="0"/>
              <a:t>구조</a:t>
            </a:r>
            <a:endParaRPr kumimoji="1" lang="en-US" altLang="ko-KR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적은 큐비트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높은 </a:t>
            </a:r>
            <a:r>
              <a:rPr kumimoji="1" lang="en-US" altLang="ko-KR" sz="2200" dirty="0"/>
              <a:t>Depth </a:t>
            </a:r>
            <a:r>
              <a:rPr kumimoji="1" lang="ko-KR" altLang="en-US" sz="2200" dirty="0"/>
              <a:t>및 게이트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200" b="1" dirty="0"/>
              <a:t>T. </a:t>
            </a:r>
            <a:r>
              <a:rPr kumimoji="1" lang="en-US" altLang="ko-KR" sz="2200" b="1" dirty="0" err="1"/>
              <a:t>Haner</a:t>
            </a:r>
            <a:r>
              <a:rPr kumimoji="1" lang="en-US" altLang="ko-KR" sz="2200" b="1" dirty="0"/>
              <a:t> et al. (2022), G. </a:t>
            </a:r>
            <a:r>
              <a:rPr kumimoji="1" lang="en-US" altLang="ko-KR" sz="2200" b="1" dirty="0" err="1"/>
              <a:t>Meuli</a:t>
            </a:r>
            <a:r>
              <a:rPr kumimoji="1" lang="en-US" altLang="ko-KR" sz="2200" b="1" dirty="0"/>
              <a:t> et al. (2022):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Out-of-place </a:t>
            </a:r>
            <a:r>
              <a:rPr kumimoji="1" lang="ko-KR" altLang="en-US" sz="2200" b="1" dirty="0"/>
              <a:t>구조</a:t>
            </a:r>
            <a:endParaRPr kumimoji="1" lang="en-US" altLang="ko-KR" sz="22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 </a:t>
            </a:r>
            <a:r>
              <a:rPr kumimoji="1" lang="ko-KR" altLang="en-US" sz="2200" dirty="0"/>
              <a:t>높은 큐비트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낮은 </a:t>
            </a:r>
            <a:r>
              <a:rPr kumimoji="1" lang="en-US" altLang="ko-KR" sz="2200" dirty="0"/>
              <a:t>Depth </a:t>
            </a:r>
            <a:r>
              <a:rPr kumimoji="1" lang="ko-KR" altLang="en-US" sz="2200" dirty="0"/>
              <a:t>및 게이트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olidFill>
                  <a:srgbClr val="C00000"/>
                </a:solidFill>
              </a:rPr>
              <a:t>최근</a:t>
            </a:r>
            <a:r>
              <a:rPr kumimoji="1" lang="en-US" altLang="ko-KR" sz="2200" b="1" dirty="0">
                <a:solidFill>
                  <a:srgbClr val="C00000"/>
                </a:solidFill>
              </a:rPr>
              <a:t>, SHA-3 </a:t>
            </a:r>
            <a:r>
              <a:rPr kumimoji="1" lang="ko-KR" altLang="en-US" sz="2200" b="1" dirty="0">
                <a:solidFill>
                  <a:srgbClr val="C00000"/>
                </a:solidFill>
              </a:rPr>
              <a:t>구현 결과와 거의 유사</a:t>
            </a:r>
            <a:r>
              <a:rPr kumimoji="1" lang="en-US" altLang="ko-KR" sz="2200" dirty="0"/>
              <a:t>, </a:t>
            </a:r>
            <a:r>
              <a:rPr kumimoji="1" lang="ko-KR" altLang="en-US" sz="2200" dirty="0"/>
              <a:t>큐비트 개수는 </a:t>
            </a:r>
            <a:r>
              <a:rPr kumimoji="1" lang="en-US" altLang="ko-KR" sz="2200" dirty="0"/>
              <a:t>Theta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(Linear </a:t>
            </a:r>
            <a:r>
              <a:rPr kumimoji="1" lang="ko-KR" altLang="en-US" sz="2200" dirty="0"/>
              <a:t>연산</a:t>
            </a:r>
            <a:r>
              <a:rPr kumimoji="1" lang="en-US" altLang="ko-KR" sz="2200" dirty="0"/>
              <a:t>)</a:t>
            </a:r>
            <a:r>
              <a:rPr kumimoji="1" lang="ko-KR" altLang="en-US" sz="2200" dirty="0"/>
              <a:t>의 최적화로 인한 차이</a:t>
            </a:r>
            <a:endParaRPr kumimoji="1" lang="en-US" altLang="ko-KR" sz="2200" dirty="0"/>
          </a:p>
          <a:p>
            <a:pPr lvl="2"/>
            <a:r>
              <a:rPr kumimoji="1" lang="en-US" altLang="ko-KR" sz="2200" dirty="0">
                <a:sym typeface="Wingdings" pitchFamily="2" charset="2"/>
              </a:rPr>
              <a:t> </a:t>
            </a:r>
            <a:r>
              <a:rPr kumimoji="1" lang="ko-Kore-KR" altLang="en-US" sz="2200" b="1" dirty="0">
                <a:sym typeface="Wingdings" pitchFamily="2" charset="2"/>
              </a:rPr>
              <a:t>논문화를 위해서는</a:t>
            </a:r>
            <a:r>
              <a:rPr kumimoji="1" lang="en-US" altLang="ko-Kore-KR" sz="2200" b="1" dirty="0">
                <a:sym typeface="Wingdings" pitchFamily="2" charset="2"/>
              </a:rPr>
              <a:t>, </a:t>
            </a:r>
            <a:r>
              <a:rPr kumimoji="1" lang="ko-Kore-KR" altLang="en-US" sz="2200" b="1" dirty="0">
                <a:sym typeface="Wingdings" pitchFamily="2" charset="2"/>
              </a:rPr>
              <a:t>개선이 필요</a:t>
            </a:r>
            <a:endParaRPr kumimoji="1" lang="en-US" altLang="ko-KR" sz="2200" b="1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BD6A17EC-7EDA-CD1B-F020-45B92F3D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ko-Kore-KR" b="1" dirty="0"/>
              <a:t>Quantum Circuit Implementation of SHA-</a:t>
            </a:r>
            <a:r>
              <a:rPr kumimoji="1" lang="en-US" altLang="ko-KR" b="1" dirty="0"/>
              <a:t>3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954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13418</TotalTime>
  <Words>1894</Words>
  <Application>Microsoft Macintosh PowerPoint</Application>
  <PresentationFormat>와이드스크린</PresentationFormat>
  <Paragraphs>309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Office 테마</vt:lpstr>
      <vt:lpstr>SHA-3 양자 회로 개선</vt:lpstr>
      <vt:lpstr>Quantum Circuit Implementation of SHA-3</vt:lpstr>
      <vt:lpstr>SHA-3</vt:lpstr>
      <vt:lpstr>Quantum Circuit Implementation of SHA-3</vt:lpstr>
      <vt:lpstr>Quantum Circuit Implementation of SHA-3 (2016)</vt:lpstr>
      <vt:lpstr>Quantum Circuit Implementation of SHA-3 (2016)</vt:lpstr>
      <vt:lpstr>Quantum Circuit Implementation of SHA-3</vt:lpstr>
      <vt:lpstr>Quantum Circuit Implementation of SHA-3 (2022)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Quantum Circuit Implementation of SHA-3</vt:lpstr>
      <vt:lpstr>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Grover’s Collision Search</dc:title>
  <dc:creator>장경배</dc:creator>
  <cp:lastModifiedBy>장경배</cp:lastModifiedBy>
  <cp:revision>12</cp:revision>
  <dcterms:created xsi:type="dcterms:W3CDTF">2024-01-17T04:35:31Z</dcterms:created>
  <dcterms:modified xsi:type="dcterms:W3CDTF">2024-03-22T08:10:23Z</dcterms:modified>
</cp:coreProperties>
</file>