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85" r:id="rId3"/>
    <p:sldId id="418" r:id="rId4"/>
    <p:sldId id="419" r:id="rId5"/>
    <p:sldId id="286" r:id="rId6"/>
    <p:sldId id="420" r:id="rId7"/>
    <p:sldId id="421" r:id="rId8"/>
    <p:sldId id="422" r:id="rId9"/>
    <p:sldId id="423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6928"/>
  </p:normalViewPr>
  <p:slideViewPr>
    <p:cSldViewPr snapToGrid="0">
      <p:cViewPr>
        <p:scale>
          <a:sx n="121" d="100"/>
          <a:sy n="121" d="100"/>
        </p:scale>
        <p:origin x="106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BA7FC-5B5F-A144-88E4-98EFB0E4F99F}" type="datetimeFigureOut">
              <a:rPr kumimoji="1" lang="ko-Kore-KR" altLang="en-US" smtClean="0"/>
              <a:t>2022. 9. 25.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DFFF8-B526-CC46-A093-CB73E5CB5F0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918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9adc835c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29adc835c2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g129adc835c2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9adc835c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29adc835c2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129adc835c2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7990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9adc835c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29adc835c2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129adc835c2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67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9adc835c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9adc835c2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g129adc835c2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9adc835c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29adc835c2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129adc835c2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1041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9adc835c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29adc835c2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129adc835c2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728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29adc835c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29adc835c2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g129adc835c2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262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772BB-003B-A1BD-E9D2-BD562A068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DC058C-AD16-6AEB-8805-262FAECB6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F9F79-B89F-7AA7-B0B8-40CE159B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8E19-FC82-6542-8AFC-60DBD2D8775D}" type="datetimeFigureOut">
              <a:rPr kumimoji="1" lang="ko-Kore-KR" altLang="en-US" smtClean="0"/>
              <a:t>2022. 9. 25.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7AF42A-FCFF-D9C2-778C-38E20E84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408EB-CBA6-1E64-1168-1B1DEB16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7B-3D2C-3C43-8E91-B75021AB57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06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54E49-1121-7B2E-084F-75AD3876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4C385B-EC3F-30CA-D4D4-354D5EF68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59BD5-E9B9-2075-76C5-B41D638D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8E19-FC82-6542-8AFC-60DBD2D8775D}" type="datetimeFigureOut">
              <a:rPr kumimoji="1" lang="ko-Kore-KR" altLang="en-US" smtClean="0"/>
              <a:t>2022. 9. 25.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01068-B452-D157-9582-6AB18BD4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0DCAA-C7A0-ED28-1DCF-0EA1618C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7B-3D2C-3C43-8E91-B75021AB57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689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B9A1EA-4F98-97D6-8807-66BFCEF31E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5078B6-EF11-6298-F598-111096336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99FC5-AF84-0B3E-FBA6-A62B518B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8E19-FC82-6542-8AFC-60DBD2D8775D}" type="datetimeFigureOut">
              <a:rPr kumimoji="1" lang="ko-Kore-KR" altLang="en-US" smtClean="0"/>
              <a:t>2022. 9. 25.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BA8BD-493A-B3BB-0CDB-D786D549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CDB37-9494-9E15-0B31-844EBCDB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7B-3D2C-3C43-8E91-B75021AB57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2684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671B26A-2EA1-4BBF-A3FF-D6288133A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2B28-D290-2A4B-A90A-47EAEF72A8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49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종료">
  <p:cSld name="종료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040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06A0D-CF31-6645-DCE2-590DC5C2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A78DF-1927-D5B9-0FEA-B431EA0A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06417-1BA6-9815-476B-A5B122C9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8E19-FC82-6542-8AFC-60DBD2D8775D}" type="datetimeFigureOut">
              <a:rPr kumimoji="1" lang="ko-Kore-KR" altLang="en-US" smtClean="0"/>
              <a:t>2022. 9. 25.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96AB9-4A9F-DCA2-DA76-1EA313DC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D23A0-9D2B-CA78-514F-79CF2699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7B-3D2C-3C43-8E91-B75021AB57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4403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28816-14D3-C20E-E955-FA5EE26C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65A6F5-8D8C-5380-E11A-30043BFC7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B1A4C-DC2A-F72C-35BB-113181EF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8E19-FC82-6542-8AFC-60DBD2D8775D}" type="datetimeFigureOut">
              <a:rPr kumimoji="1" lang="ko-Kore-KR" altLang="en-US" smtClean="0"/>
              <a:t>2022. 9. 25.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15142-C587-C56D-0C96-E353B317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CCB619-0E05-EB73-927C-CF0278FB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7B-3D2C-3C43-8E91-B75021AB57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20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8A308-8FEA-D784-2EFF-EC3247B4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924A0-E0FF-3BAC-187B-2F8625522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B1443B-2CA8-7A0E-3792-E2E83BB78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75526-B017-58F7-0A96-72A6B633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8E19-FC82-6542-8AFC-60DBD2D8775D}" type="datetimeFigureOut">
              <a:rPr kumimoji="1" lang="ko-Kore-KR" altLang="en-US" smtClean="0"/>
              <a:t>2022. 9. 25.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69894-AF41-803B-D3D3-8DB21E87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9AF8E-2B59-BB5A-A99D-459D561C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7B-3D2C-3C43-8E91-B75021AB57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867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97103-556B-AB6A-E528-F0F7BFDC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34F4F1-B991-EAD6-85AB-66F3A67D7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D97A59-C5EA-E034-6A46-40C13E238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BE6B74-B5B9-C7F4-7645-7BFCF19C4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4E5940-4090-4808-29CC-FC07B5E4C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5CA219-7D73-6159-A492-3BA3659D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8E19-FC82-6542-8AFC-60DBD2D8775D}" type="datetimeFigureOut">
              <a:rPr kumimoji="1" lang="ko-Kore-KR" altLang="en-US" smtClean="0"/>
              <a:t>2022. 9. 25.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FA1267-CDBA-185F-409B-3E818DA3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051A5C-FC6E-4B65-57F4-B2EB0B6E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7B-3D2C-3C43-8E91-B75021AB57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06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F89F9-3436-71D0-08FE-44411D9B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545F1D-680C-33BD-F083-A1F5E873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8E19-FC82-6542-8AFC-60DBD2D8775D}" type="datetimeFigureOut">
              <a:rPr kumimoji="1" lang="ko-Kore-KR" altLang="en-US" smtClean="0"/>
              <a:t>2022. 9. 25.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F50D3C-7E82-665C-C602-6A2B617A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C278EA-0D96-7D19-E195-453B4426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7B-3D2C-3C43-8E91-B75021AB57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811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7850B9-7986-4AD0-67EC-6869AADD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8E19-FC82-6542-8AFC-60DBD2D8775D}" type="datetimeFigureOut">
              <a:rPr kumimoji="1" lang="ko-Kore-KR" altLang="en-US" smtClean="0"/>
              <a:t>2022. 9. 25.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26209D-E49D-A734-F029-2C476F95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8C6916-097C-82C1-78A2-13BC8639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7B-3D2C-3C43-8E91-B75021AB57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751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8DBC6-DC9A-338A-43EC-E761D094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3EBFB4-4682-2585-4841-0003BA33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174216-9749-459B-D909-1E85C6B83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416D9-2FD4-13DE-0CAE-479DB504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8E19-FC82-6542-8AFC-60DBD2D8775D}" type="datetimeFigureOut">
              <a:rPr kumimoji="1" lang="ko-Kore-KR" altLang="en-US" smtClean="0"/>
              <a:t>2022. 9. 25.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54E20-5E28-AFE5-83DE-D8663F27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05A05-ABD8-6413-7AA6-E4A16B7E8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7B-3D2C-3C43-8E91-B75021AB57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215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FD032-F6EE-9013-99D8-E02A60A8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49E234-9C6B-4B0E-7155-59F6BACE4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5CB1EB-0B2E-6EDE-B578-34161C4E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20E0A3-6B72-DF57-964A-9516E471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8E19-FC82-6542-8AFC-60DBD2D8775D}" type="datetimeFigureOut">
              <a:rPr kumimoji="1" lang="ko-Kore-KR" altLang="en-US" smtClean="0"/>
              <a:t>2022. 9. 25.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36F2C0-E795-9388-3B75-FF154D30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14217-9371-3B8D-6166-5C43611C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DC17B-3D2C-3C43-8E91-B75021AB57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956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35FBD4-3D67-23C9-BE69-CAEB4AA7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D88EF-3CF1-FCA9-AC72-5DDC49193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E11EB3-4CC9-9ECC-82E7-51D11144C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8E19-FC82-6542-8AFC-60DBD2D8775D}" type="datetimeFigureOut">
              <a:rPr kumimoji="1" lang="ko-Kore-KR" altLang="en-US" smtClean="0"/>
              <a:t>2022. 9. 25.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D46ED-FB7E-860D-E56C-B156D1869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A77909-B1DD-761F-5ECA-80D2096FA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DC17B-3D2C-3C43-8E91-B75021AB579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3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B3B07-92AF-C7E8-9D62-77DB1C20F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954" y="977374"/>
            <a:ext cx="9144000" cy="2387600"/>
          </a:xfrm>
        </p:spPr>
        <p:txBody>
          <a:bodyPr>
            <a:normAutofit/>
          </a:bodyPr>
          <a:lstStyle/>
          <a:p>
            <a:r>
              <a:rPr kumimoji="1" lang="en-US" altLang="ko-KR" sz="50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BIKE</a:t>
            </a:r>
            <a:r>
              <a:rPr kumimoji="1" lang="ko-KR" altLang="en-US" sz="50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양자 관련</a:t>
            </a:r>
            <a:endParaRPr kumimoji="1" lang="ko-Kore-KR" altLang="en-US" sz="5000" b="1" dirty="0">
              <a:solidFill>
                <a:schemeClr val="accent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A0F24-3CC4-A4C2-68C3-55BDD80C9F0D}"/>
              </a:ext>
            </a:extLst>
          </p:cNvPr>
          <p:cNvSpPr txBox="1"/>
          <p:nvPr/>
        </p:nvSpPr>
        <p:spPr>
          <a:xfrm>
            <a:off x="5548518" y="46078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400" dirty="0"/>
              <a:t>장경배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0452F-6413-1364-3073-9F15E7F9FF8B}"/>
              </a:ext>
            </a:extLst>
          </p:cNvPr>
          <p:cNvSpPr txBox="1"/>
          <p:nvPr/>
        </p:nvSpPr>
        <p:spPr>
          <a:xfrm>
            <a:off x="7095995" y="63193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7FA58-620E-3D96-E688-80F561B14486}"/>
              </a:ext>
            </a:extLst>
          </p:cNvPr>
          <p:cNvSpPr txBox="1"/>
          <p:nvPr/>
        </p:nvSpPr>
        <p:spPr>
          <a:xfrm>
            <a:off x="4540462" y="4140341"/>
            <a:ext cx="3720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https://youtu.be/pAqFpC4TbHQ</a:t>
            </a:r>
          </a:p>
        </p:txBody>
      </p:sp>
    </p:spTree>
    <p:extLst>
      <p:ext uri="{BB962C8B-B14F-4D97-AF65-F5344CB8AC3E}">
        <p14:creationId xmlns:p14="http://schemas.microsoft.com/office/powerpoint/2010/main" val="190514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 err="1"/>
              <a:t>ClassicMcEliece</a:t>
            </a:r>
            <a:endParaRPr b="1" dirty="0"/>
          </a:p>
        </p:txBody>
      </p:sp>
      <p:sp>
        <p:nvSpPr>
          <p:cNvPr id="502" name="Google Shape;502;p50"/>
          <p:cNvSpPr txBox="1">
            <a:spLocks noGrp="1"/>
          </p:cNvSpPr>
          <p:nvPr>
            <p:ph type="body" idx="1"/>
          </p:nvPr>
        </p:nvSpPr>
        <p:spPr>
          <a:xfrm>
            <a:off x="62391" y="1150837"/>
            <a:ext cx="11866200" cy="56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ko" sz="2600" b="1" dirty="0"/>
              <a:t>Classical McEliece</a:t>
            </a:r>
            <a:r>
              <a:rPr lang="ko" sz="2600" dirty="0"/>
              <a:t>는 이름과 같이, </a:t>
            </a:r>
            <a:r>
              <a:rPr lang="ko" sz="2600" b="1" dirty="0">
                <a:solidFill>
                  <a:srgbClr val="2E75B5"/>
                </a:solidFill>
              </a:rPr>
              <a:t>전통적인 코드 기반 암호의 성격</a:t>
            </a:r>
            <a:r>
              <a:rPr lang="ko" sz="2600" dirty="0"/>
              <a:t>을 따름</a:t>
            </a:r>
            <a:endParaRPr sz="2600" dirty="0"/>
          </a:p>
          <a:p>
            <a:pPr marL="6858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ko" sz="2600" dirty="0"/>
              <a:t>비효율적이라고 볼 수도 있는 오랜 전통의 </a:t>
            </a:r>
            <a:r>
              <a:rPr lang="ko" sz="2600" b="1" dirty="0"/>
              <a:t>Goppa 코드</a:t>
            </a:r>
            <a:r>
              <a:rPr lang="ko" sz="2600" dirty="0"/>
              <a:t> 사용</a:t>
            </a:r>
            <a:endParaRPr sz="26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rgbClr val="2E75B5"/>
              </a:solidFill>
            </a:endParaRPr>
          </a:p>
        </p:txBody>
      </p:sp>
      <p:sp>
        <p:nvSpPr>
          <p:cNvPr id="503" name="Google Shape;503;p50"/>
          <p:cNvSpPr txBox="1"/>
          <p:nvPr/>
        </p:nvSpPr>
        <p:spPr>
          <a:xfrm>
            <a:off x="2412429" y="2502381"/>
            <a:ext cx="4309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E75B5"/>
              </a:solidFill>
            </a:endParaRPr>
          </a:p>
        </p:txBody>
      </p:sp>
      <p:sp>
        <p:nvSpPr>
          <p:cNvPr id="504" name="Google Shape;504;p50"/>
          <p:cNvSpPr txBox="1"/>
          <p:nvPr/>
        </p:nvSpPr>
        <p:spPr>
          <a:xfrm>
            <a:off x="9625172" y="2492100"/>
            <a:ext cx="172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040D61-0E97-4FA0-AEEA-FF6AAD516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1416" y="6326778"/>
            <a:ext cx="2743200" cy="365125"/>
          </a:xfrm>
        </p:spPr>
        <p:txBody>
          <a:bodyPr/>
          <a:lstStyle/>
          <a:p>
            <a:fld id="{48852B28-D290-2A4B-A90A-47EAEF72A8E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C2DBF65-5264-BEF7-86E3-8AC83451F6F2}"/>
              </a:ext>
            </a:extLst>
          </p:cNvPr>
          <p:cNvCxnSpPr/>
          <p:nvPr/>
        </p:nvCxnSpPr>
        <p:spPr>
          <a:xfrm>
            <a:off x="6324731" y="3633759"/>
            <a:ext cx="387900" cy="1136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608300A-34EC-A21E-F2DD-CEDAA616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5" y="4250941"/>
            <a:ext cx="8327300" cy="2522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E8A4B5-1B23-14AE-D954-0FC41E6D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36" y="1986011"/>
            <a:ext cx="8327300" cy="22710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F2CBE3D-AA8B-3EF9-AB9A-00900F04017F}"/>
              </a:ext>
            </a:extLst>
          </p:cNvPr>
          <p:cNvSpPr/>
          <p:nvPr/>
        </p:nvSpPr>
        <p:spPr>
          <a:xfrm>
            <a:off x="4236695" y="5334132"/>
            <a:ext cx="1183341" cy="96025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C4BFD-8C64-A3A0-2378-C9457215FA99}"/>
              </a:ext>
            </a:extLst>
          </p:cNvPr>
          <p:cNvSpPr txBox="1"/>
          <p:nvPr/>
        </p:nvSpPr>
        <p:spPr>
          <a:xfrm>
            <a:off x="5389300" y="5573272"/>
            <a:ext cx="172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accent1"/>
                </a:solidFill>
              </a:rPr>
              <a:t>코드기반암호</a:t>
            </a:r>
            <a:r>
              <a:rPr kumimoji="1" lang="en-US" altLang="ko-Kore-KR" b="1" dirty="0">
                <a:solidFill>
                  <a:schemeClr val="accent1"/>
                </a:solidFill>
              </a:rPr>
              <a:t>!</a:t>
            </a:r>
            <a:r>
              <a:rPr kumimoji="1" lang="en-US" altLang="ko-KR" b="1" dirty="0">
                <a:solidFill>
                  <a:schemeClr val="accent1"/>
                </a:solidFill>
              </a:rPr>
              <a:t>!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6283D-193E-C2BF-9C37-6B69E5BC4557}"/>
              </a:ext>
            </a:extLst>
          </p:cNvPr>
          <p:cNvSpPr txBox="1"/>
          <p:nvPr/>
        </p:nvSpPr>
        <p:spPr>
          <a:xfrm>
            <a:off x="5417432" y="629472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accent2"/>
                </a:solidFill>
              </a:rPr>
              <a:t>아이소지니기반암호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284787-C148-D078-696D-0D16EFF983D2}"/>
              </a:ext>
            </a:extLst>
          </p:cNvPr>
          <p:cNvSpPr/>
          <p:nvPr/>
        </p:nvSpPr>
        <p:spPr>
          <a:xfrm>
            <a:off x="4234091" y="6334823"/>
            <a:ext cx="1183341" cy="2891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5B366F-83DD-B885-522D-1E00ED638859}"/>
              </a:ext>
            </a:extLst>
          </p:cNvPr>
          <p:cNvSpPr txBox="1"/>
          <p:nvPr/>
        </p:nvSpPr>
        <p:spPr>
          <a:xfrm>
            <a:off x="7109643" y="4795409"/>
            <a:ext cx="48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1"/>
                </a:solidFill>
              </a:rPr>
              <a:t>BIKE</a:t>
            </a:r>
            <a:r>
              <a:rPr kumimoji="1" lang="ko-Kore-KR" altLang="en-US" sz="2000" b="1" dirty="0"/>
              <a:t>와 </a:t>
            </a:r>
            <a:r>
              <a:rPr kumimoji="1" lang="en-US" altLang="ko-Kore-KR" sz="2000" b="1" dirty="0">
                <a:solidFill>
                  <a:schemeClr val="accent1"/>
                </a:solidFill>
              </a:rPr>
              <a:t>HQC</a:t>
            </a:r>
            <a:r>
              <a:rPr kumimoji="1" lang="ko-Kore-KR" altLang="en-US" sz="2000" b="1" dirty="0"/>
              <a:t>중 하나는 선정될 것으로 예상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B37F8-ED75-087D-A97D-83E7A0004A67}"/>
              </a:ext>
            </a:extLst>
          </p:cNvPr>
          <p:cNvSpPr txBox="1"/>
          <p:nvPr/>
        </p:nvSpPr>
        <p:spPr>
          <a:xfrm>
            <a:off x="7109642" y="5240114"/>
            <a:ext cx="4382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1"/>
                </a:solidFill>
              </a:rPr>
              <a:t>Classic McEliece</a:t>
            </a:r>
            <a:r>
              <a:rPr kumimoji="1" lang="en-US" altLang="ko-Kore-KR" sz="2000" b="1" dirty="0"/>
              <a:t>,</a:t>
            </a:r>
            <a:r>
              <a:rPr kumimoji="1" lang="ko-Kore-KR" altLang="en-US" sz="2000" b="1" dirty="0"/>
              <a:t> </a:t>
            </a:r>
            <a:r>
              <a:rPr kumimoji="1" lang="en-US" altLang="ko-Kore-KR" sz="2000" b="1" dirty="0">
                <a:solidFill>
                  <a:schemeClr val="accent2"/>
                </a:solidFill>
              </a:rPr>
              <a:t>SIKE</a:t>
            </a:r>
            <a:r>
              <a:rPr kumimoji="1" lang="ko-Kore-KR" altLang="en-US" sz="2000" b="1" dirty="0"/>
              <a:t>는 지켜보아야 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BIKE</a:t>
            </a:r>
            <a:endParaRPr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2" name="Google Shape;502;p5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391" y="1150837"/>
                <a:ext cx="11866200" cy="560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794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600"/>
                  <a:buChar char="•"/>
                </a:pPr>
                <a:r>
                  <a:rPr lang="en" altLang="ko" sz="2600" b="1" dirty="0">
                    <a:solidFill>
                      <a:srgbClr val="2E75B5"/>
                    </a:solidFill>
                  </a:rPr>
                  <a:t>BIKE</a:t>
                </a:r>
                <a:r>
                  <a:rPr lang="ko-KR" altLang="en-US" sz="2600" dirty="0"/>
                  <a:t>는 </a:t>
                </a:r>
                <a:r>
                  <a:rPr lang="en" altLang="ko" sz="2600" b="1" dirty="0"/>
                  <a:t>QC-MDPC</a:t>
                </a:r>
                <a:r>
                  <a:rPr lang="en" altLang="ko" sz="2600" dirty="0"/>
                  <a:t>(Quasi-Cyclic Moderate Density Parity Check) </a:t>
                </a:r>
                <a:r>
                  <a:rPr lang="ko-KR" altLang="en-US" sz="2600" b="1" dirty="0"/>
                  <a:t>코드</a:t>
                </a:r>
                <a:r>
                  <a:rPr lang="ko-KR" altLang="en-US" sz="2600" dirty="0"/>
                  <a:t> 사용</a:t>
                </a:r>
              </a:p>
              <a:p>
                <a:pPr marL="685800" lvl="1" indent="-2794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600"/>
                  <a:buChar char="•"/>
                </a:pPr>
                <a:r>
                  <a:rPr lang="ko-KR" altLang="en-US" sz="2300" dirty="0"/>
                  <a:t>생성한 코드가 </a:t>
                </a:r>
                <a:r>
                  <a:rPr lang="ko-KR" altLang="en-US" sz="2300" b="1" dirty="0"/>
                  <a:t>순환 이동에 닫혀있으며</a:t>
                </a:r>
                <a:r>
                  <a:rPr lang="en-US" altLang="ko-KR" sz="2300" b="1" dirty="0"/>
                  <a:t>(</a:t>
                </a:r>
                <a:r>
                  <a:rPr lang="en" altLang="ko" sz="2300" b="1" dirty="0"/>
                  <a:t>Quasi-Cyclic)</a:t>
                </a:r>
                <a:r>
                  <a:rPr lang="en" altLang="ko" sz="2300" dirty="0"/>
                  <a:t>,</a:t>
                </a:r>
              </a:p>
              <a:p>
                <a:pPr marL="406400" lvl="1" indent="0">
                  <a:spcBef>
                    <a:spcPts val="0"/>
                  </a:spcBef>
                  <a:buSzPts val="2600"/>
                  <a:buNone/>
                </a:pPr>
                <a:r>
                  <a:rPr lang="en" altLang="ko" sz="2300" dirty="0"/>
                  <a:t>       </a:t>
                </a:r>
                <a:r>
                  <a:rPr lang="en" altLang="ko" sz="2300" dirty="0">
                    <a:sym typeface="Wingdings" pitchFamily="2" charset="2"/>
                  </a:rPr>
                  <a:t> </a:t>
                </a:r>
                <a:r>
                  <a:rPr lang="ko-KR" altLang="en-US" sz="2300" dirty="0">
                    <a:sym typeface="Wingdings" pitchFamily="2" charset="2"/>
                  </a:rPr>
                  <a:t>우측 </a:t>
                </a:r>
                <a:r>
                  <a:rPr lang="en" altLang="ko" sz="2300" dirty="0">
                    <a:sym typeface="Wingdings" pitchFamily="2" charset="2"/>
                  </a:rPr>
                  <a:t>Rotation</a:t>
                </a:r>
                <a:r>
                  <a:rPr lang="ko-KR" altLang="en-US" sz="2300" dirty="0">
                    <a:sym typeface="Wingdings" pitchFamily="2" charset="2"/>
                  </a:rPr>
                  <a:t>된 모든 행들이 </a:t>
                </a:r>
                <a:r>
                  <a:rPr lang="en" altLang="ko" sz="2300" dirty="0">
                    <a:sym typeface="Wingdings" pitchFamily="2" charset="2"/>
                  </a:rPr>
                  <a:t>Field</a:t>
                </a:r>
                <a:r>
                  <a:rPr lang="ko-KR" altLang="en-US" sz="2300" dirty="0">
                    <a:sym typeface="Wingdings" pitchFamily="2" charset="2"/>
                  </a:rPr>
                  <a:t>에 속함</a:t>
                </a:r>
                <a:r>
                  <a:rPr lang="en-US" altLang="ko-KR" sz="2300" dirty="0">
                    <a:sym typeface="Wingdings" pitchFamily="2" charset="2"/>
                  </a:rPr>
                  <a:t>, </a:t>
                </a:r>
                <a:r>
                  <a:rPr lang="en-US" altLang="ko-KR" sz="2300" b="1" dirty="0">
                    <a:solidFill>
                      <a:srgbClr val="FF0000"/>
                    </a:solidFill>
                    <a:sym typeface="Wingdings" pitchFamily="2" charset="2"/>
                  </a:rPr>
                  <a:t>Why?, </a:t>
                </a:r>
                <a:r>
                  <a:rPr lang="en-US" altLang="ko-KR" sz="2300" dirty="0">
                    <a:solidFill>
                      <a:srgbClr val="FF0000"/>
                    </a:solidFill>
                    <a:sym typeface="Wingdings" pitchFamily="2" charset="2"/>
                  </a:rPr>
                  <a:t>Isomorphism: Circulant matrix </a:t>
                </a:r>
                <a:r>
                  <a:rPr lang="ko-KR" altLang="en-US" sz="2300" dirty="0">
                    <a:solidFill>
                      <a:srgbClr val="FF0000"/>
                    </a:solidFill>
                    <a:sym typeface="Wingdings" pitchFamily="2" charset="2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23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𝑅</m:t>
                    </m:r>
                  </m:oMath>
                </a14:m>
                <a:endParaRPr lang="ko-KR" altLang="en-US" sz="2300" dirty="0">
                  <a:solidFill>
                    <a:srgbClr val="FF0000"/>
                  </a:solidFill>
                </a:endParaRPr>
              </a:p>
              <a:p>
                <a:pPr marL="406400" lvl="1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600"/>
                  <a:buNone/>
                </a:pPr>
                <a:endParaRPr lang="ko-KR" altLang="en-US" sz="2300" b="1" dirty="0"/>
              </a:p>
              <a:p>
                <a:pPr marL="406400" lvl="1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600"/>
                  <a:buNone/>
                </a:pPr>
                <a:endParaRPr lang="ko-KR" altLang="en-US" sz="2300" b="1" dirty="0"/>
              </a:p>
              <a:p>
                <a:pPr marL="685800" lvl="1" indent="-2794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75B5"/>
                  </a:buClr>
                  <a:buSzPts val="2600"/>
                  <a:buChar char="•"/>
                </a:pPr>
                <a:endParaRPr lang="ko-KR" altLang="en-US" sz="2300" b="1" dirty="0">
                  <a:solidFill>
                    <a:srgbClr val="2E75B5"/>
                  </a:solidFill>
                </a:endParaRPr>
              </a:p>
              <a:p>
                <a:pPr marL="685800" lvl="1" indent="-2794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E75B5"/>
                  </a:buClr>
                  <a:buSzPts val="2600"/>
                  <a:buChar char="•"/>
                </a:pPr>
                <a:endParaRPr lang="ko-KR" altLang="en-US" sz="2300" b="1" dirty="0">
                  <a:solidFill>
                    <a:srgbClr val="2E75B5"/>
                  </a:solidFill>
                </a:endParaRPr>
              </a:p>
              <a:p>
                <a:pPr marL="749300" lvl="1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600"/>
                </a:pPr>
                <a:endParaRPr lang="ko-KR" altLang="en-US" sz="2300" b="1" dirty="0"/>
              </a:p>
              <a:p>
                <a:pPr marL="749300" lvl="1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600"/>
                </a:pPr>
                <a:endParaRPr lang="en-US" altLang="ko-KR" sz="2300" b="1" dirty="0"/>
              </a:p>
              <a:p>
                <a:pPr marL="749300" lvl="1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600"/>
                </a:pPr>
                <a:endParaRPr lang="ko-KR" altLang="en-US" sz="2300" b="1" dirty="0"/>
              </a:p>
              <a:p>
                <a:pPr marL="749300" lvl="1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600"/>
                </a:pPr>
                <a:endParaRPr lang="ko-KR" altLang="en-US" sz="2300" b="1" dirty="0"/>
              </a:p>
              <a:p>
                <a:pPr marL="749300" lvl="1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600"/>
                </a:pPr>
                <a:r>
                  <a:rPr lang="ko-KR" altLang="en-US" sz="2300" b="1" dirty="0"/>
                  <a:t>각 열의 가중치가 선택되어 똑같은 밀도를 갖도록 함</a:t>
                </a:r>
                <a:r>
                  <a:rPr lang="en-US" altLang="ko-KR" sz="2300" b="1" dirty="0"/>
                  <a:t>,</a:t>
                </a:r>
                <a:r>
                  <a:rPr lang="ko-KR" altLang="en-US" sz="2300" b="1" dirty="0"/>
                  <a:t> </a:t>
                </a:r>
                <a:r>
                  <a:rPr lang="en" altLang="ko-KR" sz="2300" b="1" dirty="0">
                    <a:solidFill>
                      <a:schemeClr val="accent1"/>
                    </a:solidFill>
                  </a:rPr>
                  <a:t>Square matrix</a:t>
                </a:r>
              </a:p>
              <a:p>
                <a:pPr marL="406400" lvl="1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2600"/>
                  <a:buNone/>
                </a:pPr>
                <a:r>
                  <a:rPr lang="en" altLang="ko-KR" sz="2300" b="1" dirty="0"/>
                  <a:t>        </a:t>
                </a:r>
                <a:r>
                  <a:rPr lang="en" altLang="ko-KR" sz="2300" b="1" dirty="0">
                    <a:sym typeface="Wingdings" pitchFamily="2" charset="2"/>
                  </a:rPr>
                  <a:t> </a:t>
                </a:r>
                <a:r>
                  <a:rPr lang="en" altLang="ko" sz="2300" b="1" dirty="0"/>
                  <a:t>Moderate Density</a:t>
                </a:r>
                <a:endParaRPr lang="en" altLang="ko-Kore-KR" sz="2300" b="1" dirty="0"/>
              </a:p>
              <a:p>
                <a:pPr marL="685800" lvl="1" indent="-279400">
                  <a:spcBef>
                    <a:spcPts val="0"/>
                  </a:spcBef>
                  <a:buClr>
                    <a:srgbClr val="2E75B5"/>
                  </a:buClr>
                  <a:buSzPts val="2600"/>
                </a:pPr>
                <a:endParaRPr lang="en" altLang="ko-KR" sz="2600" b="1" dirty="0">
                  <a:solidFill>
                    <a:srgbClr val="2E75B5"/>
                  </a:solidFill>
                </a:endParaRPr>
              </a:p>
              <a:p>
                <a:pPr marL="685800" lvl="1" indent="-279400">
                  <a:spcBef>
                    <a:spcPts val="0"/>
                  </a:spcBef>
                  <a:buClr>
                    <a:srgbClr val="2E75B5"/>
                  </a:buClr>
                  <a:buSzPts val="2600"/>
                </a:pPr>
                <a:r>
                  <a:rPr lang="ko-KR" altLang="en-US" sz="2300" b="1" dirty="0"/>
                  <a:t>첫 번째 행이 </a:t>
                </a:r>
                <a:r>
                  <a:rPr lang="en-US" altLang="ko-KR" sz="2300" b="1" dirty="0"/>
                  <a:t>Square matrix</a:t>
                </a:r>
                <a:r>
                  <a:rPr lang="ko-KR" altLang="en-US" sz="2300" b="1" dirty="0" err="1"/>
                  <a:t>를</a:t>
                </a:r>
                <a:r>
                  <a:rPr lang="ko-KR" altLang="en-US" sz="2300" b="1" dirty="0"/>
                  <a:t> 대표함</a:t>
                </a:r>
                <a:endParaRPr lang="en-US" altLang="ko-KR" sz="2300" b="1" dirty="0"/>
              </a:p>
              <a:p>
                <a:pPr marL="1143000" lvl="2" indent="-279400">
                  <a:spcBef>
                    <a:spcPts val="0"/>
                  </a:spcBef>
                  <a:buClr>
                    <a:srgbClr val="2E75B5"/>
                  </a:buClr>
                  <a:buSzPts val="2600"/>
                </a:pPr>
                <a:r>
                  <a:rPr lang="ko-KR" altLang="en-US" sz="2300" b="1" dirty="0">
                    <a:solidFill>
                      <a:srgbClr val="2E75B5"/>
                    </a:solidFill>
                  </a:rPr>
                  <a:t>키 사이즈를 줄일 수 있음</a:t>
                </a:r>
                <a:endParaRPr sz="2300" b="1" dirty="0">
                  <a:solidFill>
                    <a:srgbClr val="2E75B5"/>
                  </a:solidFill>
                </a:endParaRPr>
              </a:p>
            </p:txBody>
          </p:sp>
        </mc:Choice>
        <mc:Fallback>
          <p:sp>
            <p:nvSpPr>
              <p:cNvPr id="502" name="Google Shape;502;p5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91" y="1150837"/>
                <a:ext cx="11866200" cy="5604000"/>
              </a:xfrm>
              <a:prstGeom prst="rect">
                <a:avLst/>
              </a:prstGeom>
              <a:blipFill>
                <a:blip r:embed="rId3"/>
                <a:stretch>
                  <a:fillRect l="-748" t="-20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3" name="Google Shape;503;p50"/>
          <p:cNvSpPr txBox="1"/>
          <p:nvPr/>
        </p:nvSpPr>
        <p:spPr>
          <a:xfrm>
            <a:off x="3295688" y="2492100"/>
            <a:ext cx="4309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E75B5"/>
              </a:solidFill>
            </a:endParaRPr>
          </a:p>
        </p:txBody>
      </p:sp>
      <p:sp>
        <p:nvSpPr>
          <p:cNvPr id="504" name="Google Shape;504;p50"/>
          <p:cNvSpPr txBox="1"/>
          <p:nvPr/>
        </p:nvSpPr>
        <p:spPr>
          <a:xfrm>
            <a:off x="10199991" y="2505863"/>
            <a:ext cx="172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FF855-1F99-BA65-9AAA-D66EF0D91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815" y="2582244"/>
            <a:ext cx="5839519" cy="97662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87B86E-1612-64EF-D734-9733D1253494}"/>
                  </a:ext>
                </a:extLst>
              </p:cNvPr>
              <p:cNvSpPr txBox="1"/>
              <p:nvPr/>
            </p:nvSpPr>
            <p:spPr>
              <a:xfrm>
                <a:off x="1340327" y="2477075"/>
                <a:ext cx="311033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 …    </m:t>
                    </m:r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kumimoji="1" lang="en-US" altLang="ko-Kore-KR" b="0" dirty="0"/>
              </a:p>
              <a:p>
                <a:r>
                  <a:rPr kumimoji="1" lang="en-US" altLang="ko-Kore-KR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endParaRPr kumimoji="1" lang="en-US" altLang="ko-Kore-KR" b="0" dirty="0"/>
              </a:p>
              <a:p>
                <a:r>
                  <a:rPr kumimoji="1" lang="en-US" altLang="ko-Kore-KR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</m:oMath>
                </a14:m>
                <a:r>
                  <a:rPr kumimoji="1" lang="en-US" altLang="ko-Kore-KR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endParaRPr kumimoji="1" lang="en-US" altLang="ko-Kore-KR" b="0" dirty="0"/>
              </a:p>
              <a:p>
                <a:r>
                  <a:rPr kumimoji="1" lang="en-US" altLang="ko-Kore-KR" dirty="0"/>
                  <a:t>	          …</a:t>
                </a:r>
              </a:p>
              <a:p>
                <a:r>
                  <a:rPr kumimoji="1" lang="en-US" altLang="ko-Kore-KR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ko-Kore-KR" altLang="en-US" dirty="0"/>
              </a:p>
              <a:p>
                <a:endParaRPr kumimoji="1" lang="en-US" altLang="ko-Kore-KR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87B86E-1612-64EF-D734-9733D1253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327" y="2477075"/>
                <a:ext cx="3110339" cy="1754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1C54D3-9E02-9D20-9A1C-ABD66AF2937C}"/>
                  </a:ext>
                </a:extLst>
              </p:cNvPr>
              <p:cNvSpPr txBox="1"/>
              <p:nvPr/>
            </p:nvSpPr>
            <p:spPr>
              <a:xfrm>
                <a:off x="640178" y="3009300"/>
                <a:ext cx="8503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1C54D3-9E02-9D20-9A1C-ABD66AF29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8" y="3009300"/>
                <a:ext cx="8503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70A045CD-EB69-3213-DCF7-0F90A7B19307}"/>
              </a:ext>
            </a:extLst>
          </p:cNvPr>
          <p:cNvSpPr/>
          <p:nvPr/>
        </p:nvSpPr>
        <p:spPr>
          <a:xfrm>
            <a:off x="1490490" y="2477075"/>
            <a:ext cx="2960176" cy="1518834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020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BIKE</a:t>
            </a:r>
            <a:r>
              <a:rPr lang="en-US" altLang="ko" b="1" dirty="0"/>
              <a:t>: </a:t>
            </a:r>
            <a:r>
              <a:rPr lang="en-US" altLang="ko" b="1" dirty="0" err="1"/>
              <a:t>KeyGen</a:t>
            </a:r>
            <a:endParaRPr b="1" dirty="0"/>
          </a:p>
        </p:txBody>
      </p:sp>
      <p:sp>
        <p:nvSpPr>
          <p:cNvPr id="503" name="Google Shape;503;p50"/>
          <p:cNvSpPr txBox="1"/>
          <p:nvPr/>
        </p:nvSpPr>
        <p:spPr>
          <a:xfrm>
            <a:off x="3728900" y="2455406"/>
            <a:ext cx="43098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E75B5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EAA843-A39D-F042-07DD-35F84894F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170" y="2596315"/>
            <a:ext cx="3988470" cy="153768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5D053E-1923-97A8-4152-875B4205D3E9}"/>
                  </a:ext>
                </a:extLst>
              </p:cNvPr>
              <p:cNvSpPr txBox="1"/>
              <p:nvPr/>
            </p:nvSpPr>
            <p:spPr>
              <a:xfrm>
                <a:off x="292650" y="1138999"/>
                <a:ext cx="8647624" cy="1231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BIKE </a:t>
                </a:r>
                <a:r>
                  <a:rPr kumimoji="1" lang="en-US" altLang="ko-Kore-KR" sz="2400" b="1" dirty="0" err="1"/>
                  <a:t>KeyGen</a:t>
                </a:r>
                <a:endParaRPr kumimoji="1" lang="en-US" altLang="ko-Kore-KR" sz="24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ore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ore-KR" altLang="en-US" sz="2400" dirty="0"/>
                  <a:t>은 개인키</a:t>
                </a:r>
                <a:r>
                  <a:rPr kumimoji="1" lang="en-US" altLang="ko-Kore-KR" sz="2400" dirty="0"/>
                  <a:t>, </a:t>
                </a:r>
                <a:r>
                  <a:rPr kumimoji="1" lang="ko-Kore-KR" altLang="en-US" sz="2400" dirty="0"/>
                  <a:t>랜덤 값의 </a:t>
                </a:r>
                <a:r>
                  <a:rPr kumimoji="1" lang="en-US" altLang="ko-Kore-KR" sz="2400" dirty="0"/>
                  <a:t>Sparse vector(</a:t>
                </a:r>
                <a:r>
                  <a:rPr kumimoji="1" lang="ko-Kore-KR" altLang="en-US" sz="2400" dirty="0"/>
                  <a:t>희소 벡터</a:t>
                </a:r>
                <a:r>
                  <a:rPr kumimoji="1" lang="en-US" altLang="ko-Kore-KR" sz="2400" dirty="0"/>
                  <a:t>)</a:t>
                </a:r>
                <a:r>
                  <a:rPr kumimoji="1" lang="ko-Kore-KR" altLang="en-US" sz="2400" dirty="0"/>
                  <a:t>를 사용</a:t>
                </a:r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공개키</a:t>
                </a:r>
                <a:r>
                  <a:rPr kumimoji="1" lang="en-US" altLang="ko-Kore-KR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ko-Kore-KR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ore-KR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ko-Kore-KR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ore-KR" sz="2400" dirty="0"/>
                  <a:t>, Field Inversion </a:t>
                </a:r>
                <a:r>
                  <a:rPr kumimoji="1" lang="ko-Kore-KR" altLang="en-US" sz="2400" dirty="0"/>
                  <a:t>사용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5D053E-1923-97A8-4152-875B4205D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50" y="1138999"/>
                <a:ext cx="8647624" cy="1231556"/>
              </a:xfrm>
              <a:prstGeom prst="rect">
                <a:avLst/>
              </a:prstGeom>
              <a:blipFill>
                <a:blip r:embed="rId4"/>
                <a:stretch>
                  <a:fillRect l="-1026" t="-4082" r="-147" b="-102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9A3A6D2D-4CF1-E6F8-ED16-4F54872B4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40" y="4592343"/>
            <a:ext cx="5839519" cy="528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1621B0-5B5E-6ED6-92AE-425533D7B3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704" y="2173458"/>
            <a:ext cx="3627423" cy="3562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71EBDE-6E08-4F3B-2176-55F8C44C0EF5}"/>
              </a:ext>
            </a:extLst>
          </p:cNvPr>
          <p:cNvSpPr/>
          <p:nvPr/>
        </p:nvSpPr>
        <p:spPr>
          <a:xfrm>
            <a:off x="809140" y="4769471"/>
            <a:ext cx="5777290" cy="337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1A25198-3827-31B7-5838-CE805A0F51D3}"/>
              </a:ext>
            </a:extLst>
          </p:cNvPr>
          <p:cNvCxnSpPr>
            <a:stCxn id="7" idx="3"/>
          </p:cNvCxnSpPr>
          <p:nvPr/>
        </p:nvCxnSpPr>
        <p:spPr>
          <a:xfrm flipV="1">
            <a:off x="6648659" y="4274911"/>
            <a:ext cx="804045" cy="5816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5F431E-7482-5894-39A4-9ECFE92532B0}"/>
              </a:ext>
            </a:extLst>
          </p:cNvPr>
          <p:cNvSpPr/>
          <p:nvPr/>
        </p:nvSpPr>
        <p:spPr>
          <a:xfrm>
            <a:off x="7747351" y="3582420"/>
            <a:ext cx="3369828" cy="1795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C8FCF60-13B4-9D47-ABE6-B7DBB0D61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199" y="5889517"/>
            <a:ext cx="3060700" cy="85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A7640F-72BB-00F9-4133-37F1646B459B}"/>
              </a:ext>
            </a:extLst>
          </p:cNvPr>
          <p:cNvSpPr txBox="1"/>
          <p:nvPr/>
        </p:nvSpPr>
        <p:spPr>
          <a:xfrm>
            <a:off x="456070" y="5413279"/>
            <a:ext cx="6638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BIKE-Level 1,</a:t>
            </a:r>
            <a:r>
              <a:rPr kumimoji="1" lang="ko-Kore-KR" altLang="en-US" sz="2400" dirty="0"/>
              <a:t> </a:t>
            </a:r>
            <a:r>
              <a:rPr kumimoji="1" lang="en-US" altLang="ko-Kore-KR" sz="2400" dirty="0"/>
              <a:t>3</a:t>
            </a:r>
            <a:r>
              <a:rPr kumimoji="1" lang="en-US" altLang="ko-KR" sz="2400" dirty="0"/>
              <a:t>, 5</a:t>
            </a:r>
            <a:r>
              <a:rPr kumimoji="1" lang="en-US" altLang="ko-Kore-KR" sz="2400" dirty="0"/>
              <a:t> </a:t>
            </a:r>
            <a:r>
              <a:rPr kumimoji="1" lang="ko-Kore-KR" altLang="en-US" sz="2400" dirty="0"/>
              <a:t>파라미터</a:t>
            </a:r>
            <a:r>
              <a:rPr kumimoji="1" lang="en-US" altLang="ko-Kore-KR" sz="2400" dirty="0"/>
              <a:t> </a:t>
            </a:r>
            <a:r>
              <a:rPr kumimoji="1" lang="en-US" altLang="ko-KR" sz="2400" dirty="0"/>
              <a:t>(Field size</a:t>
            </a:r>
            <a:r>
              <a:rPr kumimoji="1" lang="ko-KR" altLang="en-US" sz="2400" dirty="0"/>
              <a:t>가 매우 큼</a:t>
            </a:r>
            <a:r>
              <a:rPr kumimoji="1" lang="en-US" altLang="ko-KR" sz="2400" dirty="0"/>
              <a:t>)</a:t>
            </a:r>
            <a:endParaRPr kumimoji="1" lang="ko-Kore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6A6370-05EE-5D3F-E2B3-C4DBAEA31EBD}"/>
              </a:ext>
            </a:extLst>
          </p:cNvPr>
          <p:cNvSpPr txBox="1"/>
          <p:nvPr/>
        </p:nvSpPr>
        <p:spPr>
          <a:xfrm>
            <a:off x="2871172" y="6249069"/>
            <a:ext cx="950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solidFill>
                  <a:srgbClr val="FF0000"/>
                </a:solidFill>
              </a:rPr>
              <a:t>Field size</a:t>
            </a:r>
            <a:endParaRPr kumimoji="1" lang="ko-Kore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2D371-E3BB-D935-BB82-020412158E61}"/>
              </a:ext>
            </a:extLst>
          </p:cNvPr>
          <p:cNvSpPr txBox="1"/>
          <p:nvPr/>
        </p:nvSpPr>
        <p:spPr>
          <a:xfrm>
            <a:off x="2591132" y="6454915"/>
            <a:ext cx="1254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solidFill>
                  <a:srgbClr val="FF0000"/>
                </a:solidFill>
              </a:rPr>
              <a:t>Sparse value</a:t>
            </a:r>
            <a:endParaRPr kumimoji="1" lang="ko-Kore-KR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40DACE2-3FC2-0EE5-1D6C-0FE1E9B96A66}"/>
              </a:ext>
            </a:extLst>
          </p:cNvPr>
          <p:cNvCxnSpPr/>
          <p:nvPr/>
        </p:nvCxnSpPr>
        <p:spPr>
          <a:xfrm>
            <a:off x="2358887" y="3954910"/>
            <a:ext cx="512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BE543E-CEA4-611E-E500-39B5FD8922FB}"/>
              </a:ext>
            </a:extLst>
          </p:cNvPr>
          <p:cNvSpPr txBox="1"/>
          <p:nvPr/>
        </p:nvSpPr>
        <p:spPr>
          <a:xfrm>
            <a:off x="2916441" y="3857003"/>
            <a:ext cx="18101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1" dirty="0">
                <a:solidFill>
                  <a:schemeClr val="accent1"/>
                </a:solidFill>
              </a:rPr>
              <a:t>Decoding </a:t>
            </a:r>
            <a:r>
              <a:rPr kumimoji="1" lang="ko-Kore-KR" altLang="en-US" sz="1500" b="1" dirty="0">
                <a:solidFill>
                  <a:schemeClr val="accent1"/>
                </a:solidFill>
              </a:rPr>
              <a:t>실패 시</a:t>
            </a:r>
            <a:r>
              <a:rPr kumimoji="1" lang="en-US" altLang="ko-Kore-KR" sz="1500" b="1" dirty="0">
                <a:solidFill>
                  <a:schemeClr val="accent1"/>
                </a:solidFill>
              </a:rPr>
              <a:t>,</a:t>
            </a:r>
            <a:r>
              <a:rPr kumimoji="1" lang="ko-Kore-KR" altLang="en-US" sz="1500" b="1" dirty="0">
                <a:solidFill>
                  <a:schemeClr val="accent1"/>
                </a:solidFill>
              </a:rPr>
              <a:t> </a:t>
            </a:r>
            <a:endParaRPr kumimoji="1" lang="en-US" altLang="ko-Kore-KR" sz="1500" b="1" dirty="0">
              <a:solidFill>
                <a:schemeClr val="accent1"/>
              </a:solidFill>
            </a:endParaRPr>
          </a:p>
          <a:p>
            <a:r>
              <a:rPr kumimoji="1" lang="ko-Kore-KR" altLang="en-US" sz="1500" b="1" dirty="0">
                <a:solidFill>
                  <a:schemeClr val="accent1"/>
                </a:solidFill>
              </a:rPr>
              <a:t>대체되는 쓰레기 값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A68878-6E21-A21D-5C68-4C414AB51C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144" y="5889517"/>
            <a:ext cx="2997200" cy="850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5147F0-32C6-B0A3-97BF-AF51DF59BC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6589" y="5865500"/>
            <a:ext cx="2927054" cy="88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5DBBD604-0D0D-5242-6D4E-92A05B99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037" y="4016688"/>
            <a:ext cx="4826049" cy="1820144"/>
          </a:xfrm>
          <a:prstGeom prst="rect">
            <a:avLst/>
          </a:prstGeom>
        </p:spPr>
      </p:pic>
      <p:sp>
        <p:nvSpPr>
          <p:cNvPr id="514" name="Google Shape;514;p51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BIKE</a:t>
            </a:r>
            <a:r>
              <a:rPr lang="en-US" altLang="ko" b="1" dirty="0"/>
              <a:t>: </a:t>
            </a:r>
            <a:r>
              <a:rPr lang="en-US" altLang="ko" b="1" dirty="0" err="1"/>
              <a:t>KeyGen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168AA-87CD-1BB9-D5EE-13B7A3AB0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11" y="1767798"/>
            <a:ext cx="6423471" cy="18651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456167-3034-76CB-05E9-F26CE7519FFA}"/>
              </a:ext>
            </a:extLst>
          </p:cNvPr>
          <p:cNvSpPr txBox="1"/>
          <p:nvPr/>
        </p:nvSpPr>
        <p:spPr>
          <a:xfrm>
            <a:off x="2689001" y="1450473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Sparse vector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EDCF9-F038-2BE5-34C6-BDC0650F8135}"/>
              </a:ext>
            </a:extLst>
          </p:cNvPr>
          <p:cNvSpPr txBox="1"/>
          <p:nvPr/>
        </p:nvSpPr>
        <p:spPr>
          <a:xfrm>
            <a:off x="4915978" y="1450473"/>
            <a:ext cx="147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Sparse vector</a:t>
            </a:r>
            <a:endParaRPr kumimoji="1" lang="ko-Kore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9B20B6-2CD5-6E8E-FAB7-F9D08792C220}"/>
              </a:ext>
            </a:extLst>
          </p:cNvPr>
          <p:cNvSpPr/>
          <p:nvPr/>
        </p:nvSpPr>
        <p:spPr>
          <a:xfrm>
            <a:off x="185979" y="2341451"/>
            <a:ext cx="1600133" cy="728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FCB0B4-0F6A-872B-CA71-7CD56CC595E7}"/>
              </a:ext>
            </a:extLst>
          </p:cNvPr>
          <p:cNvSpPr/>
          <p:nvPr/>
        </p:nvSpPr>
        <p:spPr>
          <a:xfrm>
            <a:off x="269731" y="4562550"/>
            <a:ext cx="1678215" cy="728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BCA07A-CC3D-22E1-F8AA-F0342CD73374}"/>
                  </a:ext>
                </a:extLst>
              </p:cNvPr>
              <p:cNvSpPr txBox="1"/>
              <p:nvPr/>
            </p:nvSpPr>
            <p:spPr>
              <a:xfrm>
                <a:off x="-857462" y="2234717"/>
                <a:ext cx="3671853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35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ore-KR" sz="3500" b="0" i="1" dirty="0" smtClean="0">
                              <a:latin typeface="Cambria Math" panose="02040503050406030204" pitchFamily="18" charset="0"/>
                            </a:rPr>
                            <m:t>𝑠𝑒𝑐𝑟𝑒𝑡</m:t>
                          </m:r>
                        </m:sub>
                      </m:sSub>
                    </m:oMath>
                  </m:oMathPara>
                </a14:m>
                <a:endParaRPr lang="ko-Kore-KR" altLang="en-US" sz="35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BCA07A-CC3D-22E1-F8AA-F0342CD73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7462" y="2234717"/>
                <a:ext cx="3671853" cy="630942"/>
              </a:xfrm>
              <a:prstGeom prst="rect">
                <a:avLst/>
              </a:prstGeom>
              <a:blipFill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5C973-6B10-BD0E-B2EB-793373DDF0E1}"/>
                  </a:ext>
                </a:extLst>
              </p:cNvPr>
              <p:cNvSpPr txBox="1"/>
              <p:nvPr/>
            </p:nvSpPr>
            <p:spPr>
              <a:xfrm>
                <a:off x="-75351" y="4468533"/>
                <a:ext cx="2632775" cy="672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3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35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ko-Kore-KR" sz="3500" b="0" i="1" dirty="0" smtClean="0">
                              <a:latin typeface="Cambria Math" panose="02040503050406030204" pitchFamily="18" charset="0"/>
                            </a:rPr>
                            <m:t>𝑝𝑢𝑏𝑙𝑖𝑐</m:t>
                          </m:r>
                        </m:sub>
                      </m:sSub>
                    </m:oMath>
                  </m:oMathPara>
                </a14:m>
                <a:endParaRPr lang="ko-Kore-KR" altLang="en-US" sz="3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5C973-6B10-BD0E-B2EB-793373DDF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351" y="4468533"/>
                <a:ext cx="2632775" cy="672556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3FE0BA81-DB74-E49F-EE1E-DD7A4060C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7762" y="4842479"/>
            <a:ext cx="5158555" cy="17001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0E4231-C9ED-823B-A0D2-57BB7F12E1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2321" y="1552810"/>
            <a:ext cx="3060700" cy="850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285DA6-D293-9E68-ACB6-ECAB17109346}"/>
              </a:ext>
            </a:extLst>
          </p:cNvPr>
          <p:cNvSpPr txBox="1"/>
          <p:nvPr/>
        </p:nvSpPr>
        <p:spPr>
          <a:xfrm>
            <a:off x="10188044" y="1919640"/>
            <a:ext cx="950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solidFill>
                  <a:srgbClr val="FF0000"/>
                </a:solidFill>
              </a:rPr>
              <a:t>Field size</a:t>
            </a:r>
            <a:endParaRPr kumimoji="1" lang="ko-Kore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AB7EF-C3A2-7BCC-D7B6-ABCA7361EE23}"/>
              </a:ext>
            </a:extLst>
          </p:cNvPr>
          <p:cNvSpPr txBox="1"/>
          <p:nvPr/>
        </p:nvSpPr>
        <p:spPr>
          <a:xfrm>
            <a:off x="9908004" y="2125486"/>
            <a:ext cx="1254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b="1" dirty="0">
                <a:solidFill>
                  <a:srgbClr val="FF0000"/>
                </a:solidFill>
              </a:rPr>
              <a:t>Sparse value</a:t>
            </a:r>
            <a:endParaRPr kumimoji="1" lang="ko-Kore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5290742-E615-F6E6-0C52-B3B92FA32A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2321" y="2578100"/>
            <a:ext cx="2997200" cy="850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96AD7CF-6C4B-B544-2E0B-C8656B8397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2321" y="3645151"/>
            <a:ext cx="2927054" cy="881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BIKE</a:t>
            </a:r>
            <a:r>
              <a:rPr lang="en-US" altLang="ko" b="1" dirty="0"/>
              <a:t>: Encapsulation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5D053E-1923-97A8-4152-875B4205D3E9}"/>
                  </a:ext>
                </a:extLst>
              </p:cNvPr>
              <p:cNvSpPr txBox="1"/>
              <p:nvPr/>
            </p:nvSpPr>
            <p:spPr>
              <a:xfrm>
                <a:off x="292650" y="1138999"/>
                <a:ext cx="700223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BIKE Encapsulation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해시함수 </a:t>
                </a:r>
                <a:r>
                  <a:rPr kumimoji="1" lang="en-US" altLang="ko-Kore-KR" sz="2400" dirty="0"/>
                  <a:t>(H, K, L</a:t>
                </a:r>
                <a:r>
                  <a:rPr kumimoji="1" lang="en-US" altLang="ko-KR" sz="2400" dirty="0"/>
                  <a:t>)</a:t>
                </a:r>
                <a:r>
                  <a:rPr kumimoji="1" lang="ko-Kore-KR" altLang="en-US" sz="2400" dirty="0"/>
                  <a:t>가 자주 사용되며</a:t>
                </a:r>
                <a:r>
                  <a:rPr kumimoji="1" lang="en-US" altLang="ko-Kore-KR" sz="2400" dirty="0"/>
                  <a:t>,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동일한 </a:t>
                </a:r>
                <a:r>
                  <a:rPr kumimoji="1" lang="ko-Kore-KR" altLang="en-US" sz="2400" b="1" dirty="0">
                    <a:solidFill>
                      <a:schemeClr val="accent1"/>
                    </a:solidFill>
                  </a:rPr>
                  <a:t>인코딩</a:t>
                </a:r>
                <a:r>
                  <a:rPr kumimoji="1" lang="en-US" altLang="ko-Kore-KR" sz="2400" b="1" dirty="0">
                    <a:solidFill>
                      <a:schemeClr val="accent1"/>
                    </a:solidFill>
                  </a:rPr>
                  <a:t>(</a:t>
                </a:r>
                <a:r>
                  <a:rPr kumimoji="1" lang="ko-Kore-KR" altLang="en-US" sz="2400" b="1" dirty="0">
                    <a:solidFill>
                      <a:schemeClr val="accent1"/>
                    </a:solidFill>
                  </a:rPr>
                  <a:t>신드롬</a:t>
                </a:r>
                <a:r>
                  <a:rPr kumimoji="1" lang="en-US" altLang="ko-Kore-KR" sz="2400" b="1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ko-Kore-KR" altLang="en-US" sz="2400" b="1" dirty="0">
                    <a:solidFill>
                      <a:schemeClr val="accent1"/>
                    </a:solidFill>
                  </a:rPr>
                  <a:t>계산</a:t>
                </a:r>
                <a:r>
                  <a:rPr kumimoji="1" lang="en-US" altLang="ko-Kore-KR" sz="2400" b="1" dirty="0">
                    <a:solidFill>
                      <a:schemeClr val="accent1"/>
                    </a:solidFill>
                  </a:rPr>
                  <a:t>)</a:t>
                </a:r>
                <a:r>
                  <a:rPr kumimoji="1" lang="ko-Kore-KR" altLang="en-US" sz="2400" dirty="0"/>
                  <a:t>이 사용됨</a:t>
                </a:r>
                <a:r>
                  <a:rPr kumimoji="1" lang="en-US" altLang="ko-Kore-KR" sz="2400" dirty="0"/>
                  <a:t> </a:t>
                </a:r>
                <a:r>
                  <a:rPr kumimoji="1" lang="en-US" altLang="ko-Kore-KR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h</m:t>
                    </m:r>
                  </m:oMath>
                </a14:m>
                <a:endParaRPr kumimoji="1" lang="ko-Kore-KR" alt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5D053E-1923-97A8-4152-875B4205D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50" y="1138999"/>
                <a:ext cx="7002238" cy="1200329"/>
              </a:xfrm>
              <a:prstGeom prst="rect">
                <a:avLst/>
              </a:prstGeom>
              <a:blipFill>
                <a:blip r:embed="rId3"/>
                <a:stretch>
                  <a:fillRect l="-1268" t="-4167" b="-937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FD4856DB-5FC9-91B5-D9E4-066E7D7EC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625" y="2644232"/>
            <a:ext cx="5839519" cy="3952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E67F72-8112-F35C-3264-AF21F5DA8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820" y="2876231"/>
            <a:ext cx="3988470" cy="23951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45A4D981-8CC8-C89D-0741-C4DFF2BE4112}"/>
              </a:ext>
            </a:extLst>
          </p:cNvPr>
          <p:cNvCxnSpPr/>
          <p:nvPr/>
        </p:nvCxnSpPr>
        <p:spPr>
          <a:xfrm>
            <a:off x="5990095" y="4347275"/>
            <a:ext cx="8369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59B6EE60-62CF-3073-2157-2AAFE8E5C33C}"/>
              </a:ext>
            </a:extLst>
          </p:cNvPr>
          <p:cNvCxnSpPr/>
          <p:nvPr/>
        </p:nvCxnSpPr>
        <p:spPr>
          <a:xfrm>
            <a:off x="10474272" y="5267521"/>
            <a:ext cx="8369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3FFA82CD-ABCB-5453-9D4D-FD9B89B6B6A0}"/>
              </a:ext>
            </a:extLst>
          </p:cNvPr>
          <p:cNvCxnSpPr/>
          <p:nvPr/>
        </p:nvCxnSpPr>
        <p:spPr>
          <a:xfrm>
            <a:off x="8704882" y="6388226"/>
            <a:ext cx="8369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48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BIKE</a:t>
            </a:r>
            <a:r>
              <a:rPr lang="en-US" altLang="ko" b="1" dirty="0"/>
              <a:t>: Decapsulation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5D053E-1923-97A8-4152-875B4205D3E9}"/>
                  </a:ext>
                </a:extLst>
              </p:cNvPr>
              <p:cNvSpPr txBox="1"/>
              <p:nvPr/>
            </p:nvSpPr>
            <p:spPr>
              <a:xfrm>
                <a:off x="292650" y="1138999"/>
                <a:ext cx="923054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BIKE Decapsulation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Decoder</a:t>
                </a:r>
                <a:r>
                  <a:rPr kumimoji="1" lang="ko-Kore-KR" altLang="en-US" sz="2400" dirty="0"/>
                  <a:t>를 사용해 </a:t>
                </a:r>
                <a:r>
                  <a:rPr kumimoji="1" lang="en-US" altLang="ko-Kore-KR" sz="2400" dirty="0"/>
                  <a:t>Encapsulation</a:t>
                </a:r>
                <a:r>
                  <a:rPr kumimoji="1" lang="ko-Kore-KR" altLang="en-US" sz="2400" dirty="0"/>
                  <a:t>에서와의 동일한 세션키 </a:t>
                </a:r>
                <a:r>
                  <a:rPr kumimoji="1" lang="en-US" altLang="ko-Kore-KR" sz="2400" dirty="0"/>
                  <a:t>K </a:t>
                </a:r>
                <a:r>
                  <a:rPr kumimoji="1" lang="ko-Kore-KR" altLang="en-US" sz="2400" dirty="0"/>
                  <a:t>생성</a:t>
                </a:r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디코딩 실패 시</a:t>
                </a:r>
                <a:r>
                  <a:rPr kumimoji="1" lang="en-US" altLang="ko-Kore-KR" sz="2400" dirty="0"/>
                  <a:t>, </a:t>
                </a:r>
                <a:r>
                  <a:rPr kumimoji="1" lang="ko-Kore-KR" altLang="en-US" sz="2400" dirty="0">
                    <a:sym typeface="Wingdings" pitchFamily="2" charset="2"/>
                  </a:rPr>
                  <a:t>쓰레기 값 </a:t>
                </a:r>
                <a14:m>
                  <m:oMath xmlns:m="http://schemas.openxmlformats.org/officeDocument/2006/math">
                    <m:r>
                      <a:rPr kumimoji="1" lang="ko-Kore-KR" altLang="en-US" sz="24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</m:oMath>
                </a14:m>
                <a:r>
                  <a:rPr kumimoji="1" lang="ko-Kore-KR" altLang="en-US" sz="2400" dirty="0"/>
                  <a:t>를 해시 함</a:t>
                </a:r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디코딩은 더 봐야함</a:t>
                </a:r>
                <a:r>
                  <a:rPr kumimoji="1" lang="en-US" altLang="ko-Kore-KR" sz="2400" dirty="0"/>
                  <a:t>, </a:t>
                </a:r>
                <a:r>
                  <a:rPr kumimoji="1" lang="en-US" altLang="ko-Kore-KR" sz="2400" b="1" dirty="0"/>
                  <a:t>Black-Gray-Flip (BGP) Decoder</a:t>
                </a:r>
                <a:endParaRPr kumimoji="1" lang="ko-Kore-KR" alt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5D053E-1923-97A8-4152-875B4205D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50" y="1138999"/>
                <a:ext cx="9230540" cy="1569660"/>
              </a:xfrm>
              <a:prstGeom prst="rect">
                <a:avLst/>
              </a:prstGeom>
              <a:blipFill>
                <a:blip r:embed="rId3"/>
                <a:stretch>
                  <a:fillRect l="-963" t="-3200" r="-138" b="-8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C7809AF4-36C9-4685-B41D-B169131E6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876" y="2877611"/>
            <a:ext cx="7772400" cy="1791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22B33CD-C453-B6C1-0719-55FF35B85D59}"/>
              </a:ext>
            </a:extLst>
          </p:cNvPr>
          <p:cNvSpPr/>
          <p:nvPr/>
        </p:nvSpPr>
        <p:spPr>
          <a:xfrm>
            <a:off x="5642975" y="4358847"/>
            <a:ext cx="1453019" cy="3101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4116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BIKE</a:t>
            </a:r>
            <a:r>
              <a:rPr lang="en-US" altLang="ko" b="1" dirty="0"/>
              <a:t>: Future work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D053E-1923-97A8-4152-875B4205D3E9}"/>
              </a:ext>
            </a:extLst>
          </p:cNvPr>
          <p:cNvSpPr txBox="1"/>
          <p:nvPr/>
        </p:nvSpPr>
        <p:spPr>
          <a:xfrm>
            <a:off x="217494" y="1083562"/>
            <a:ext cx="999510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Encoding</a:t>
            </a:r>
            <a:r>
              <a:rPr kumimoji="1" lang="ko-Kore-KR" altLang="en-US" sz="2400" b="1" dirty="0"/>
              <a:t>은 </a:t>
            </a:r>
            <a:r>
              <a:rPr kumimoji="1" lang="en-US" altLang="ko-Kore-KR" sz="2400" b="1" dirty="0"/>
              <a:t>matrix, vector</a:t>
            </a:r>
            <a:r>
              <a:rPr kumimoji="1" lang="ko-Kore-KR" altLang="en-US" sz="2400" b="1" dirty="0"/>
              <a:t> 곱셈</a:t>
            </a:r>
            <a:r>
              <a:rPr kumimoji="1" lang="en-US" altLang="ko-Kore-KR" sz="2400" dirty="0"/>
              <a:t>, </a:t>
            </a:r>
            <a:r>
              <a:rPr kumimoji="1" lang="en-US" altLang="ko-KR" sz="2400" dirty="0">
                <a:sym typeface="Wingdings" pitchFamily="2" charset="2"/>
              </a:rPr>
              <a:t> </a:t>
            </a:r>
            <a:r>
              <a:rPr kumimoji="1" lang="ko-KR" altLang="en-US" sz="2400" dirty="0">
                <a:sym typeface="Wingdings" pitchFamily="2" charset="2"/>
              </a:rPr>
              <a:t>동일한</a:t>
            </a:r>
            <a:r>
              <a:rPr kumimoji="1" lang="en-US" altLang="ko-KR" sz="2400" dirty="0">
                <a:sym typeface="Wingdings" pitchFamily="2" charset="2"/>
              </a:rPr>
              <a:t> Linear matrix</a:t>
            </a:r>
            <a:r>
              <a:rPr kumimoji="1" lang="ko-KR" altLang="en-US" sz="2400" dirty="0">
                <a:sym typeface="Wingdings" pitchFamily="2" charset="2"/>
              </a:rPr>
              <a:t> 분해 후 양자 구현</a:t>
            </a:r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ko-KR" altLang="en-US" sz="2400" dirty="0">
                <a:sym typeface="Wingdings" pitchFamily="2" charset="2"/>
              </a:rPr>
              <a:t>    이지만 </a:t>
            </a:r>
            <a:r>
              <a:rPr kumimoji="1" lang="en-US" altLang="ko-KR" sz="2400" b="1" dirty="0">
                <a:solidFill>
                  <a:schemeClr val="accent1"/>
                </a:solidFill>
                <a:sym typeface="Wingdings" pitchFamily="2" charset="2"/>
              </a:rPr>
              <a:t>Circulant matrix</a:t>
            </a:r>
            <a:r>
              <a:rPr kumimoji="1" lang="ko-KR" altLang="en-US" sz="2400" b="1" dirty="0">
                <a:solidFill>
                  <a:schemeClr val="accent1"/>
                </a:solidFill>
                <a:sym typeface="Wingdings" pitchFamily="2" charset="2"/>
              </a:rPr>
              <a:t>에 따른</a:t>
            </a:r>
            <a:r>
              <a:rPr kumimoji="1" lang="en-US" altLang="ko-KR" sz="2400" b="1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kumimoji="1" lang="ko-KR" altLang="en-US" sz="2400" b="1" dirty="0">
                <a:solidFill>
                  <a:schemeClr val="accent1"/>
                </a:solidFill>
                <a:sym typeface="Wingdings" pitchFamily="2" charset="2"/>
              </a:rPr>
              <a:t>차이점</a:t>
            </a:r>
            <a:r>
              <a:rPr kumimoji="1" lang="ko-KR" altLang="en-US" sz="2400" dirty="0">
                <a:sym typeface="Wingdings" pitchFamily="2" charset="2"/>
              </a:rPr>
              <a:t>이 있을지</a:t>
            </a:r>
            <a:r>
              <a:rPr kumimoji="1" lang="en-US" altLang="ko-KR" sz="2400" dirty="0">
                <a:sym typeface="Wingdings" pitchFamily="2" charset="2"/>
              </a:rPr>
              <a:t>?</a:t>
            </a:r>
          </a:p>
          <a:p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400" dirty="0"/>
              <a:t>곱셈은 </a:t>
            </a:r>
            <a:r>
              <a:rPr kumimoji="1" lang="en-US" altLang="ko-Kore-KR" sz="2400" dirty="0"/>
              <a:t>Circulant matrix</a:t>
            </a:r>
            <a:r>
              <a:rPr kumimoji="1" lang="ko-Kore-KR" altLang="en-US" sz="2400" dirty="0"/>
              <a:t>에 따른 차이점 없을 듯</a:t>
            </a:r>
            <a:r>
              <a:rPr kumimoji="1" lang="en-US" altLang="ko-Kore-KR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400" dirty="0"/>
              <a:t>곱셈기는 확장해 둔 상태</a:t>
            </a:r>
            <a:r>
              <a:rPr kumimoji="1" lang="en-US" altLang="ko-Kore-KR" sz="2400" dirty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400" b="1" dirty="0">
                <a:solidFill>
                  <a:srgbClr val="FF0000"/>
                </a:solidFill>
              </a:rPr>
              <a:t>필드 사이즈가 매우 커서</a:t>
            </a:r>
            <a:r>
              <a:rPr kumimoji="1" lang="ko-Kore-KR" altLang="en-US" sz="2400" dirty="0"/>
              <a:t> 시뮬레이션이 너무 오래걸림</a:t>
            </a: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BIKE</a:t>
            </a:r>
            <a:r>
              <a:rPr kumimoji="1" lang="ko-Kore-KR" altLang="en-US" sz="2400" b="1" dirty="0"/>
              <a:t>에 대한 암호 분석 알고리즘</a:t>
            </a:r>
            <a:r>
              <a:rPr kumimoji="1" lang="en-US" altLang="ko-Kore-KR" sz="2400" b="1" dirty="0"/>
              <a:t>?</a:t>
            </a:r>
            <a:r>
              <a:rPr kumimoji="1" lang="ko-Kore-KR" altLang="en-US" sz="2400" dirty="0"/>
              <a:t> </a:t>
            </a:r>
            <a:r>
              <a:rPr kumimoji="1" lang="en-US" altLang="ko-Kore-KR" sz="2400" dirty="0"/>
              <a:t>(Ex: Information Set Decoding)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8D0169-B5F8-0861-E798-A0F4FB06E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976" y="1913631"/>
            <a:ext cx="3180530" cy="253311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836805E-03A1-AEBD-2DA2-69C1FB8DD3D3}"/>
              </a:ext>
            </a:extLst>
          </p:cNvPr>
          <p:cNvCxnSpPr/>
          <p:nvPr/>
        </p:nvCxnSpPr>
        <p:spPr>
          <a:xfrm>
            <a:off x="9018740" y="2336104"/>
            <a:ext cx="5073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7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125828-DD60-2B81-43B7-7BB10AE0DFDD}"/>
              </a:ext>
            </a:extLst>
          </p:cNvPr>
          <p:cNvSpPr/>
          <p:nvPr/>
        </p:nvSpPr>
        <p:spPr>
          <a:xfrm>
            <a:off x="3335729" y="2625677"/>
            <a:ext cx="6224086" cy="20575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4CB58-4322-ACBD-A86E-575B8DAFFC80}"/>
              </a:ext>
            </a:extLst>
          </p:cNvPr>
          <p:cNvSpPr txBox="1"/>
          <p:nvPr/>
        </p:nvSpPr>
        <p:spPr>
          <a:xfrm>
            <a:off x="4315216" y="2998113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000" dirty="0"/>
              <a:t>감사합니다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347</Words>
  <Application>Microsoft Macintosh PowerPoint</Application>
  <PresentationFormat>와이드스크린</PresentationFormat>
  <Paragraphs>76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Malgun Gothic</vt:lpstr>
      <vt:lpstr>Arial</vt:lpstr>
      <vt:lpstr>Calibri</vt:lpstr>
      <vt:lpstr>Calibri Light</vt:lpstr>
      <vt:lpstr>Cambria Math</vt:lpstr>
      <vt:lpstr>Office 테마</vt:lpstr>
      <vt:lpstr>BIKE 양자 관련</vt:lpstr>
      <vt:lpstr>ClassicMcEliece</vt:lpstr>
      <vt:lpstr>BIKE</vt:lpstr>
      <vt:lpstr>BIKE: KeyGen</vt:lpstr>
      <vt:lpstr>BIKE: KeyGen</vt:lpstr>
      <vt:lpstr>BIKE: Encapsulation</vt:lpstr>
      <vt:lpstr>BIKE: Decapsulation</vt:lpstr>
      <vt:lpstr>BIKE: Future work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및 양자 Binary Filed 곱셈</dc:title>
  <dc:creator>장경배</dc:creator>
  <cp:lastModifiedBy>장경배</cp:lastModifiedBy>
  <cp:revision>9</cp:revision>
  <dcterms:created xsi:type="dcterms:W3CDTF">2022-09-25T08:23:11Z</dcterms:created>
  <dcterms:modified xsi:type="dcterms:W3CDTF">2022-09-25T17:57:42Z</dcterms:modified>
</cp:coreProperties>
</file>