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9" r:id="rId4"/>
    <p:sldId id="291" r:id="rId5"/>
    <p:sldId id="293" r:id="rId6"/>
    <p:sldId id="295" r:id="rId7"/>
    <p:sldId id="297" r:id="rId8"/>
    <p:sldId id="298" r:id="rId9"/>
    <p:sldId id="299" r:id="rId10"/>
    <p:sldId id="300" r:id="rId11"/>
    <p:sldId id="284" r:id="rId12"/>
    <p:sldId id="301" r:id="rId13"/>
    <p:sldId id="283" r:id="rId14"/>
    <p:sldId id="280" r:id="rId15"/>
    <p:sldId id="282" r:id="rId16"/>
    <p:sldId id="281" r:id="rId17"/>
    <p:sldId id="30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2" autoAdjust="0"/>
    <p:restoredTop sz="95964"/>
  </p:normalViewPr>
  <p:slideViewPr>
    <p:cSldViewPr snapToGrid="0">
      <p:cViewPr varScale="1">
        <p:scale>
          <a:sx n="115" d="100"/>
          <a:sy n="115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540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cI97yxT-I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eprint.iacr.org/2022/6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ARIA </a:t>
            </a:r>
            <a:r>
              <a:rPr lang="ko-KR" altLang="en-US" dirty="0"/>
              <a:t>양자회로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https://youtu.be/PcI97yxT-IU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2800-730B-9E2A-516B-DA3CD7E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A7C94F-2FCC-38BB-B780-078F8870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97" y="2875408"/>
            <a:ext cx="7493522" cy="2033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D738D3-EC03-1E63-8AE8-62D2B9F52732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12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</a:t>
                </a:r>
                <a:r>
                  <a:rPr kumimoji="1" lang="ko-KR" altLang="en-US" dirty="0"/>
                  <a:t>양자 자원 비교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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Boyar-Peralta,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 Itoh-</a:t>
                </a:r>
                <a:r>
                  <a:rPr kumimoji="1" lang="en-US" altLang="ko-KR" dirty="0" err="1">
                    <a:sym typeface="Wingdings" pitchFamily="2" charset="2"/>
                  </a:rPr>
                  <a:t>Tsujii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다만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비교를 위해 </a:t>
                </a:r>
                <a:r>
                  <a:rPr kumimoji="1" lang="en-US" altLang="ko-KR" dirty="0"/>
                  <a:t>Itoh-</a:t>
                </a:r>
                <a:r>
                  <a:rPr kumimoji="1" lang="en-US" altLang="ko-KR" dirty="0" err="1"/>
                  <a:t>Tsujii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기법을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적용하여 비교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D738D3-EC03-1E63-8AE8-62D2B9F52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1287084"/>
              </a:xfrm>
              <a:prstGeom prst="rect">
                <a:avLst/>
              </a:prstGeom>
              <a:blipFill>
                <a:blip r:embed="rId3"/>
                <a:stretch>
                  <a:fillRect l="-447" b="-68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99C5B4A-8005-0E12-08F8-DE4C3BBF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771865"/>
              </p:ext>
            </p:extLst>
          </p:nvPr>
        </p:nvGraphicFramePr>
        <p:xfrm>
          <a:off x="1334797" y="5395961"/>
          <a:ext cx="7533781" cy="7621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0208">
                  <a:extLst>
                    <a:ext uri="{9D8B030D-6E8A-4147-A177-3AD203B41FA5}">
                      <a16:colId xmlns:a16="http://schemas.microsoft.com/office/drawing/2014/main" val="344688995"/>
                    </a:ext>
                  </a:extLst>
                </a:gridCol>
                <a:gridCol w="918696">
                  <a:extLst>
                    <a:ext uri="{9D8B030D-6E8A-4147-A177-3AD203B41FA5}">
                      <a16:colId xmlns:a16="http://schemas.microsoft.com/office/drawing/2014/main" val="3750823224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507269121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4192880038"/>
                    </a:ext>
                  </a:extLst>
                </a:gridCol>
                <a:gridCol w="749147">
                  <a:extLst>
                    <a:ext uri="{9D8B030D-6E8A-4147-A177-3AD203B41FA5}">
                      <a16:colId xmlns:a16="http://schemas.microsoft.com/office/drawing/2014/main" val="3938212479"/>
                    </a:ext>
                  </a:extLst>
                </a:gridCol>
                <a:gridCol w="1531345">
                  <a:extLst>
                    <a:ext uri="{9D8B030D-6E8A-4147-A177-3AD203B41FA5}">
                      <a16:colId xmlns:a16="http://schemas.microsoft.com/office/drawing/2014/main" val="3492218664"/>
                    </a:ext>
                  </a:extLst>
                </a:gridCol>
                <a:gridCol w="679506">
                  <a:extLst>
                    <a:ext uri="{9D8B030D-6E8A-4147-A177-3AD203B41FA5}">
                      <a16:colId xmlns:a16="http://schemas.microsoft.com/office/drawing/2014/main" val="2800230898"/>
                    </a:ext>
                  </a:extLst>
                </a:gridCol>
                <a:gridCol w="829804">
                  <a:extLst>
                    <a:ext uri="{9D8B030D-6E8A-4147-A177-3AD203B41FA5}">
                      <a16:colId xmlns:a16="http://schemas.microsoft.com/office/drawing/2014/main" val="632647550"/>
                    </a:ext>
                  </a:extLst>
                </a:gridCol>
              </a:tblGrid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Itoh-</a:t>
                      </a:r>
                      <a:r>
                        <a:rPr lang="en-US" altLang="ko-Kore-KR" sz="1400" b="0" dirty="0" err="1"/>
                        <a:t>Tsujii</a:t>
                      </a:r>
                      <a:endParaRPr lang="ko-Kore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XZLBZ</a:t>
                      </a:r>
                      <a:endParaRPr lang="ko-Kore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1080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108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162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141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3749"/>
                  </a:ext>
                </a:extLst>
              </a:tr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Boyar-Peralta</a:t>
                      </a:r>
                      <a:endParaRPr lang="ko-Kore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Inversion</a:t>
                      </a:r>
                      <a:endParaRPr lang="ko-Kore-KR" altLang="en-US" sz="1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190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34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84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/>
                        <a:t>55</a:t>
                      </a:r>
                      <a:endParaRPr lang="ko-Kore-KR" altLang="en-US" sz="16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711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4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4D050-59BC-377C-9560-340A314C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03" y="4668579"/>
            <a:ext cx="5135436" cy="20062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0B2800-730B-9E2A-516B-DA3CD7E0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Substitution Layer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D738D3-EC03-1E63-8AE8-62D2B9F52732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11068" cy="3369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Substitution Layer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총 </a:t>
                </a:r>
                <a:r>
                  <a:rPr kumimoji="1" lang="en-US" altLang="ko-KR" dirty="0"/>
                  <a:t>16</a:t>
                </a:r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S-box</a:t>
                </a:r>
                <a:r>
                  <a:rPr kumimoji="1" lang="ko-KR" altLang="en-US" dirty="0"/>
                  <a:t>가 병렬적으로 사용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순차 연산에 비해</a:t>
                </a:r>
                <a:r>
                  <a:rPr kumimoji="1" lang="en-US" altLang="ko-KR" dirty="0">
                    <a:sym typeface="Wingdings" pitchFamily="2" charset="2"/>
                  </a:rPr>
                  <a:t> depth </a:t>
                </a:r>
                <a:r>
                  <a:rPr kumimoji="1" lang="ko-KR" altLang="en-US" dirty="0">
                    <a:sym typeface="Wingdings" pitchFamily="2" charset="2"/>
                  </a:rPr>
                  <a:t>감소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[13]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초기에 </a:t>
                </a:r>
                <a:r>
                  <a:rPr kumimoji="1" lang="en-US" altLang="ko-KR" dirty="0"/>
                  <a:t>608 (38 x 16) ancilla qubit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재사용 가능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할당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초기에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304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(38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x 8) </a:t>
                </a:r>
                <a:r>
                  <a:rPr kumimoji="1" lang="en-US" altLang="ko-KR" dirty="0"/>
                  <a:t>ancilla qubit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재사용 가능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할당</a:t>
                </a:r>
                <a:endParaRPr kumimoji="1"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ko-KR" altLang="en-US" dirty="0"/>
                  <a:t> 에만 필요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적용한 기술</a:t>
                </a:r>
                <a:r>
                  <a:rPr kumimoji="1" lang="en-US" altLang="ko-KR" dirty="0"/>
                  <a:t>(Boyar-Peralta)</a:t>
                </a:r>
                <a:r>
                  <a:rPr kumimoji="1" lang="ko-KR" altLang="en-US" dirty="0"/>
                  <a:t>은 </a:t>
                </a:r>
                <a:r>
                  <a:rPr kumimoji="1" lang="ko-KR" altLang="en-US" dirty="0" err="1"/>
                  <a:t>큐비트</a:t>
                </a:r>
                <a:r>
                  <a:rPr kumimoji="1" lang="ko-KR" altLang="en-US" dirty="0"/>
                  <a:t> 수는 감소하지만</a:t>
                </a:r>
                <a:endParaRPr kumimoji="1"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dirty="0"/>
                  <a:t>    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병렬처리로 인해 </a:t>
                </a:r>
                <a:r>
                  <a:rPr kumimoji="1" lang="en-US" altLang="ko-KR" b="1" dirty="0">
                    <a:solidFill>
                      <a:srgbClr val="C00000"/>
                    </a:solidFill>
                  </a:rPr>
                  <a:t>depth</a:t>
                </a:r>
                <a:r>
                  <a:rPr kumimoji="1" lang="ko-KR" altLang="en-US" b="1" dirty="0">
                    <a:solidFill>
                      <a:srgbClr val="C00000"/>
                    </a:solidFill>
                  </a:rPr>
                  <a:t> 측면에서는 이득이 없음</a:t>
                </a:r>
                <a:endParaRPr kumimoji="1" lang="en-US" altLang="ko-KR" b="1" dirty="0">
                  <a:solidFill>
                    <a:srgbClr val="C00000"/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</a:t>
                </a:r>
                <a:r>
                  <a:rPr kumimoji="1" lang="en-US" altLang="ko-KR" dirty="0"/>
                  <a:t> depth</a:t>
                </a:r>
                <a:r>
                  <a:rPr kumimoji="1"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비해 높아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depth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ko-KR" altLang="en-US" b="1" dirty="0">
                    <a:solidFill>
                      <a:srgbClr val="2E75B6"/>
                    </a:solidFill>
                  </a:rPr>
                  <a:t>에 의해 측정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D738D3-EC03-1E63-8AE8-62D2B9F52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11068" cy="3369384"/>
              </a:xfrm>
              <a:prstGeom prst="rect">
                <a:avLst/>
              </a:prstGeom>
              <a:blipFill>
                <a:blip r:embed="rId3"/>
                <a:stretch>
                  <a:fillRect l="-449" b="-18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9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D8AB-499A-8975-A844-8286732D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Diffusion Layer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C3B91-4379-E08B-68FA-75DE0468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7" y="5042382"/>
            <a:ext cx="4851851" cy="1672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CE2F3-0570-EDCE-A299-4E1F97E8C160}"/>
              </a:ext>
            </a:extLst>
          </p:cNvPr>
          <p:cNvSpPr txBox="1"/>
          <p:nvPr/>
        </p:nvSpPr>
        <p:spPr>
          <a:xfrm>
            <a:off x="454950" y="1186670"/>
            <a:ext cx="11311068" cy="378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Diffusion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>
              <a:lnSpc>
                <a:spcPct val="150000"/>
              </a:lnSpc>
            </a:pP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16</a:t>
            </a:r>
            <a:r>
              <a:rPr kumimoji="1" lang="ko-KR" altLang="en-US" dirty="0"/>
              <a:t> </a:t>
            </a:r>
            <a:r>
              <a:rPr kumimoji="1" lang="en-US" altLang="ko-KR" dirty="0"/>
              <a:t>x 16 </a:t>
            </a:r>
            <a:r>
              <a:rPr kumimoji="1" lang="ko-KR" altLang="en-US" dirty="0"/>
              <a:t>이진 행렬 곱셈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128 </a:t>
            </a:r>
            <a:r>
              <a:rPr kumimoji="1" lang="ko-KR" altLang="en-US" dirty="0"/>
              <a:t>개의 결과 큐비트를 매 라운드마다 할당하여 </a:t>
            </a:r>
            <a:r>
              <a:rPr kumimoji="1" lang="en-US" altLang="ko-KR" b="1" dirty="0">
                <a:solidFill>
                  <a:srgbClr val="2E75B6"/>
                </a:solidFill>
              </a:rPr>
              <a:t>out-of-place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연산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b="1" dirty="0">
                <a:solidFill>
                  <a:srgbClr val="2E75B6"/>
                </a:solidFill>
                <a:sym typeface="Wingdings" pitchFamily="2" charset="2"/>
              </a:rPr>
              <a:t>depth</a:t>
            </a:r>
            <a:r>
              <a:rPr kumimoji="1" lang="ko-KR" altLang="en-US" b="1" dirty="0">
                <a:solidFill>
                  <a:srgbClr val="2E75B6"/>
                </a:solidFill>
                <a:sym typeface="Wingdings" pitchFamily="2" charset="2"/>
              </a:rPr>
              <a:t> 최적화</a:t>
            </a:r>
            <a:endParaRPr kumimoji="1" lang="en-US" altLang="ko-Kore-KR" b="1" dirty="0">
              <a:solidFill>
                <a:srgbClr val="2E75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8E937-E6BC-16AA-83B1-F2F568BE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72" y="1597778"/>
            <a:ext cx="4167495" cy="25004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DC4960-C91F-0B77-6BEF-2DC9E7D6E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96" y="1597778"/>
            <a:ext cx="5301480" cy="271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C6AB5-B7FE-9E9B-EF42-F494D54D2161}"/>
              </a:ext>
            </a:extLst>
          </p:cNvPr>
          <p:cNvSpPr txBox="1"/>
          <p:nvPr/>
        </p:nvSpPr>
        <p:spPr>
          <a:xfrm>
            <a:off x="454950" y="1186670"/>
            <a:ext cx="11311068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ARIA </a:t>
            </a:r>
            <a:r>
              <a:rPr kumimoji="1" lang="ko-KR" altLang="en-US" dirty="0"/>
              <a:t>양자 자원 추정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[11]</a:t>
            </a:r>
            <a:r>
              <a:rPr kumimoji="1" lang="ko-KR" altLang="en-US" dirty="0"/>
              <a:t>에 비해 </a:t>
            </a:r>
            <a:r>
              <a:rPr kumimoji="1" lang="en-US" altLang="ko-KR" b="1" dirty="0">
                <a:solidFill>
                  <a:srgbClr val="2E75B6"/>
                </a:solidFill>
              </a:rPr>
              <a:t>Depth</a:t>
            </a:r>
            <a:r>
              <a:rPr kumimoji="1" lang="en-US" altLang="ko-KR" dirty="0"/>
              <a:t> </a:t>
            </a:r>
            <a:r>
              <a:rPr kumimoji="1" lang="ko-KR" altLang="en-US" dirty="0"/>
              <a:t>측면에서 최적화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[13]</a:t>
            </a:r>
            <a:r>
              <a:rPr kumimoji="1" lang="ko-KR" altLang="en-US" dirty="0"/>
              <a:t>에 비해 </a:t>
            </a:r>
            <a:r>
              <a:rPr kumimoji="1" lang="en-US" altLang="ko-KR" b="1" dirty="0">
                <a:solidFill>
                  <a:srgbClr val="2E75B6"/>
                </a:solidFill>
              </a:rPr>
              <a:t>Depth, Qubit </a:t>
            </a:r>
            <a:r>
              <a:rPr kumimoji="1" lang="ko-KR" altLang="en-US" dirty="0"/>
              <a:t>측면에서 모두 최적화</a:t>
            </a:r>
            <a:r>
              <a:rPr kumimoji="1"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	※ 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[13]</a:t>
            </a:r>
            <a:r>
              <a:rPr kumimoji="1" lang="ko-KR" altLang="en-US" dirty="0">
                <a:sym typeface="Wingdings" pitchFamily="2" charset="2"/>
              </a:rPr>
              <a:t>에서 잘못된 추정 결과 발견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resource estimation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D2BDFF-47A8-6B12-3C25-B5DD0E17D6D3}"/>
              </a:ext>
            </a:extLst>
          </p:cNvPr>
          <p:cNvGrpSpPr/>
          <p:nvPr/>
        </p:nvGrpSpPr>
        <p:grpSpPr>
          <a:xfrm>
            <a:off x="591034" y="3470723"/>
            <a:ext cx="5519450" cy="2760969"/>
            <a:chOff x="591034" y="3470723"/>
            <a:chExt cx="5519450" cy="27609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B9DF8D-D8DB-57B2-2DDC-CC99D83A2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14" t="13029" r="4149"/>
            <a:stretch/>
          </p:blipFill>
          <p:spPr>
            <a:xfrm>
              <a:off x="591034" y="3831525"/>
              <a:ext cx="5519450" cy="240016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B3B9F4-F725-0BEF-4198-35FE53E5D423}"/>
                </a:ext>
              </a:extLst>
            </p:cNvPr>
            <p:cNvSpPr txBox="1"/>
            <p:nvPr/>
          </p:nvSpPr>
          <p:spPr>
            <a:xfrm>
              <a:off x="2684238" y="3470723"/>
              <a:ext cx="1333042" cy="383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NCT Level</a:t>
              </a:r>
              <a:endParaRPr kumimoji="1" lang="ko-Kore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076885-1EFC-F05D-DACA-92DE86975184}"/>
              </a:ext>
            </a:extLst>
          </p:cNvPr>
          <p:cNvGrpSpPr/>
          <p:nvPr/>
        </p:nvGrpSpPr>
        <p:grpSpPr>
          <a:xfrm>
            <a:off x="6290634" y="3439597"/>
            <a:ext cx="5728767" cy="2858271"/>
            <a:chOff x="6099466" y="4189164"/>
            <a:chExt cx="5728767" cy="28582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7350C2-1DA2-F36D-0696-41D2FC133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25" r="1760"/>
            <a:stretch/>
          </p:blipFill>
          <p:spPr>
            <a:xfrm>
              <a:off x="6099466" y="4536109"/>
              <a:ext cx="5728767" cy="251132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1D691B-C4C6-3DDD-F67D-96633D209700}"/>
                </a:ext>
              </a:extLst>
            </p:cNvPr>
            <p:cNvSpPr txBox="1"/>
            <p:nvPr/>
          </p:nvSpPr>
          <p:spPr>
            <a:xfrm>
              <a:off x="7913266" y="4189164"/>
              <a:ext cx="1913886" cy="38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Clifford + T Level</a:t>
              </a:r>
              <a:endParaRPr kumimoji="1" lang="ko-Kore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6FB4C7-2BBB-7105-B17F-3895B4217495}"/>
              </a:ext>
            </a:extLst>
          </p:cNvPr>
          <p:cNvSpPr txBox="1"/>
          <p:nvPr/>
        </p:nvSpPr>
        <p:spPr>
          <a:xfrm>
            <a:off x="0" y="6347314"/>
            <a:ext cx="12045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</a:rPr>
              <a:t>[11]</a:t>
            </a:r>
            <a:r>
              <a:rPr lang="en" altLang="ko-Kore-KR" sz="1000" dirty="0">
                <a:effectLst/>
              </a:rPr>
              <a:t>A. K. Chauhan and S. K. </a:t>
            </a:r>
            <a:r>
              <a:rPr lang="en" altLang="ko-Kore-KR" sz="1000" dirty="0" err="1">
                <a:effectLst/>
              </a:rPr>
              <a:t>Sanadhya</a:t>
            </a:r>
            <a:r>
              <a:rPr lang="en" altLang="ko-Kore-KR" sz="1000" dirty="0">
                <a:effectLst/>
              </a:rPr>
              <a:t>, “Quantum resource estimates of </a:t>
            </a:r>
            <a:r>
              <a:rPr lang="en" altLang="ko-Kore-KR" sz="1000" dirty="0" err="1">
                <a:effectLst/>
              </a:rPr>
              <a:t>grover’s</a:t>
            </a:r>
            <a:r>
              <a:rPr lang="en" altLang="ko-Kore-KR" sz="1000" dirty="0">
                <a:effectLst/>
              </a:rPr>
              <a:t> key search on aria,” in </a:t>
            </a:r>
            <a:r>
              <a:rPr lang="en" altLang="ko-Kore-KR" sz="1000" i="1" dirty="0">
                <a:effectLst/>
              </a:rPr>
              <a:t>Security, Privacy, and Applied Cryptography Engineering: 10th International Conference, SPACE 2020, Kolkata, India, December 17–21, 2020, Proceedings 10</a:t>
            </a:r>
            <a:r>
              <a:rPr lang="en" altLang="ko-Kore-KR" sz="1000" dirty="0">
                <a:effectLst/>
              </a:rPr>
              <a:t>. Springer, 2020, pp. 238–258. </a:t>
            </a:r>
          </a:p>
          <a:p>
            <a:r>
              <a:rPr lang="en-US" altLang="ko-KR" sz="1000" dirty="0"/>
              <a:t>[13]</a:t>
            </a:r>
            <a:r>
              <a:rPr lang="en" altLang="ko-Kore-KR" sz="1000" dirty="0">
                <a:effectLst/>
              </a:rPr>
              <a:t> Y. Yang, K. Jang, Y. Oh, and H. </a:t>
            </a:r>
            <a:r>
              <a:rPr lang="en" altLang="ko-Kore-KR" sz="1000" dirty="0" err="1">
                <a:effectLst/>
              </a:rPr>
              <a:t>Seo</a:t>
            </a:r>
            <a:r>
              <a:rPr lang="en" altLang="ko-Kore-KR" sz="1000" dirty="0">
                <a:effectLst/>
              </a:rPr>
              <a:t>, “Depth-optimized quantum implementation of aria,” </a:t>
            </a:r>
            <a:r>
              <a:rPr lang="en" altLang="ko-Kore-KR" sz="1000" i="1" dirty="0">
                <a:effectLst/>
              </a:rPr>
              <a:t>Cryptology </a:t>
            </a:r>
            <a:r>
              <a:rPr lang="en" altLang="ko-Kore-KR" sz="1000" i="1" dirty="0" err="1">
                <a:effectLst/>
              </a:rPr>
              <a:t>ePrint</a:t>
            </a:r>
            <a:r>
              <a:rPr lang="en" altLang="ko-Kore-KR" sz="1000" i="1" dirty="0">
                <a:effectLst/>
              </a:rPr>
              <a:t> Archive</a:t>
            </a:r>
            <a:r>
              <a:rPr lang="en" altLang="ko-Kore-KR" sz="1000" dirty="0">
                <a:effectLst/>
              </a:rPr>
              <a:t>, 2023. 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8C36-2537-CA00-FE8B-DF8AFC49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resource estimation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01903A-ECA1-DB99-55E8-0920A3F1A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55270"/>
              </p:ext>
            </p:extLst>
          </p:nvPr>
        </p:nvGraphicFramePr>
        <p:xfrm>
          <a:off x="636885" y="3201501"/>
          <a:ext cx="10573031" cy="2769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0889">
                  <a:extLst>
                    <a:ext uri="{9D8B030D-6E8A-4147-A177-3AD203B41FA5}">
                      <a16:colId xmlns:a16="http://schemas.microsoft.com/office/drawing/2014/main" val="2204461526"/>
                    </a:ext>
                  </a:extLst>
                </a:gridCol>
                <a:gridCol w="1476260">
                  <a:extLst>
                    <a:ext uri="{9D8B030D-6E8A-4147-A177-3AD203B41FA5}">
                      <a16:colId xmlns:a16="http://schemas.microsoft.com/office/drawing/2014/main" val="31379976"/>
                    </a:ext>
                  </a:extLst>
                </a:gridCol>
                <a:gridCol w="1288973">
                  <a:extLst>
                    <a:ext uri="{9D8B030D-6E8A-4147-A177-3AD203B41FA5}">
                      <a16:colId xmlns:a16="http://schemas.microsoft.com/office/drawing/2014/main" val="2547926993"/>
                    </a:ext>
                  </a:extLst>
                </a:gridCol>
                <a:gridCol w="1259592">
                  <a:extLst>
                    <a:ext uri="{9D8B030D-6E8A-4147-A177-3AD203B41FA5}">
                      <a16:colId xmlns:a16="http://schemas.microsoft.com/office/drawing/2014/main" val="1089717695"/>
                    </a:ext>
                  </a:extLst>
                </a:gridCol>
                <a:gridCol w="1046451">
                  <a:extLst>
                    <a:ext uri="{9D8B030D-6E8A-4147-A177-3AD203B41FA5}">
                      <a16:colId xmlns:a16="http://schemas.microsoft.com/office/drawing/2014/main" val="3058640298"/>
                    </a:ext>
                  </a:extLst>
                </a:gridCol>
                <a:gridCol w="1232923">
                  <a:extLst>
                    <a:ext uri="{9D8B030D-6E8A-4147-A177-3AD203B41FA5}">
                      <a16:colId xmlns:a16="http://schemas.microsoft.com/office/drawing/2014/main" val="2519186897"/>
                    </a:ext>
                  </a:extLst>
                </a:gridCol>
                <a:gridCol w="1787943">
                  <a:extLst>
                    <a:ext uri="{9D8B030D-6E8A-4147-A177-3AD203B41FA5}">
                      <a16:colId xmlns:a16="http://schemas.microsoft.com/office/drawing/2014/main" val="3290816313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CNOT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1qClifford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T-depth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Qubit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Full depth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79749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[</a:t>
                      </a:r>
                      <a:r>
                        <a:rPr lang="en-US" altLang="ko-KR" b="0" dirty="0"/>
                        <a:t>11]</a:t>
                      </a:r>
                      <a:endParaRPr lang="ko-Kore-KR" altLang="en-US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,494,287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,103,872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7,248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,560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7,882</a:t>
                      </a:r>
                      <a:endParaRPr lang="ko-Kore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0655477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 err="1"/>
                        <a:t>e_print</a:t>
                      </a:r>
                      <a:r>
                        <a:rPr lang="en-US" altLang="ko-Kore-KR" b="0" dirty="0"/>
                        <a:t> [13]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441,560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3,248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181,440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29,216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4,650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(3,545)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572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ICISC 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en-US" altLang="ko-KR" dirty="0"/>
                        <a:t>27,912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3,248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181,440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29,216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4,241 </a:t>
                      </a:r>
                      <a:r>
                        <a:rPr lang="en-US" altLang="ko-KR" dirty="0"/>
                        <a:t>(3,158)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2879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S-box</a:t>
                      </a:r>
                      <a:r>
                        <a:rPr lang="ko-KR" altLang="en-US" b="0" dirty="0"/>
                        <a:t>만 변환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66,152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5,488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19,280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24,112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3,158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81304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/>
                        <a:t>DL</a:t>
                      </a:r>
                      <a:r>
                        <a:rPr lang="ko-KR" altLang="en-US" b="0" dirty="0"/>
                        <a:t> 변환</a:t>
                      </a:r>
                      <a:r>
                        <a:rPr lang="en-US" altLang="ko-KR" b="0" dirty="0"/>
                        <a:t>(out-</a:t>
                      </a:r>
                      <a:r>
                        <a:rPr lang="en-US" altLang="ko-KR" b="0" dirty="0" err="1"/>
                        <a:t>of_place</a:t>
                      </a:r>
                      <a:r>
                        <a:rPr lang="en-US" altLang="ko-KR" b="0" dirty="0"/>
                        <a:t>)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73,432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5,488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19,280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5,904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,028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87829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This work</a:t>
                      </a:r>
                      <a:endParaRPr lang="ko-Kore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75,892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5,488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19,280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40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6,864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,952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049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2B0EDA-1B87-6111-EBE3-9E09DB5B65A4}"/>
              </a:ext>
            </a:extLst>
          </p:cNvPr>
          <p:cNvSpPr txBox="1"/>
          <p:nvPr/>
        </p:nvSpPr>
        <p:spPr>
          <a:xfrm>
            <a:off x="454950" y="1186670"/>
            <a:ext cx="11311068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ARIA </a:t>
            </a:r>
            <a:r>
              <a:rPr kumimoji="1" lang="ko-KR" altLang="en-US" dirty="0"/>
              <a:t>양자 자원 추정 </a:t>
            </a:r>
            <a:r>
              <a:rPr kumimoji="1" lang="en-US" altLang="ko-KR" dirty="0"/>
              <a:t>(</a:t>
            </a:r>
            <a:r>
              <a:rPr kumimoji="1" lang="ko-KR" altLang="en-US" dirty="0"/>
              <a:t>추가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논문 </a:t>
            </a:r>
            <a:r>
              <a:rPr kumimoji="1" lang="en-US" altLang="ko-KR" dirty="0"/>
              <a:t>x)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[11]</a:t>
            </a:r>
            <a:r>
              <a:rPr kumimoji="1" lang="ko-KR" altLang="en-US" dirty="0"/>
              <a:t>에 비해 </a:t>
            </a:r>
            <a:r>
              <a:rPr kumimoji="1" lang="en-US" altLang="ko-KR" b="1" dirty="0">
                <a:solidFill>
                  <a:srgbClr val="2E75B6"/>
                </a:solidFill>
              </a:rPr>
              <a:t>Depth</a:t>
            </a:r>
            <a:r>
              <a:rPr kumimoji="1" lang="en-US" altLang="ko-KR" dirty="0"/>
              <a:t> </a:t>
            </a:r>
            <a:r>
              <a:rPr kumimoji="1" lang="ko-KR" altLang="en-US" dirty="0"/>
              <a:t>측면에서 최적화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[13]</a:t>
            </a:r>
            <a:r>
              <a:rPr kumimoji="1" lang="ko-KR" altLang="en-US" dirty="0"/>
              <a:t>에 비해 </a:t>
            </a:r>
            <a:r>
              <a:rPr kumimoji="1" lang="en-US" altLang="ko-KR" b="1" dirty="0">
                <a:solidFill>
                  <a:srgbClr val="2E75B6"/>
                </a:solidFill>
              </a:rPr>
              <a:t>Depth, Qubit </a:t>
            </a:r>
            <a:r>
              <a:rPr kumimoji="1" lang="ko-KR" altLang="en-US" dirty="0"/>
              <a:t>측면에서 모두 최적화</a:t>
            </a:r>
            <a:r>
              <a:rPr kumimoji="1"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/>
              <a:t>	※ 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[13]</a:t>
            </a:r>
            <a:r>
              <a:rPr kumimoji="1" lang="ko-KR" altLang="en-US" dirty="0">
                <a:sym typeface="Wingdings" pitchFamily="2" charset="2"/>
              </a:rPr>
              <a:t>에서 잘못된 추정 결과 발견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A965A-A587-38F5-BC00-D2A681B0FC3D}"/>
              </a:ext>
            </a:extLst>
          </p:cNvPr>
          <p:cNvSpPr txBox="1"/>
          <p:nvPr/>
        </p:nvSpPr>
        <p:spPr>
          <a:xfrm>
            <a:off x="0" y="6347314"/>
            <a:ext cx="12045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</a:rPr>
              <a:t>[11]</a:t>
            </a:r>
            <a:r>
              <a:rPr lang="en" altLang="ko-Kore-KR" sz="1000" dirty="0">
                <a:effectLst/>
              </a:rPr>
              <a:t>A. K. Chauhan and S. K. </a:t>
            </a:r>
            <a:r>
              <a:rPr lang="en" altLang="ko-Kore-KR" sz="1000" dirty="0" err="1">
                <a:effectLst/>
              </a:rPr>
              <a:t>Sanadhya</a:t>
            </a:r>
            <a:r>
              <a:rPr lang="en" altLang="ko-Kore-KR" sz="1000" dirty="0">
                <a:effectLst/>
              </a:rPr>
              <a:t>, “Quantum resource estimates of </a:t>
            </a:r>
            <a:r>
              <a:rPr lang="en" altLang="ko-Kore-KR" sz="1000" dirty="0" err="1">
                <a:effectLst/>
              </a:rPr>
              <a:t>grover’s</a:t>
            </a:r>
            <a:r>
              <a:rPr lang="en" altLang="ko-Kore-KR" sz="1000" dirty="0">
                <a:effectLst/>
              </a:rPr>
              <a:t> key search on aria,” in </a:t>
            </a:r>
            <a:r>
              <a:rPr lang="en" altLang="ko-Kore-KR" sz="1000" i="1" dirty="0">
                <a:effectLst/>
              </a:rPr>
              <a:t>Security, Privacy, and Applied Cryptography Engineering: 10th International Conference, SPACE 2020, Kolkata, India, December 17–21, 2020, Proceedings 10</a:t>
            </a:r>
            <a:r>
              <a:rPr lang="en" altLang="ko-Kore-KR" sz="1000" dirty="0">
                <a:effectLst/>
              </a:rPr>
              <a:t>. Springer, 2020, pp. 238–258. </a:t>
            </a:r>
          </a:p>
          <a:p>
            <a:r>
              <a:rPr lang="en-US" altLang="ko-KR" sz="1000" dirty="0"/>
              <a:t>[13]</a:t>
            </a:r>
            <a:r>
              <a:rPr lang="en" altLang="ko-Kore-KR" sz="1000" dirty="0">
                <a:effectLst/>
              </a:rPr>
              <a:t> Y. Yang, K. Jang, Y. Oh, and H. </a:t>
            </a:r>
            <a:r>
              <a:rPr lang="en" altLang="ko-Kore-KR" sz="1000" dirty="0" err="1">
                <a:effectLst/>
              </a:rPr>
              <a:t>Seo</a:t>
            </a:r>
            <a:r>
              <a:rPr lang="en" altLang="ko-Kore-KR" sz="1000" dirty="0">
                <a:effectLst/>
              </a:rPr>
              <a:t>, “Depth-optimized quantum implementation of aria,” </a:t>
            </a:r>
            <a:r>
              <a:rPr lang="en" altLang="ko-Kore-KR" sz="1000" i="1" dirty="0">
                <a:effectLst/>
              </a:rPr>
              <a:t>Cryptology </a:t>
            </a:r>
            <a:r>
              <a:rPr lang="en" altLang="ko-Kore-KR" sz="1000" i="1" dirty="0" err="1">
                <a:effectLst/>
              </a:rPr>
              <a:t>ePrint</a:t>
            </a:r>
            <a:r>
              <a:rPr lang="en" altLang="ko-Kore-KR" sz="1000" i="1" dirty="0">
                <a:effectLst/>
              </a:rPr>
              <a:t> Archive</a:t>
            </a:r>
            <a:r>
              <a:rPr lang="en" altLang="ko-Kore-KR" sz="1000" dirty="0">
                <a:effectLst/>
              </a:rPr>
              <a:t>, 2023. 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294772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6E8A-D652-0586-7794-D94E8FEC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Grover’s key search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5B58D-31F5-92D8-9168-4F0D2F759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00" y="4214244"/>
            <a:ext cx="6212361" cy="2643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F4CD31-3F93-4522-7C7C-4F2052A03A11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11068" cy="34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ARIA Grover </a:t>
                </a:r>
                <a:r>
                  <a:rPr kumimoji="1" lang="ko-KR" altLang="en-US" dirty="0"/>
                  <a:t>공격 비용 추정 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Grover</a:t>
                </a:r>
                <a:r>
                  <a:rPr kumimoji="1" lang="ko-KR" altLang="en-US" dirty="0"/>
                  <a:t> 공격 최적 </a:t>
                </a:r>
                <a:r>
                  <a:rPr kumimoji="1" lang="en-US" altLang="ko-KR" dirty="0"/>
                  <a:t>iteration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ra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Oracle</a:t>
                </a:r>
                <a:r>
                  <a:rPr kumimoji="1" lang="ko-KR" altLang="en-US" dirty="0"/>
                  <a:t>에는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개의 회로 필요 </a:t>
                </a:r>
                <a:r>
                  <a:rPr kumimoji="1" lang="en-US" altLang="ko-KR" dirty="0">
                    <a:sym typeface="Wingdings" pitchFamily="2" charset="2"/>
                  </a:rPr>
                  <a:t> 2 x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ra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dirty="0"/>
                  <a:t> x quantum resources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평문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암호문 쌍을 얻는 것이 고유한 키를 식별할 수 있음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	 Grover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공격 비용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: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2 x 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ko-KR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rad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 x quantum resource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2E75B6"/>
                    </a:solidFill>
                  </a:rPr>
                  <a:t>ARIA 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는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NIST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Level 1, 3, 5</a:t>
                </a:r>
                <a:r>
                  <a:rPr kumimoji="1" lang="ko-KR" altLang="en-US" b="1" dirty="0" err="1">
                    <a:solidFill>
                      <a:srgbClr val="2E75B6"/>
                    </a:solidFill>
                  </a:rPr>
                  <a:t>를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달성</a:t>
                </a:r>
                <a:endParaRPr kumimoji="1" lang="en-US" altLang="ko-KR" b="1" dirty="0">
                  <a:solidFill>
                    <a:srgbClr val="2E75B6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F4CD31-3F93-4522-7C7C-4F2052A0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11068" cy="3491533"/>
              </a:xfrm>
              <a:prstGeom prst="rect">
                <a:avLst/>
              </a:prstGeom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73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6E8A-D652-0586-7794-D94E8FEC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4CD31-3F93-4522-7C7C-4F2052A03A11}"/>
              </a:ext>
            </a:extLst>
          </p:cNvPr>
          <p:cNvSpPr txBox="1"/>
          <p:nvPr/>
        </p:nvSpPr>
        <p:spPr>
          <a:xfrm>
            <a:off x="411920" y="1616837"/>
            <a:ext cx="11368160" cy="362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이전 연구에 비해 </a:t>
            </a:r>
            <a:r>
              <a:rPr kumimoji="1" lang="en-US" altLang="ko-KR" sz="2400" dirty="0"/>
              <a:t>depth, qubit</a:t>
            </a:r>
            <a:r>
              <a:rPr kumimoji="1" lang="ko-KR" altLang="en-US" sz="2400" dirty="0"/>
              <a:t> 측면에서 모두 최적화</a:t>
            </a:r>
            <a:endParaRPr kumimoji="1" lang="en-US" altLang="ko-KR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ARIA-128,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192,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256 </a:t>
            </a:r>
            <a:r>
              <a:rPr kumimoji="1" lang="ko-KR" altLang="en-US" sz="2400" dirty="0"/>
              <a:t>은 각각 </a:t>
            </a:r>
            <a:r>
              <a:rPr kumimoji="1" lang="en-US" altLang="ko-KR" sz="2400" dirty="0"/>
              <a:t>NIST Level 1,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3, 5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달성</a:t>
            </a:r>
            <a:endParaRPr kumimoji="1" lang="en-US" altLang="ko-KR" sz="2400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S-box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depth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줄인 것은 전체 </a:t>
            </a:r>
            <a:r>
              <a:rPr kumimoji="1" lang="en-US" altLang="ko-KR" sz="2400" dirty="0"/>
              <a:t>depth</a:t>
            </a:r>
            <a:r>
              <a:rPr kumimoji="1" lang="ko-KR" altLang="en-US" sz="2400" dirty="0"/>
              <a:t>에 영향을 미치지 못함</a:t>
            </a:r>
            <a:r>
              <a:rPr kumimoji="1" lang="en-US" altLang="ko-KR" sz="2400" dirty="0"/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이후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모든 </a:t>
            </a:r>
            <a:r>
              <a:rPr kumimoji="1" lang="en-US" altLang="ko-KR" sz="2400" dirty="0"/>
              <a:t>S-box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Boyar-Peralta</a:t>
            </a:r>
            <a:r>
              <a:rPr kumimoji="1" lang="ko-KR" altLang="en-US" sz="2400" dirty="0"/>
              <a:t> 기법을 찾아서 구현할 예정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5603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D5388F-8EE4-7EAD-4E75-66C0FDCD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78" y="3689569"/>
            <a:ext cx="2451100" cy="469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792B4C-B395-6643-E091-42B7EEAB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0" y="4202828"/>
            <a:ext cx="4394200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CA6CBC-4162-BE8B-27F8-3997EFD6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56" y="3771028"/>
            <a:ext cx="3162300" cy="43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CDA1A8-8277-1CF2-CD95-43FAB50B4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8" y="4926728"/>
            <a:ext cx="3551306" cy="1769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3C85C2-C3E0-28F9-7AE9-9D3C0E04E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7"/>
          <a:stretch/>
        </p:blipFill>
        <p:spPr>
          <a:xfrm>
            <a:off x="6336255" y="4985961"/>
            <a:ext cx="3843838" cy="165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FC6ADE-2316-B855-E0E9-15EEBDB61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80" y="1655163"/>
            <a:ext cx="3336886" cy="1733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10ECD-AB63-AB67-B33E-805C66178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856" y="1322719"/>
            <a:ext cx="3289300" cy="46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69DADA-456C-013D-6B21-A606C8121B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23" t="8440" b="3354"/>
          <a:stretch/>
        </p:blipFill>
        <p:spPr>
          <a:xfrm>
            <a:off x="6096000" y="1856482"/>
            <a:ext cx="3669683" cy="1459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BF071-4A2B-D820-EEBD-B3A207C20B9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64"/>
          <a:stretch/>
        </p:blipFill>
        <p:spPr>
          <a:xfrm>
            <a:off x="578980" y="1179983"/>
            <a:ext cx="249994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F5762-8A43-6FDA-70D0-2986309A2610}"/>
              </a:ext>
            </a:extLst>
          </p:cNvPr>
          <p:cNvSpPr txBox="1"/>
          <p:nvPr/>
        </p:nvSpPr>
        <p:spPr>
          <a:xfrm>
            <a:off x="10377132" y="3304158"/>
            <a:ext cx="1402948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AES</a:t>
            </a:r>
            <a:r>
              <a:rPr kumimoji="1" lang="ko-KR" altLang="en-US" dirty="0"/>
              <a:t>와 동일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63FECF-D819-08ED-B96C-B2DB7426F71A}"/>
              </a:ext>
            </a:extLst>
          </p:cNvPr>
          <p:cNvSpPr/>
          <p:nvPr/>
        </p:nvSpPr>
        <p:spPr>
          <a:xfrm>
            <a:off x="411920" y="1153024"/>
            <a:ext cx="11368160" cy="253654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579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448A7D-E308-19DA-9DAA-B4722D7C7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5" r="31859" b="29344"/>
          <a:stretch/>
        </p:blipFill>
        <p:spPr>
          <a:xfrm>
            <a:off x="6346015" y="3148332"/>
            <a:ext cx="1266496" cy="3592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211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Boyar and Peralta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Bit-slicing </a:t>
                </a:r>
                <a:r>
                  <a:rPr kumimoji="1" lang="ko-KR" altLang="en-US" dirty="0"/>
                  <a:t>기법을 </a:t>
                </a:r>
                <a:r>
                  <a:rPr kumimoji="1" lang="en-US" altLang="ko-KR" dirty="0"/>
                  <a:t>AES S-box</a:t>
                </a:r>
                <a:r>
                  <a:rPr kumimoji="1" lang="ko-KR" altLang="en-US" dirty="0"/>
                  <a:t>에 적용</a:t>
                </a:r>
                <a:endParaRPr kumimoji="1"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11000110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11000110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단계로 구성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  <a:sym typeface="Wingdings" pitchFamily="2" charset="2"/>
                  </a:rPr>
                  <a:t>Top linear Layer (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kumimoji="1" lang="en-US" altLang="ko-KR" b="1" dirty="0">
                    <a:solidFill>
                      <a:srgbClr val="2E75B6"/>
                    </a:solidFill>
                    <a:sym typeface="Wingdings" pitchFamily="2" charset="2"/>
                  </a:rPr>
                  <a:t>),  a middle non–linear Layer,  bottom linear layer</a:t>
                </a:r>
                <a:r>
                  <a:rPr kumimoji="1" lang="en-US" altLang="ko-KR" b="1" dirty="0">
                    <a:solidFill>
                      <a:srgbClr val="2E75B6"/>
                    </a:solidFill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ko-KR" b="1" dirty="0">
                    <a:solidFill>
                      <a:srgbClr val="2E75B6"/>
                    </a:solidFill>
                  </a:rPr>
                  <a:t>)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2118144"/>
              </a:xfrm>
              <a:prstGeom prst="rect">
                <a:avLst/>
              </a:prstGeom>
              <a:blipFill>
                <a:blip r:embed="rId3"/>
                <a:stretch>
                  <a:fillRect l="-447" b="-3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5F818E-4A6D-AC5B-1303-B349D4A9F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47" b="1809"/>
          <a:stretch/>
        </p:blipFill>
        <p:spPr>
          <a:xfrm>
            <a:off x="2092822" y="3304814"/>
            <a:ext cx="3507243" cy="3520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89DC40-6064-8E23-19C1-645C0529C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8" t="71365" r="15884" b="1477"/>
          <a:stretch/>
        </p:blipFill>
        <p:spPr>
          <a:xfrm>
            <a:off x="8100446" y="4123009"/>
            <a:ext cx="3018622" cy="18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CBB80-D3B7-2F95-14CE-097A4FE8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E8EC-84D8-7D4C-2823-933ED361E93B}"/>
              </a:ext>
            </a:extLst>
          </p:cNvPr>
          <p:cNvSpPr txBox="1"/>
          <p:nvPr/>
        </p:nvSpPr>
        <p:spPr>
          <a:xfrm>
            <a:off x="520564" y="1487703"/>
            <a:ext cx="11150872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NimbusRomNo9L"/>
              </a:rPr>
              <a:t>S. </a:t>
            </a:r>
            <a:r>
              <a:rPr lang="en" altLang="ko-Kore-KR" sz="1600" dirty="0" err="1">
                <a:effectLst/>
                <a:latin typeface="NimbusRomNo9L"/>
              </a:rPr>
              <a:t>Jaques</a:t>
            </a:r>
            <a:r>
              <a:rPr lang="en" altLang="ko-Kore-KR" sz="1600" dirty="0">
                <a:effectLst/>
                <a:latin typeface="NimbusRomNo9L"/>
              </a:rPr>
              <a:t>, M. </a:t>
            </a:r>
            <a:r>
              <a:rPr lang="en" altLang="ko-Kore-KR" sz="1600" dirty="0" err="1">
                <a:effectLst/>
                <a:latin typeface="NimbusRomNo9L"/>
              </a:rPr>
              <a:t>Naehrig</a:t>
            </a:r>
            <a:r>
              <a:rPr lang="en" altLang="ko-Kore-KR" sz="1600" dirty="0">
                <a:effectLst/>
                <a:latin typeface="NimbusRomNo9L"/>
              </a:rPr>
              <a:t>, M. </a:t>
            </a:r>
            <a:r>
              <a:rPr lang="en" altLang="ko-Kore-KR" sz="1600" dirty="0" err="1">
                <a:effectLst/>
                <a:latin typeface="NimbusRomNo9L"/>
              </a:rPr>
              <a:t>Roetteler</a:t>
            </a:r>
            <a:r>
              <a:rPr lang="en" altLang="ko-Kore-KR" sz="1600" dirty="0">
                <a:effectLst/>
                <a:latin typeface="NimbusRomNo9L"/>
              </a:rPr>
              <a:t>, and F. </a:t>
            </a:r>
            <a:r>
              <a:rPr lang="en" altLang="ko-Kore-KR" sz="1600" dirty="0" err="1">
                <a:effectLst/>
                <a:latin typeface="NimbusRomNo9L"/>
              </a:rPr>
              <a:t>Virdia</a:t>
            </a:r>
            <a:r>
              <a:rPr lang="en" altLang="ko-Kore-KR" sz="1600" dirty="0">
                <a:effectLst/>
                <a:latin typeface="NimbusRomNo9L"/>
              </a:rPr>
              <a:t>, “</a:t>
            </a:r>
            <a:r>
              <a:rPr lang="en" altLang="ko-Kore-KR" sz="1600" b="1" dirty="0">
                <a:effectLst/>
                <a:latin typeface="NimbusRomNo9L"/>
              </a:rPr>
              <a:t>Implementing Grover Oracles for quantum key search on AES and </a:t>
            </a:r>
            <a:r>
              <a:rPr lang="en" altLang="ko-Kore-KR" sz="1600" b="1" dirty="0" err="1">
                <a:effectLst/>
                <a:latin typeface="NimbusRomNo9L"/>
              </a:rPr>
              <a:t>LowMC</a:t>
            </a:r>
            <a:r>
              <a:rPr lang="en" altLang="ko-Kore-KR" sz="1600" dirty="0">
                <a:effectLst/>
                <a:latin typeface="NimbusRomNo9L"/>
              </a:rPr>
              <a:t>,” in </a:t>
            </a:r>
            <a:r>
              <a:rPr lang="en" altLang="ko-Kore-KR" sz="1600" i="1" dirty="0">
                <a:effectLst/>
                <a:latin typeface="NimbusRomNo9L"/>
              </a:rPr>
              <a:t>Advances in Cryptology - EUROCRYPT 2020 - 39th Annual International Conference on the Theory and Applications of Cryptographic Techniques, Zagreb, Croatia, May 10-14, 2020, Proceedings, Part II</a:t>
            </a:r>
            <a:r>
              <a:rPr lang="en" altLang="ko-Kore-KR" sz="1600" dirty="0">
                <a:effectLst/>
                <a:latin typeface="NimbusRomNo9L"/>
              </a:rPr>
              <a:t>, ser. Lecture Notes in Computer Science, A. </a:t>
            </a:r>
            <a:r>
              <a:rPr lang="en" altLang="ko-Kore-KR" sz="1600" dirty="0" err="1">
                <a:effectLst/>
                <a:latin typeface="NimbusRomNo9L"/>
              </a:rPr>
              <a:t>Canteaut</a:t>
            </a:r>
            <a:r>
              <a:rPr lang="en" altLang="ko-Kore-KR" sz="1600" dirty="0">
                <a:effectLst/>
                <a:latin typeface="NimbusRomNo9L"/>
              </a:rPr>
              <a:t> and Y. </a:t>
            </a:r>
            <a:r>
              <a:rPr lang="en" altLang="ko-Kore-KR" sz="1600" dirty="0" err="1">
                <a:effectLst/>
                <a:latin typeface="NimbusRomNo9L"/>
              </a:rPr>
              <a:t>Ishai</a:t>
            </a:r>
            <a:r>
              <a:rPr lang="en" altLang="ko-Kore-KR" sz="1600" dirty="0">
                <a:effectLst/>
                <a:latin typeface="NimbusRomNo9L"/>
              </a:rPr>
              <a:t>, Eds., vol. 12106. Springer, 2020, pp. 280–310. [Online]. Available: https://</a:t>
            </a:r>
            <a:r>
              <a:rPr lang="en" altLang="ko-Kore-KR" sz="1600" dirty="0" err="1">
                <a:effectLst/>
                <a:latin typeface="NimbusRomNo9L"/>
              </a:rPr>
              <a:t>doi.org</a:t>
            </a:r>
            <a:r>
              <a:rPr lang="en" altLang="ko-Kore-KR" sz="1600" dirty="0">
                <a:effectLst/>
                <a:latin typeface="NimbusRomNo9L"/>
              </a:rPr>
              <a:t>/10.1007/978-3-030-45724-2 10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NimbusRomNo9L"/>
              </a:rPr>
              <a:t>K. Jang, A. </a:t>
            </a:r>
            <a:r>
              <a:rPr lang="en" altLang="ko-Kore-KR" sz="1600" dirty="0" err="1">
                <a:effectLst/>
                <a:latin typeface="NimbusRomNo9L"/>
              </a:rPr>
              <a:t>Baksi</a:t>
            </a:r>
            <a:r>
              <a:rPr lang="en" altLang="ko-Kore-KR" sz="1600" dirty="0">
                <a:effectLst/>
                <a:latin typeface="NimbusRomNo9L"/>
              </a:rPr>
              <a:t>, H. Kim, G. Song, H. </a:t>
            </a:r>
            <a:r>
              <a:rPr lang="en" altLang="ko-Kore-KR" sz="1600" dirty="0" err="1">
                <a:effectLst/>
                <a:latin typeface="NimbusRomNo9L"/>
              </a:rPr>
              <a:t>Seo</a:t>
            </a:r>
            <a:r>
              <a:rPr lang="en" altLang="ko-Kore-KR" sz="1600" dirty="0">
                <a:effectLst/>
                <a:latin typeface="NimbusRomNo9L"/>
              </a:rPr>
              <a:t>, and A. Chattopadhyay, “</a:t>
            </a:r>
            <a:r>
              <a:rPr lang="en" altLang="ko-Kore-KR" sz="1600" b="1" dirty="0">
                <a:solidFill>
                  <a:srgbClr val="C00000"/>
                </a:solidFill>
                <a:effectLst/>
                <a:latin typeface="NimbusRomNo9L"/>
              </a:rPr>
              <a:t>Quantum analysis of AES</a:t>
            </a:r>
            <a:r>
              <a:rPr lang="en" altLang="ko-Kore-KR" sz="1600" dirty="0">
                <a:effectLst/>
                <a:latin typeface="NimbusRomNo9L"/>
              </a:rPr>
              <a:t>,” Cryptology </a:t>
            </a:r>
            <a:r>
              <a:rPr lang="en" altLang="ko-Kore-KR" sz="1600" dirty="0" err="1">
                <a:effectLst/>
                <a:latin typeface="NimbusRomNo9L"/>
              </a:rPr>
              <a:t>ePrint</a:t>
            </a:r>
            <a:r>
              <a:rPr lang="en" altLang="ko-Kore-KR" sz="1600" dirty="0">
                <a:effectLst/>
                <a:latin typeface="NimbusRomNo9L"/>
              </a:rPr>
              <a:t> Archive, Paper 2022/683, 2022, https://</a:t>
            </a:r>
            <a:r>
              <a:rPr lang="en" altLang="ko-Kore-KR" sz="1600" dirty="0" err="1">
                <a:effectLst/>
                <a:latin typeface="NimbusRomNo9L"/>
              </a:rPr>
              <a:t>eprint.iacr.org</a:t>
            </a:r>
            <a:r>
              <a:rPr lang="en" altLang="ko-Kore-KR" sz="1600" dirty="0">
                <a:effectLst/>
                <a:latin typeface="NimbusRomNo9L"/>
              </a:rPr>
              <a:t>/2022/683. </a:t>
            </a:r>
            <a:endParaRPr lang="en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NimbusRomNo9L"/>
              </a:rPr>
              <a:t>B. </a:t>
            </a:r>
            <a:r>
              <a:rPr lang="en" altLang="ko-Kore-KR" sz="1600" dirty="0" err="1">
                <a:effectLst/>
                <a:latin typeface="NimbusRomNo9L"/>
              </a:rPr>
              <a:t>Langenberg</a:t>
            </a:r>
            <a:r>
              <a:rPr lang="en" altLang="ko-Kore-KR" sz="1600" dirty="0">
                <a:effectLst/>
                <a:latin typeface="NimbusRomNo9L"/>
              </a:rPr>
              <a:t>, H. Pham, and R. </a:t>
            </a:r>
            <a:r>
              <a:rPr lang="en" altLang="ko-Kore-KR" sz="1600" dirty="0" err="1">
                <a:effectLst/>
                <a:latin typeface="NimbusRomNo9L"/>
              </a:rPr>
              <a:t>Steinwandt</a:t>
            </a:r>
            <a:r>
              <a:rPr lang="en" altLang="ko-Kore-KR" sz="1600" dirty="0">
                <a:effectLst/>
                <a:latin typeface="NimbusRomNo9L"/>
              </a:rPr>
              <a:t>, “</a:t>
            </a:r>
            <a:r>
              <a:rPr lang="en" altLang="ko-Kore-KR" sz="1600" b="1" dirty="0">
                <a:effectLst/>
                <a:latin typeface="NimbusRomNo9L"/>
              </a:rPr>
              <a:t>Reducing the cost of implementing the advanced encryption standard as a quantum circuit</a:t>
            </a:r>
            <a:r>
              <a:rPr lang="en" altLang="ko-Kore-KR" sz="1600" dirty="0">
                <a:effectLst/>
                <a:latin typeface="NimbusRomNo9L"/>
              </a:rPr>
              <a:t>,” </a:t>
            </a:r>
            <a:r>
              <a:rPr lang="en" altLang="ko-Kore-KR" sz="1600" i="1" dirty="0">
                <a:effectLst/>
                <a:latin typeface="NimbusRomNo9L"/>
              </a:rPr>
              <a:t>IEEE Transactions on Quantum Engineering</a:t>
            </a:r>
            <a:r>
              <a:rPr lang="en" altLang="ko-Kore-KR" sz="1600" dirty="0">
                <a:effectLst/>
                <a:latin typeface="NimbusRomNo9L"/>
              </a:rPr>
              <a:t>, vol. 1, pp. 1–12, 01 2020. </a:t>
            </a:r>
            <a:endParaRPr lang="en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NimbusRomNo9L"/>
              </a:rPr>
              <a:t>J. Zou, Z. Wei, S. Sun, X. Liu, and W. Wu, “</a:t>
            </a:r>
            <a:r>
              <a:rPr lang="en" altLang="ko-Kore-KR" sz="1600" b="1" dirty="0">
                <a:effectLst/>
                <a:latin typeface="NimbusRomNo9L"/>
              </a:rPr>
              <a:t>Quantum circuit implementations of </a:t>
            </a:r>
            <a:r>
              <a:rPr lang="en" altLang="ko-Kore-KR" sz="1600" b="1" dirty="0" err="1">
                <a:effectLst/>
                <a:latin typeface="NimbusRomNo9L"/>
              </a:rPr>
              <a:t>aes</a:t>
            </a:r>
            <a:r>
              <a:rPr lang="en" altLang="ko-Kore-KR" sz="1600" b="1" dirty="0">
                <a:effectLst/>
                <a:latin typeface="NimbusRomNo9L"/>
              </a:rPr>
              <a:t> with fewer qubits</a:t>
            </a:r>
            <a:r>
              <a:rPr lang="en" altLang="ko-Kore-KR" sz="1600" dirty="0">
                <a:effectLst/>
                <a:latin typeface="NimbusRomNo9L"/>
              </a:rPr>
              <a:t>,” in </a:t>
            </a:r>
            <a:r>
              <a:rPr lang="en" altLang="ko-Kore-KR" sz="1600" i="1" dirty="0">
                <a:effectLst/>
                <a:latin typeface="NimbusRomNo9L"/>
              </a:rPr>
              <a:t>Advances in Cryptology – ASIACRYPT 2020</a:t>
            </a:r>
            <a:r>
              <a:rPr lang="en" altLang="ko-Kore-KR" sz="1600" dirty="0">
                <a:effectLst/>
                <a:latin typeface="NimbusRomNo9L"/>
              </a:rPr>
              <a:t>, S. </a:t>
            </a:r>
            <a:r>
              <a:rPr lang="en" altLang="ko-Kore-KR" sz="1600" dirty="0" err="1">
                <a:effectLst/>
                <a:latin typeface="NimbusRomNo9L"/>
              </a:rPr>
              <a:t>Moriai</a:t>
            </a:r>
            <a:r>
              <a:rPr lang="en" altLang="ko-Kore-KR" sz="1600" dirty="0">
                <a:effectLst/>
                <a:latin typeface="NimbusRomNo9L"/>
              </a:rPr>
              <a:t> and H. Wang, Eds. Cham: </a:t>
            </a:r>
            <a:r>
              <a:rPr lang="en" altLang="ko-Kore-KR" sz="1600" dirty="0" err="1">
                <a:effectLst/>
                <a:latin typeface="NimbusRomNo9L"/>
              </a:rPr>
              <a:t>Springer,International</a:t>
            </a:r>
            <a:r>
              <a:rPr lang="en" altLang="ko-Kore-KR" sz="1600" dirty="0">
                <a:effectLst/>
                <a:latin typeface="NimbusRomNo9L"/>
              </a:rPr>
              <a:t> Publishing, 2020, pp. 697–726. </a:t>
            </a:r>
            <a:endParaRPr lang="en" altLang="ko-Kore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>
                <a:effectLst/>
                <a:latin typeface="NimbusRomNo9L"/>
              </a:rPr>
              <a:t>Z. Huang and S. Sun, “</a:t>
            </a:r>
            <a:r>
              <a:rPr lang="en" altLang="ko-Kore-KR" sz="1600" b="1" dirty="0">
                <a:solidFill>
                  <a:srgbClr val="C00000"/>
                </a:solidFill>
                <a:effectLst/>
                <a:latin typeface="NimbusRomNo9L"/>
              </a:rPr>
              <a:t>Synthesizing quantum circuits of AES with lower T-depth and less qubits</a:t>
            </a:r>
            <a:r>
              <a:rPr lang="en" altLang="ko-Kore-KR" sz="1600" dirty="0">
                <a:effectLst/>
                <a:latin typeface="NimbusRomNo9L"/>
              </a:rPr>
              <a:t>,” Cryptology </a:t>
            </a:r>
            <a:r>
              <a:rPr lang="en" altLang="ko-Kore-KR" sz="1600" dirty="0" err="1">
                <a:effectLst/>
                <a:latin typeface="NimbusRomNo9L"/>
              </a:rPr>
              <a:t>ePrint</a:t>
            </a:r>
            <a:r>
              <a:rPr lang="en" altLang="ko-Kore-KR" sz="1600" dirty="0">
                <a:effectLst/>
                <a:latin typeface="NimbusRomNo9L"/>
              </a:rPr>
              <a:t> Archive, Report 2022/620, 2022, https://</a:t>
            </a:r>
            <a:r>
              <a:rPr lang="en" altLang="ko-Kore-KR" sz="1600" dirty="0" err="1">
                <a:effectLst/>
                <a:latin typeface="NimbusRomNo9L"/>
              </a:rPr>
              <a:t>eprint.iacr.org</a:t>
            </a:r>
            <a:r>
              <a:rPr lang="en" altLang="ko-Kore-KR" sz="1600" dirty="0">
                <a:effectLst/>
                <a:latin typeface="NimbusRomNo9L"/>
              </a:rPr>
              <a:t>/2022/620. </a:t>
            </a:r>
            <a:endParaRPr lang="en" altLang="ko-Kore-KR" sz="1600" dirty="0">
              <a:effectLst/>
            </a:endParaRPr>
          </a:p>
          <a:p>
            <a:pPr>
              <a:lnSpc>
                <a:spcPct val="150000"/>
              </a:lnSpc>
            </a:pPr>
            <a:endParaRPr lang="en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354431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8AFB25-8043-9DF6-881B-95E6F727685A}"/>
              </a:ext>
            </a:extLst>
          </p:cNvPr>
          <p:cNvGrpSpPr/>
          <p:nvPr/>
        </p:nvGrpSpPr>
        <p:grpSpPr>
          <a:xfrm>
            <a:off x="6318791" y="2063449"/>
            <a:ext cx="4877961" cy="4379047"/>
            <a:chOff x="1308996" y="2248498"/>
            <a:chExt cx="4937567" cy="448720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177CB9-C3EB-0C67-528E-326082085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8996" y="2248498"/>
              <a:ext cx="4937567" cy="448720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C220DB-5E84-93F6-8E14-57CC1357FB4C}"/>
                </a:ext>
              </a:extLst>
            </p:cNvPr>
            <p:cNvSpPr/>
            <p:nvPr/>
          </p:nvSpPr>
          <p:spPr>
            <a:xfrm>
              <a:off x="1388125" y="5816907"/>
              <a:ext cx="4750905" cy="198304"/>
            </a:xfrm>
            <a:prstGeom prst="rect">
              <a:avLst/>
            </a:prstGeom>
            <a:noFill/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4448646-FE05-55EF-8F3A-2B7DB0E0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92" y="2894456"/>
            <a:ext cx="2447634" cy="3548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B990F-25CE-A28C-68E7-51184028FFC5}"/>
              </a:ext>
            </a:extLst>
          </p:cNvPr>
          <p:cNvSpPr txBox="1"/>
          <p:nvPr/>
        </p:nvSpPr>
        <p:spPr>
          <a:xfrm>
            <a:off x="14632" y="6596390"/>
            <a:ext cx="12193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K. Jang, A.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Baksi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, H. Kim, G. Song, H.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Seo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, and A. Chattopadhyay, “Quantum analysis of AES,” Cryptology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ePrint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 Archive, Paper 2022/683, 2022, https://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eprint.iacr.org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/2022/683</a:t>
            </a:r>
            <a:endParaRPr lang="ko-Kore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64554-A7D6-15B2-EA91-EABB9D1A9B1B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1719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NimbusRomNo9L"/>
                  </a:rPr>
                  <a:t>“Quantum analysis of AES”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NimbusRomNo9L"/>
                  </a:rPr>
                  <a:t>논문에서 사용한 기법 적용</a:t>
                </a:r>
                <a:endParaRPr lang="en" altLang="ko-Kore-KR" dirty="0">
                  <a:solidFill>
                    <a:schemeClr val="tx1"/>
                  </a:solidFill>
                  <a:effectLst/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box</m:t>
                        </m:r>
                      </m:e>
                      <m:sup>
                        <m:r>
                          <a:rPr lang="en-US" altLang="ko-Kore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ore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NimbusRomNo9L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NimbusRomNo9L"/>
                  </a:rPr>
                  <a:t>사용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X </a:t>
                </a:r>
                <a:endParaRPr lang="en-US" altLang="ko-KR" dirty="0"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매번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S-box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에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ancilla qubits(68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개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) 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할당</a:t>
                </a:r>
                <a:endParaRPr lang="en-US" altLang="ko-KR" dirty="0">
                  <a:solidFill>
                    <a:schemeClr val="tx1"/>
                  </a:solidFill>
                  <a:latin typeface="NimbusRomNo9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64554-A7D6-15B2-EA91-EABB9D1A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1719830"/>
              </a:xfrm>
              <a:prstGeom prst="rect">
                <a:avLst/>
              </a:prstGeom>
              <a:blipFill>
                <a:blip r:embed="rId4"/>
                <a:stretch>
                  <a:fillRect l="-447" b="-51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47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2143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NimbusRomNo9L"/>
                  </a:rPr>
                  <a:t>“Quantum analysis of AES”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NimbusRomNo9L"/>
                  </a:rPr>
                  <a:t>논문에서 사용한 기법 적용</a:t>
                </a:r>
                <a:endParaRPr lang="en" altLang="ko-Kore-KR" dirty="0">
                  <a:solidFill>
                    <a:schemeClr val="tx1"/>
                  </a:solidFill>
                  <a:effectLst/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box</m:t>
                        </m:r>
                      </m:e>
                      <m:sup>
                        <m:r>
                          <a:rPr lang="en-US" altLang="ko-Kore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ore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>
                    <a:solidFill>
                      <a:schemeClr val="tx1"/>
                    </a:solidFill>
                    <a:effectLst/>
                    <a:latin typeface="NimbusRomNo9L"/>
                  </a:rPr>
                  <a:t> </a:t>
                </a:r>
                <a:r>
                  <a:rPr lang="ko-KR" altLang="en-US" dirty="0">
                    <a:solidFill>
                      <a:schemeClr val="tx1"/>
                    </a:solidFill>
                    <a:effectLst/>
                    <a:latin typeface="NimbusRomNo9L"/>
                  </a:rPr>
                  <a:t>사용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X ,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 매번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S-box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에 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ancilla qubits(68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개</a:t>
                </a:r>
                <a:r>
                  <a:rPr lang="en-US" altLang="ko-KR" dirty="0">
                    <a:solidFill>
                      <a:schemeClr val="tx1"/>
                    </a:solidFill>
                    <a:latin typeface="NimbusRomNo9L"/>
                  </a:rPr>
                  <a:t>) </a:t>
                </a:r>
                <a:r>
                  <a:rPr lang="ko-KR" altLang="en-US" dirty="0">
                    <a:solidFill>
                      <a:schemeClr val="tx1"/>
                    </a:solidFill>
                    <a:latin typeface="NimbusRomNo9L"/>
                  </a:rPr>
                  <a:t>할당</a:t>
                </a:r>
                <a:endParaRPr lang="en-US" altLang="ko-KR" dirty="0">
                  <a:solidFill>
                    <a:schemeClr val="tx1"/>
                  </a:solidFill>
                  <a:latin typeface="NimbusRomNo9L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latin typeface="NimbusRomNo9L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NimbusRomNo9L"/>
                    <a:sym typeface="Wingdings" pitchFamily="2" charset="2"/>
                  </a:rPr>
                  <a:t> 이전 연구에 비해 </a:t>
                </a:r>
                <a:r>
                  <a:rPr lang="ko-KR" altLang="en-US" dirty="0" err="1">
                    <a:latin typeface="NimbusRomNo9L"/>
                    <a:sym typeface="Wingdings" pitchFamily="2" charset="2"/>
                  </a:rPr>
                  <a:t>큐비트</a:t>
                </a:r>
                <a:r>
                  <a:rPr lang="ko-KR" altLang="en-US" dirty="0">
                    <a:latin typeface="NimbusRomNo9L"/>
                    <a:sym typeface="Wingdings" pitchFamily="2" charset="2"/>
                  </a:rPr>
                  <a:t> 측면에서도 최적화</a:t>
                </a:r>
                <a:endParaRPr lang="en-US" altLang="ko-KR" dirty="0">
                  <a:solidFill>
                    <a:schemeClr val="tx1"/>
                  </a:solidFill>
                  <a:latin typeface="NimbusRomNo9L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effectLst/>
                    <a:latin typeface="NimbusRomNo9L"/>
                    <a:sym typeface="Wingdings" pitchFamily="2" charset="2"/>
                  </a:rPr>
                  <a:t></a:t>
                </a:r>
                <a:r>
                  <a:rPr lang="ko-KR" altLang="en-US" dirty="0">
                    <a:effectLst/>
                    <a:latin typeface="NimbusRomNo9L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" altLang="ko-Kore-KR" dirty="0">
                            <a:solidFill>
                              <a:schemeClr val="tx1"/>
                            </a:solidFill>
                            <a:latin typeface="NimbusRomNo9L"/>
                          </a:rPr>
                          <m:t>box</m:t>
                        </m:r>
                      </m:e>
                      <m:sup>
                        <m:r>
                          <a:rPr lang="en-US" altLang="ko-Kore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ko-Kore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ffectLst/>
                    <a:latin typeface="NimbusRomNo9L"/>
                  </a:rPr>
                  <a:t>비용이 들지 않는 </a:t>
                </a:r>
                <a:r>
                  <a:rPr lang="en-US" altLang="ko-KR" dirty="0">
                    <a:effectLst/>
                    <a:latin typeface="NimbusRomNo9L"/>
                  </a:rPr>
                  <a:t>pipeline </a:t>
                </a:r>
                <a:r>
                  <a:rPr lang="ko-KR" altLang="en-US" dirty="0">
                    <a:effectLst/>
                    <a:latin typeface="NimbusRomNo9L"/>
                  </a:rPr>
                  <a:t>구조로 구현하기 복잡</a:t>
                </a:r>
                <a:endParaRPr lang="en" altLang="ko-Kore-KR" dirty="0">
                  <a:effectLst/>
                  <a:latin typeface="NimbusRomNo9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2143664"/>
              </a:xfrm>
              <a:prstGeom prst="rect">
                <a:avLst/>
              </a:prstGeom>
              <a:blipFill>
                <a:blip r:embed="rId2"/>
                <a:stretch>
                  <a:fillRect l="-447" b="-35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448646-FE05-55EF-8F3A-2B7DB0E0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603" y="3343179"/>
            <a:ext cx="2244245" cy="3253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B990F-25CE-A28C-68E7-51184028FFC5}"/>
              </a:ext>
            </a:extLst>
          </p:cNvPr>
          <p:cNvSpPr txBox="1"/>
          <p:nvPr/>
        </p:nvSpPr>
        <p:spPr>
          <a:xfrm>
            <a:off x="14632" y="6596390"/>
            <a:ext cx="12193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K. Jang, A.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Baksi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, H. Kim, G. Song, H.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Seo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, and A. Chattopadhyay, “Quantum analysis of AES,” Cryptology 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ePrint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 Archive, Paper 2022/683, 2022, https://</a:t>
            </a:r>
            <a:r>
              <a:rPr lang="en" altLang="ko-Kore-KR" sz="1100" dirty="0" err="1">
                <a:solidFill>
                  <a:schemeClr val="tx1"/>
                </a:solidFill>
                <a:effectLst/>
                <a:latin typeface="NimbusRomNo9L"/>
              </a:rPr>
              <a:t>eprint.iacr.org</a:t>
            </a:r>
            <a:r>
              <a:rPr lang="en" altLang="ko-Kore-KR" sz="1100" dirty="0">
                <a:solidFill>
                  <a:schemeClr val="tx1"/>
                </a:solidFill>
                <a:effectLst/>
                <a:latin typeface="NimbusRomNo9L"/>
              </a:rPr>
              <a:t>/2022/683</a:t>
            </a:r>
            <a:endParaRPr lang="ko-Kore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4FFAA2-C85C-6910-46F7-EDE12DDC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25" y="3859698"/>
            <a:ext cx="6209457" cy="2604218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7C664C60-1DAE-9EB0-657A-28029607BBC3}"/>
              </a:ext>
            </a:extLst>
          </p:cNvPr>
          <p:cNvGrpSpPr/>
          <p:nvPr/>
        </p:nvGrpSpPr>
        <p:grpSpPr>
          <a:xfrm>
            <a:off x="7272977" y="1652823"/>
            <a:ext cx="4836405" cy="2130327"/>
            <a:chOff x="7272977" y="1652823"/>
            <a:chExt cx="4836405" cy="21303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C196D5E-E813-0586-03BB-039B62CE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2977" y="1652823"/>
              <a:ext cx="4464073" cy="121135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E9930C-EC5C-83AA-CAAE-67D5338488E3}"/>
                </a:ext>
              </a:extLst>
            </p:cNvPr>
            <p:cNvSpPr/>
            <p:nvPr/>
          </p:nvSpPr>
          <p:spPr>
            <a:xfrm>
              <a:off x="10912018" y="2169672"/>
              <a:ext cx="248070" cy="193029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5AF171-8211-878C-3BAF-4C6397B39BD9}"/>
                </a:ext>
              </a:extLst>
            </p:cNvPr>
            <p:cNvSpPr/>
            <p:nvPr/>
          </p:nvSpPr>
          <p:spPr>
            <a:xfrm>
              <a:off x="10912016" y="2605909"/>
              <a:ext cx="248071" cy="193029"/>
            </a:xfrm>
            <a:prstGeom prst="rect">
              <a:avLst/>
            </a:prstGeom>
            <a:noFill/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57B87C-7232-0ED1-7EF0-18C0FC268535}"/>
                </a:ext>
              </a:extLst>
            </p:cNvPr>
            <p:cNvSpPr txBox="1"/>
            <p:nvPr/>
          </p:nvSpPr>
          <p:spPr>
            <a:xfrm>
              <a:off x="7449247" y="3259930"/>
              <a:ext cx="4660135" cy="523220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3</a:t>
              </a:r>
              <a:r>
                <a:rPr kumimoji="1" lang="en-US" altLang="ko-KR" sz="1400" dirty="0"/>
                <a:t>8</a:t>
              </a:r>
              <a:r>
                <a:rPr kumimoji="1" lang="ko-KR" altLang="en-US" sz="1400" dirty="0"/>
                <a:t>개의 </a:t>
              </a:r>
              <a:r>
                <a:rPr kumimoji="1" lang="en-US" altLang="ko-KR" sz="1400" dirty="0"/>
                <a:t>ancilla qubit </a:t>
              </a:r>
              <a:r>
                <a:rPr kumimoji="1" lang="ko-KR" altLang="en-US" sz="1400" dirty="0"/>
                <a:t>재사용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garbage = </a:t>
              </a:r>
              <a:r>
                <a:rPr kumimoji="1" lang="ko-KR" altLang="en-US" sz="1400" dirty="0"/>
                <a:t>재사용 </a:t>
              </a:r>
              <a:r>
                <a:rPr kumimoji="1" lang="ko-KR" altLang="en-US" sz="1400" dirty="0" err="1"/>
                <a:t>큐비트</a:t>
              </a:r>
              <a:r>
                <a:rPr kumimoji="1" lang="en-US" altLang="ko-KR" sz="1400" dirty="0"/>
                <a:t>,Input,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output </a:t>
              </a:r>
              <a:r>
                <a:rPr kumimoji="1" lang="ko-KR" altLang="en-US" sz="1400" dirty="0"/>
                <a:t>뺀 나머지</a:t>
              </a:r>
              <a:r>
                <a:rPr kumimoji="1" lang="en-US" altLang="ko-KR" sz="1400" dirty="0"/>
                <a:t>108</a:t>
              </a:r>
              <a:r>
                <a:rPr kumimoji="1" lang="ko-KR" altLang="en-US" sz="1400" dirty="0"/>
                <a:t>개 </a:t>
              </a:r>
              <a:endParaRPr kumimoji="1" lang="en-US" altLang="ko-KR" sz="1400" dirty="0"/>
            </a:p>
          </p:txBody>
        </p:sp>
        <p:cxnSp>
          <p:nvCxnSpPr>
            <p:cNvPr id="16" name="꺾인 연결선[E] 15">
              <a:extLst>
                <a:ext uri="{FF2B5EF4-FFF2-40B4-BE49-F238E27FC236}">
                  <a16:creationId xmlns:a16="http://schemas.microsoft.com/office/drawing/2014/main" id="{0EE7D821-466F-6552-734A-C302A7475A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750433" y="2697272"/>
              <a:ext cx="949436" cy="124599"/>
            </a:xfrm>
            <a:prstGeom prst="bentConnector3">
              <a:avLst>
                <a:gd name="adj1" fmla="val 10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67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3B13D1-2367-7466-B8A1-242437ED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"/>
          <a:stretch/>
        </p:blipFill>
        <p:spPr>
          <a:xfrm>
            <a:off x="1171535" y="4506915"/>
            <a:ext cx="7772400" cy="20150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/>
              <p:nvPr/>
            </p:nvSpPr>
            <p:spPr>
              <a:xfrm>
                <a:off x="454949" y="1186670"/>
                <a:ext cx="11465301" cy="2965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ko-Kore-KR" dirty="0"/>
                          <m:t>S</m:t>
                        </m:r>
                        <m:r>
                          <m:rPr>
                            <m:nor/>
                          </m:rPr>
                          <a:rPr kumimoji="1" lang="en-US" altLang="ko-Kore-KR" dirty="0"/>
                          <m:t>−</m:t>
                        </m:r>
                        <m:r>
                          <m:rPr>
                            <m:nor/>
                          </m:rPr>
                          <a:rPr kumimoji="1" lang="en-US" altLang="ko-Kore-KR" dirty="0"/>
                          <m:t>box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ore-KR" dirty="0">
                    <a:effectLst/>
                  </a:rPr>
                  <a:t>“Quantum analysis of AES” </a:t>
                </a:r>
                <a:r>
                  <a:rPr lang="en-US" altLang="ko-KR" dirty="0">
                    <a:effectLst/>
                  </a:rPr>
                  <a:t>+</a:t>
                </a:r>
                <a:r>
                  <a:rPr lang="ko-KR" altLang="en-US" dirty="0">
                    <a:effectLst/>
                  </a:rPr>
                  <a:t> </a:t>
                </a:r>
                <a:r>
                  <a:rPr lang="en-US" altLang="ko-KR" dirty="0">
                    <a:effectLst/>
                  </a:rPr>
                  <a:t>“</a:t>
                </a:r>
                <a:r>
                  <a:rPr lang="en" altLang="ko-Kore-KR" sz="1800" dirty="0">
                    <a:effectLst/>
                  </a:rPr>
                  <a:t>Synthesizing quantum circuits of AES with lower T-depth and less qubits</a:t>
                </a:r>
                <a:r>
                  <a:rPr lang="en-US" altLang="ko-KR" sz="1800" dirty="0">
                    <a:effectLst/>
                  </a:rPr>
                  <a:t>”</a:t>
                </a:r>
                <a:endParaRPr lang="en" altLang="ko-Kore-KR" dirty="0">
                  <a:effectLst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“</a:t>
                </a:r>
                <a:r>
                  <a:rPr lang="en" altLang="ko-Kore-KR" dirty="0"/>
                  <a:t>Synthesizing quantum circuits of AES with lower T-depth and less qubits</a:t>
                </a:r>
                <a:r>
                  <a:rPr lang="en-US" altLang="ko-KR" dirty="0"/>
                  <a:t>”</a:t>
                </a:r>
                <a:r>
                  <a:rPr lang="en" altLang="ko-Kore-KR" dirty="0"/>
                  <a:t> </a:t>
                </a:r>
                <a:r>
                  <a:rPr lang="ko-KR" altLang="en-US" dirty="0"/>
                  <a:t> </a:t>
                </a:r>
                <a:r>
                  <a:rPr kumimoji="1" lang="ko-KR" altLang="en-US" b="0" dirty="0"/>
                  <a:t>해당 논문에서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ko-Kore-KR" dirty="0"/>
                          <m:t>S</m:t>
                        </m:r>
                        <m:r>
                          <m:rPr>
                            <m:nor/>
                          </m:rPr>
                          <a:rPr kumimoji="1" lang="en-US" altLang="ko-Kore-KR" dirty="0"/>
                          <m:t>−</m:t>
                        </m:r>
                        <m:r>
                          <m:rPr>
                            <m:nor/>
                          </m:rPr>
                          <a:rPr kumimoji="1" lang="en-US" altLang="ko-Kore-KR" dirty="0"/>
                          <m:t>box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effectLst/>
                    <a:latin typeface="NimbusRomNo9L"/>
                  </a:rPr>
                  <a:t> </a:t>
                </a:r>
                <a:r>
                  <a:rPr lang="ko-KR" altLang="en-US" dirty="0">
                    <a:latin typeface="NimbusRomNo9L"/>
                  </a:rPr>
                  <a:t>사용</a:t>
                </a:r>
                <a:endParaRPr lang="en-US" altLang="ko-KR" dirty="0"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ore-KR" dirty="0"/>
                          <m:t>S</m:t>
                        </m:r>
                        <m:r>
                          <m:rPr>
                            <m:nor/>
                          </m:rPr>
                          <a:rPr lang="en-US" altLang="ko-Kore-KR" dirty="0"/>
                          <m:t>−</m:t>
                        </m:r>
                        <m:r>
                          <m:rPr>
                            <m:nor/>
                          </m:rPr>
                          <a:rPr lang="en-US" altLang="ko-Kore-KR" dirty="0"/>
                          <m:t>box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effectLst/>
                    <a:latin typeface="NimbusRomNo9L"/>
                  </a:rPr>
                  <a:t> 내의 </a:t>
                </a:r>
                <a:r>
                  <a:rPr lang="en-US" altLang="ko-Kore-KR" dirty="0"/>
                  <a:t>S-box</a:t>
                </a:r>
                <a:r>
                  <a:rPr lang="ko-KR" altLang="en-US" dirty="0">
                    <a:latin typeface="NimbusRomNo9L"/>
                  </a:rPr>
                  <a:t>는 </a:t>
                </a:r>
                <a:r>
                  <a:rPr lang="en-US" altLang="ko-KR" dirty="0">
                    <a:latin typeface="NimbusRomNo9L"/>
                  </a:rPr>
                  <a:t>“Quantum</a:t>
                </a:r>
                <a:r>
                  <a:rPr lang="ko-KR" altLang="en-US" dirty="0">
                    <a:latin typeface="NimbusRomNo9L"/>
                  </a:rPr>
                  <a:t> </a:t>
                </a:r>
                <a:r>
                  <a:rPr lang="en-US" altLang="ko-KR" dirty="0">
                    <a:latin typeface="NimbusRomNo9L"/>
                  </a:rPr>
                  <a:t>analysis</a:t>
                </a:r>
                <a:r>
                  <a:rPr lang="ko-KR" altLang="en-US" dirty="0">
                    <a:latin typeface="NimbusRomNo9L"/>
                  </a:rPr>
                  <a:t> </a:t>
                </a:r>
                <a:r>
                  <a:rPr lang="en-US" altLang="ko-KR" dirty="0">
                    <a:latin typeface="NimbusRomNo9L"/>
                  </a:rPr>
                  <a:t>of</a:t>
                </a:r>
                <a:r>
                  <a:rPr lang="ko-KR" altLang="en-US" dirty="0">
                    <a:latin typeface="NimbusRomNo9L"/>
                  </a:rPr>
                  <a:t> </a:t>
                </a:r>
                <a:r>
                  <a:rPr lang="en-US" altLang="ko-KR" dirty="0">
                    <a:latin typeface="NimbusRomNo9L"/>
                  </a:rPr>
                  <a:t>AES”</a:t>
                </a:r>
                <a:r>
                  <a:rPr lang="ko-KR" altLang="en-US" dirty="0">
                    <a:latin typeface="NimbusRomNo9L"/>
                  </a:rPr>
                  <a:t> 기법 사용</a:t>
                </a:r>
                <a:endParaRPr lang="en-US" altLang="ko-KR" dirty="0"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ore-KR" dirty="0"/>
                      <m:t>S</m:t>
                    </m:r>
                    <m:r>
                      <m:rPr>
                        <m:nor/>
                      </m:rPr>
                      <a:rPr lang="en-US" altLang="ko-Kore-KR" b="0" i="0" dirty="0" smtClean="0"/>
                      <m:t>−</m:t>
                    </m:r>
                    <m:r>
                      <m:rPr>
                        <m:nor/>
                      </m:rPr>
                      <a:rPr lang="en-US" altLang="ko-Kore-KR" dirty="0"/>
                      <m:t>box</m:t>
                    </m:r>
                    <m:r>
                      <a:rPr lang="en-US" altLang="ko-Kore-KR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ko-KR" b="1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b="1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kumimoji="1" lang="en-US" altLang="ko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r>
                          <a:rPr kumimoji="1" lang="en-US" altLang="ko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b="1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11000110</m:t>
                            </m:r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" altLang="ko-Kore-KR" dirty="0">
                    <a:effectLst/>
                    <a:latin typeface="NimbusRomNo9L"/>
                  </a:rPr>
                  <a:t>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" altLang="ko-Kore-KR" dirty="0">
                    <a:effectLst/>
                    <a:latin typeface="NimbusRomNo9L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𝑙𝑖𝑛𝑒𝑎𝑟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𝑖𝑛𝑣𝑒𝑟𝑠𝑖𝑜𝑛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b="0" dirty="0">
                  <a:latin typeface="NimbusRomNo9L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sSub>
                          <m:sSubPr>
                            <m:ctrlPr>
                              <a:rPr kumimoji="1" lang="en-US" altLang="ko-KR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1" lang="en-US" altLang="ko-KR" b="1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ko-KR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b="1" dirty="0">
                  <a:latin typeface="NimbusRomNo9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9" y="1186670"/>
                <a:ext cx="11465301" cy="2965748"/>
              </a:xfrm>
              <a:prstGeom prst="rect">
                <a:avLst/>
              </a:prstGeom>
              <a:blipFill>
                <a:blip r:embed="rId3"/>
                <a:stretch>
                  <a:fillRect l="-443" b="-213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B990F-25CE-A28C-68E7-51184028FFC5}"/>
              </a:ext>
            </a:extLst>
          </p:cNvPr>
          <p:cNvSpPr txBox="1"/>
          <p:nvPr/>
        </p:nvSpPr>
        <p:spPr>
          <a:xfrm>
            <a:off x="0" y="6434809"/>
            <a:ext cx="121938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effectLst/>
                <a:latin typeface="NimbusRomNo9L"/>
              </a:rPr>
              <a:t>K. Jang, A. </a:t>
            </a:r>
            <a:r>
              <a:rPr lang="en" altLang="ko-Kore-KR" sz="1100" dirty="0" err="1">
                <a:effectLst/>
                <a:latin typeface="NimbusRomNo9L"/>
              </a:rPr>
              <a:t>Baksi</a:t>
            </a:r>
            <a:r>
              <a:rPr lang="en" altLang="ko-Kore-KR" sz="1100" dirty="0">
                <a:effectLst/>
                <a:latin typeface="NimbusRomNo9L"/>
              </a:rPr>
              <a:t>, H. Kim, G. Song, H. </a:t>
            </a:r>
            <a:r>
              <a:rPr lang="en" altLang="ko-Kore-KR" sz="1100" dirty="0" err="1">
                <a:effectLst/>
                <a:latin typeface="NimbusRomNo9L"/>
              </a:rPr>
              <a:t>Seo</a:t>
            </a:r>
            <a:r>
              <a:rPr lang="en" altLang="ko-Kore-KR" sz="1100" dirty="0">
                <a:effectLst/>
                <a:latin typeface="NimbusRomNo9L"/>
              </a:rPr>
              <a:t>, and A. Chattopadhyay, “Quantum analysis of AES,” Cryptology </a:t>
            </a:r>
            <a:r>
              <a:rPr lang="en" altLang="ko-Kore-KR" sz="1100" dirty="0" err="1">
                <a:effectLst/>
                <a:latin typeface="NimbusRomNo9L"/>
              </a:rPr>
              <a:t>ePrint</a:t>
            </a:r>
            <a:r>
              <a:rPr lang="en" altLang="ko-Kore-KR" sz="1100" dirty="0">
                <a:effectLst/>
                <a:latin typeface="NimbusRomNo9L"/>
              </a:rPr>
              <a:t> Archive, Paper 2022/683, 2022, </a:t>
            </a:r>
            <a:r>
              <a:rPr lang="en" altLang="ko-Kore-KR" sz="1100" dirty="0">
                <a:solidFill>
                  <a:srgbClr val="0563C1"/>
                </a:solidFill>
                <a:effectLst/>
                <a:latin typeface="NimbusRomNo9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https://eprint.iacr.org/</a:t>
            </a:r>
            <a:r>
              <a:rPr lang="en" altLang="ko-Kore-KR" sz="1100" dirty="0">
                <a:effectLst/>
                <a:latin typeface="NimbusRomNo9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2022/683</a:t>
            </a:r>
            <a:endParaRPr lang="en" altLang="ko-Kore-KR" sz="1100" dirty="0">
              <a:effectLst/>
              <a:latin typeface="NimbusRomNo9L"/>
            </a:endParaRPr>
          </a:p>
          <a:p>
            <a:r>
              <a:rPr lang="en" altLang="ko-Kore-KR" sz="1100" dirty="0">
                <a:effectLst/>
                <a:latin typeface="NimbusRomNo9L"/>
              </a:rPr>
              <a:t>Z. Huang and S. Sun, “Synthesizing quantum circuits of AES with lower T-depth and less qubits,” Cryptology </a:t>
            </a:r>
            <a:r>
              <a:rPr lang="en" altLang="ko-Kore-KR" sz="1100" dirty="0" err="1">
                <a:effectLst/>
                <a:latin typeface="NimbusRomNo9L"/>
              </a:rPr>
              <a:t>ePrint</a:t>
            </a:r>
            <a:r>
              <a:rPr lang="en" altLang="ko-Kore-KR" sz="1100" dirty="0">
                <a:effectLst/>
                <a:latin typeface="NimbusRomNo9L"/>
              </a:rPr>
              <a:t> Archive, Report 2022/620, 2022, https://</a:t>
            </a:r>
            <a:r>
              <a:rPr lang="en" altLang="ko-Kore-KR" sz="1100" dirty="0" err="1">
                <a:effectLst/>
                <a:latin typeface="NimbusRomNo9L"/>
              </a:rPr>
              <a:t>eprint.iacr.org</a:t>
            </a:r>
            <a:r>
              <a:rPr lang="en" altLang="ko-Kore-KR" sz="1100" dirty="0">
                <a:effectLst/>
                <a:latin typeface="NimbusRomNo9L"/>
              </a:rPr>
              <a:t>/2022/620. </a:t>
            </a:r>
            <a:endParaRPr lang="en" altLang="ko-Kore-KR" sz="1100" dirty="0">
              <a:effectLst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F262A-D132-F356-33BE-009F45E4A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071" y="2592980"/>
            <a:ext cx="4501365" cy="1146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DD200A-425A-BF7F-4E0A-AC5E567D6A90}"/>
                  </a:ext>
                </a:extLst>
              </p:cNvPr>
              <p:cNvSpPr txBox="1"/>
              <p:nvPr/>
            </p:nvSpPr>
            <p:spPr>
              <a:xfrm>
                <a:off x="4035845" y="4215289"/>
                <a:ext cx="1406488" cy="307777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400" dirty="0">
                    <a:solidFill>
                      <a:schemeClr val="accent6">
                        <a:lumMod val="75000"/>
                      </a:schemeClr>
                    </a:solidFill>
                  </a:rPr>
                  <a:t>S-box =</a:t>
                </a:r>
                <a:r>
                  <a:rPr kumimoji="1" lang="en-US" altLang="ko-KR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ko-KR" sz="1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ko-Kore-KR" alt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DD200A-425A-BF7F-4E0A-AC5E567D6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45" y="4215289"/>
                <a:ext cx="1406488" cy="307777"/>
              </a:xfrm>
              <a:prstGeom prst="rect">
                <a:avLst/>
              </a:prstGeom>
              <a:blipFill>
                <a:blip r:embed="rId6"/>
                <a:stretch>
                  <a:fillRect l="-885" b="-19231"/>
                </a:stretch>
              </a:blipFill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56D520F2-5E60-3E45-362E-F2CB405A4562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39089" y="4523066"/>
            <a:ext cx="0" cy="19215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294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Itoh-</a:t>
                </a:r>
                <a:r>
                  <a:rPr kumimoji="1" lang="en-US" altLang="ko-KR" dirty="0" err="1"/>
                  <a:t>Tsujii</a:t>
                </a:r>
                <a:r>
                  <a:rPr kumimoji="1" lang="en-US" altLang="ko-KR" dirty="0"/>
                  <a:t> algorithm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곱셈과 제곱으로 이루어진 연산</a:t>
                </a:r>
                <a:endParaRPr kumimoji="1"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lvl="1">
                  <a:lnSpc>
                    <a:spcPct val="150000"/>
                  </a:lnSpc>
                </a:pP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Squaring (</a:t>
                </a:r>
                <a:r>
                  <a:rPr kumimoji="1" lang="ko-KR" altLang="en-US" dirty="0" err="1"/>
                  <a:t>제곱기</a:t>
                </a:r>
                <a:r>
                  <a:rPr kumimoji="1" lang="en-US" altLang="ko-KR" dirty="0"/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/>
                  <a:t>XZLBZ </a:t>
                </a:r>
                <a:r>
                  <a:rPr kumimoji="1" lang="ko-KR" altLang="en-US" b="1" dirty="0"/>
                  <a:t> 사용</a:t>
                </a:r>
                <a:r>
                  <a:rPr kumimoji="1" lang="en-US" altLang="ko-KR" dirty="0"/>
                  <a:t>	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2949077"/>
              </a:xfrm>
              <a:prstGeom prst="rect">
                <a:avLst/>
              </a:prstGeom>
              <a:blipFill>
                <a:blip r:embed="rId2"/>
                <a:stretch>
                  <a:fillRect l="-447" b="-25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A4DA9-32D7-9644-DCB6-E871D3753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" b="3208"/>
          <a:stretch/>
        </p:blipFill>
        <p:spPr>
          <a:xfrm>
            <a:off x="1397880" y="2524235"/>
            <a:ext cx="5866952" cy="573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2238AA-75E7-F729-F88C-CA42D6434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417" y="4197560"/>
            <a:ext cx="4588831" cy="1690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747D9A-529F-F5F9-F17F-79AAF2C4D756}"/>
              </a:ext>
            </a:extLst>
          </p:cNvPr>
          <p:cNvSpPr txBox="1"/>
          <p:nvPr/>
        </p:nvSpPr>
        <p:spPr>
          <a:xfrm>
            <a:off x="8409628" y="5892053"/>
            <a:ext cx="237744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CNOT gate: 12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Depth : 7 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142AE6-886F-6E6D-06C0-66D3E1A6D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26" y="4135747"/>
            <a:ext cx="4402988" cy="1965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9FAF0E-9E9E-ECC6-FA1F-971A41965777}"/>
              </a:ext>
            </a:extLst>
          </p:cNvPr>
          <p:cNvSpPr txBox="1"/>
          <p:nvPr/>
        </p:nvSpPr>
        <p:spPr>
          <a:xfrm>
            <a:off x="2699771" y="5986030"/>
            <a:ext cx="237744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CNOT gate: 10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Depth : 7 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CD715-9EE7-5DFA-8BF1-B2487FA9BEC6}"/>
              </a:ext>
            </a:extLst>
          </p:cNvPr>
          <p:cNvSpPr txBox="1"/>
          <p:nvPr/>
        </p:nvSpPr>
        <p:spPr>
          <a:xfrm>
            <a:off x="6816687" y="3630314"/>
            <a:ext cx="2062908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PLU </a:t>
            </a:r>
            <a:r>
              <a:rPr kumimoji="1" lang="ko-KR" altLang="en-US" dirty="0"/>
              <a:t>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5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68160" cy="3964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S-box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Multiplication (</a:t>
                </a:r>
                <a:r>
                  <a:rPr kumimoji="1" lang="ko-KR" altLang="en-US" dirty="0" err="1"/>
                  <a:t>곱셈기</a:t>
                </a:r>
                <a:r>
                  <a:rPr kumimoji="1" lang="en-US" altLang="ko-KR" dirty="0"/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Karatsuba Multiplication (</a:t>
                </a:r>
                <a:r>
                  <a:rPr kumimoji="1" lang="en-US" altLang="ko-Kore-KR" dirty="0" err="1"/>
                  <a:t>Jang.et.al</a:t>
                </a:r>
                <a:r>
                  <a:rPr kumimoji="1" lang="en-US" altLang="ko-KR" dirty="0"/>
                  <a:t>)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 err="1"/>
                  <a:t>카라추바</a:t>
                </a:r>
                <a:r>
                  <a:rPr kumimoji="1" lang="ko-KR" altLang="en-US" sz="1600" dirty="0"/>
                  <a:t> 알고리즘을 재귀적으로 사용하여 </a:t>
                </a:r>
                <a:r>
                  <a:rPr kumimoji="1" lang="en-US" altLang="ko-KR" sz="1600" dirty="0"/>
                  <a:t>Toffoli depth</a:t>
                </a:r>
                <a:r>
                  <a:rPr kumimoji="1" lang="ko-KR" altLang="en-US" sz="1600" dirty="0"/>
                  <a:t>가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인 곱셈 </a:t>
                </a:r>
                <a:r>
                  <a:rPr kumimoji="1" lang="en-US" altLang="ko-KR" sz="1600" dirty="0"/>
                  <a:t>(81</a:t>
                </a:r>
                <a:r>
                  <a:rPr kumimoji="1" lang="ko-KR" altLang="en-US" sz="1600" dirty="0"/>
                  <a:t>개 중 </a:t>
                </a:r>
                <a:r>
                  <a:rPr kumimoji="1" lang="en-US" altLang="ko-KR" sz="1600" dirty="0"/>
                  <a:t>38</a:t>
                </a:r>
                <a:r>
                  <a:rPr kumimoji="1" lang="ko-KR" altLang="en-US" sz="1600" dirty="0"/>
                  <a:t>개의 </a:t>
                </a:r>
                <a:r>
                  <a:rPr kumimoji="1" lang="en-US" altLang="ko-KR" sz="1600" dirty="0"/>
                  <a:t>ancilla qubit </a:t>
                </a:r>
                <a:r>
                  <a:rPr kumimoji="1" lang="ko-KR" altLang="en-US" sz="1600" dirty="0"/>
                  <a:t>재사용</a:t>
                </a:r>
                <a:r>
                  <a:rPr kumimoji="1" lang="en-US" altLang="ko-KR" sz="1600" dirty="0"/>
                  <a:t>)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sz="1600" dirty="0"/>
              </a:p>
              <a:p>
                <a:pPr marL="16573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sz="1600" dirty="0"/>
              </a:p>
              <a:p>
                <a:pPr lvl="3"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 lvl="3"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Affine function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결과 큐비트를 할당하여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out-of-place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연산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9528E-0D4C-B94D-074F-3C2F22CC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68160" cy="3964740"/>
              </a:xfrm>
              <a:prstGeom prst="rect">
                <a:avLst/>
              </a:prstGeom>
              <a:blipFill>
                <a:blip r:embed="rId2"/>
                <a:stretch>
                  <a:fillRect l="-447" b="-15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1F218E7-2711-D4B8-FB31-CF281377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E7566-E37E-42C6-70F0-E521488F41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14"/>
          <a:stretch/>
        </p:blipFill>
        <p:spPr>
          <a:xfrm>
            <a:off x="2843308" y="2974555"/>
            <a:ext cx="5778271" cy="1128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C1BBC5-C30F-4596-A190-8AFDF29B2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700" y="5289184"/>
            <a:ext cx="4394200" cy="723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BAD57E-DAEA-58CB-E2E8-CD63BE926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26" y="4766401"/>
            <a:ext cx="3551306" cy="17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45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</TotalTime>
  <Words>1456</Words>
  <Application>Microsoft Macintosh PowerPoint</Application>
  <PresentationFormat>와이드스크린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NimbusRomNo9L</vt:lpstr>
      <vt:lpstr>Arial</vt:lpstr>
      <vt:lpstr>Cambria Math</vt:lpstr>
      <vt:lpstr>Wingdings</vt:lpstr>
      <vt:lpstr>CryptoCraft 테마</vt:lpstr>
      <vt:lpstr>제목 테마</vt:lpstr>
      <vt:lpstr>ARIA 양자회로 구현</vt:lpstr>
      <vt:lpstr>S-box</vt:lpstr>
      <vt:lpstr>S-box</vt:lpstr>
      <vt:lpstr>S-box</vt:lpstr>
      <vt:lpstr>S-box</vt:lpstr>
      <vt:lpstr>S-box</vt:lpstr>
      <vt:lpstr>S-box</vt:lpstr>
      <vt:lpstr>S-box</vt:lpstr>
      <vt:lpstr>S-box</vt:lpstr>
      <vt:lpstr>S-box</vt:lpstr>
      <vt:lpstr>Substitution Layer</vt:lpstr>
      <vt:lpstr>Diffusion Layer</vt:lpstr>
      <vt:lpstr>Quantum resource estimation</vt:lpstr>
      <vt:lpstr>Quantum resource estimation</vt:lpstr>
      <vt:lpstr>Grover’s key search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62</cp:revision>
  <dcterms:created xsi:type="dcterms:W3CDTF">2019-03-05T04:29:07Z</dcterms:created>
  <dcterms:modified xsi:type="dcterms:W3CDTF">2024-03-03T15:10:18Z</dcterms:modified>
</cp:coreProperties>
</file>