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69" r:id="rId2"/>
    <p:sldId id="314" r:id="rId3"/>
    <p:sldId id="315" r:id="rId4"/>
    <p:sldId id="312" r:id="rId5"/>
    <p:sldId id="313" r:id="rId6"/>
    <p:sldId id="316" r:id="rId7"/>
    <p:sldId id="320" r:id="rId8"/>
    <p:sldId id="317" r:id="rId9"/>
    <p:sldId id="321" r:id="rId10"/>
    <p:sldId id="319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95793"/>
  </p:normalViewPr>
  <p:slideViewPr>
    <p:cSldViewPr snapToGrid="0">
      <p:cViewPr varScale="1">
        <p:scale>
          <a:sx n="108" d="100"/>
          <a:sy n="108" d="100"/>
        </p:scale>
        <p:origin x="864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3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101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Curve25519 </a:t>
            </a:r>
            <a:r>
              <a:rPr lang="ko-KR" altLang="en-US" dirty="0"/>
              <a:t>양자회로 구현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600" dirty="0"/>
              <a:t>https://</a:t>
            </a:r>
            <a:r>
              <a:rPr lang="en-US" altLang="ko-KR" sz="3600" dirty="0" err="1"/>
              <a:t>youtu.be</a:t>
            </a:r>
            <a:r>
              <a:rPr lang="en-US" altLang="ko-KR" sz="3600" dirty="0"/>
              <a:t>/pLhslhe6mxo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F391E-3B4B-6536-776D-94143448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Curve25519 </a:t>
            </a:r>
            <a:r>
              <a:rPr kumimoji="1" lang="ko-KR" altLang="en-US" dirty="0"/>
              <a:t>양자회로 구현</a:t>
            </a:r>
            <a:r>
              <a:rPr kumimoji="1" lang="en-US" altLang="ko-KR" dirty="0"/>
              <a:t> </a:t>
            </a:r>
            <a:r>
              <a:rPr kumimoji="1" lang="ko-KR" altLang="en-US" dirty="0"/>
              <a:t>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24DE48-8193-E246-1E7E-2B5DB4873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78" y="3986793"/>
            <a:ext cx="6136640" cy="16271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A650E8-6CB3-58DD-9A82-96F88045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814" y="1873186"/>
            <a:ext cx="6162369" cy="175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7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9B4B-ABFC-9523-4566-8E2259CB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Curve25519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506CB46-DB65-126E-7489-559A0DF3D47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" altLang="ko-KR" sz="2400" dirty="0"/>
                  <a:t>Daniel J. Bernstein</a:t>
                </a:r>
                <a:r>
                  <a:rPr kumimoji="1" lang="ko-KR" altLang="en-US" sz="2400" dirty="0"/>
                  <a:t>이 제안한 타원곡선</a:t>
                </a:r>
                <a:endParaRPr kumimoji="1" lang="en-US" altLang="ko-KR" sz="2400" dirty="0"/>
              </a:p>
              <a:p>
                <a:r>
                  <a:rPr kumimoji="1" lang="en-US" altLang="ko-KR" sz="2400" dirty="0"/>
                  <a:t>ECC</a:t>
                </a:r>
                <a:r>
                  <a:rPr kumimoji="1" lang="ko-KR" altLang="en-US" sz="2400" dirty="0"/>
                  <a:t>에서 사용되며 </a:t>
                </a:r>
                <a:r>
                  <a:rPr kumimoji="1" lang="en-US" altLang="ko-KR" sz="2400" dirty="0"/>
                  <a:t>128</a:t>
                </a:r>
                <a:r>
                  <a:rPr kumimoji="1" lang="ko-KR" altLang="en-US" sz="2400" dirty="0"/>
                  <a:t>비트의 보안</a:t>
                </a:r>
                <a:r>
                  <a:rPr kumimoji="1" lang="en-US" altLang="ko-KR" sz="2400" dirty="0"/>
                  <a:t>(256</a:t>
                </a:r>
                <a:r>
                  <a:rPr kumimoji="1" lang="ko-KR" altLang="en-US" sz="2400" dirty="0"/>
                  <a:t>비트 키 크기</a:t>
                </a:r>
                <a:r>
                  <a:rPr kumimoji="1" lang="en-US" altLang="ko-KR" sz="2400" dirty="0"/>
                  <a:t>)</a:t>
                </a:r>
                <a:r>
                  <a:rPr kumimoji="1" lang="ko-KR" altLang="en-US" sz="2400" dirty="0"/>
                  <a:t> 제공</a:t>
                </a:r>
                <a:endParaRPr kumimoji="1" lang="en-US" altLang="ko-KR" sz="2400" dirty="0"/>
              </a:p>
              <a:p>
                <a:r>
                  <a:rPr kumimoji="1" lang="en-US" altLang="ko-KR" sz="2400" dirty="0"/>
                  <a:t>Curve </a:t>
                </a:r>
                <a:r>
                  <a:rPr kumimoji="1" lang="ko-KR" altLang="en-US" sz="2400" dirty="0"/>
                  <a:t>기반으로 설계된 </a:t>
                </a:r>
                <a:r>
                  <a:rPr kumimoji="1" lang="ko-KR" altLang="en-US" sz="2400" dirty="0" err="1"/>
                  <a:t>키교환</a:t>
                </a:r>
                <a:r>
                  <a:rPr kumimoji="1" lang="ko-KR" altLang="en-US" sz="2400" dirty="0"/>
                  <a:t> 알고리즘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X25519</a:t>
                </a:r>
              </a:p>
              <a:p>
                <a:r>
                  <a:rPr kumimoji="1" lang="en-US" altLang="ko-KR" sz="2400" dirty="0"/>
                  <a:t>X25519: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ECDH </a:t>
                </a:r>
                <a:r>
                  <a:rPr kumimoji="1" lang="ko-KR" altLang="en-US" sz="2400" dirty="0"/>
                  <a:t>에서 사용될 수 있음</a:t>
                </a:r>
                <a:endParaRPr kumimoji="1" lang="en-US" altLang="ko-KR" sz="2400" dirty="0"/>
              </a:p>
              <a:p>
                <a:r>
                  <a:rPr kumimoji="1" lang="ko-KR" altLang="en-US" sz="2400" dirty="0"/>
                  <a:t>곡선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+488662</m:t>
                    </m:r>
                    <m:sSup>
                      <m:s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ko-KR" sz="2400" dirty="0"/>
              </a:p>
              <a:p>
                <a:r>
                  <a:rPr kumimoji="1" lang="en-US" altLang="ko-KR" sz="2400" dirty="0"/>
                  <a:t>Prime field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−19</m:t>
                    </m:r>
                  </m:oMath>
                </a14:m>
                <a:endParaRPr kumimoji="1" lang="en-US" altLang="ko-KR" sz="2400" dirty="0"/>
              </a:p>
              <a:p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506CB46-DB65-126E-7489-559A0DF3D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B4819F4-00AD-96A6-734B-C6C22431A6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142" b="69246"/>
          <a:stretch/>
        </p:blipFill>
        <p:spPr>
          <a:xfrm>
            <a:off x="3267530" y="4135828"/>
            <a:ext cx="5656940" cy="15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9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BF024-9CD4-7F40-C535-C1A5FFB0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Curve25519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2977D-954A-2D72-F498-BBC8868D3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9314728" cy="1483797"/>
          </a:xfrm>
        </p:spPr>
        <p:txBody>
          <a:bodyPr>
            <a:normAutofit/>
          </a:bodyPr>
          <a:lstStyle/>
          <a:p>
            <a:r>
              <a:rPr kumimoji="1" lang="en-US" altLang="ko-KR" sz="2400" dirty="0" err="1"/>
              <a:t>PointAdd</a:t>
            </a:r>
            <a:r>
              <a:rPr kumimoji="1" lang="en-US" altLang="ko-KR" sz="2400" dirty="0"/>
              <a:t>: Point addition</a:t>
            </a:r>
          </a:p>
          <a:p>
            <a:r>
              <a:rPr kumimoji="1" lang="en-US" altLang="ko-KR" sz="2400" dirty="0" err="1"/>
              <a:t>PointDbl</a:t>
            </a:r>
            <a:r>
              <a:rPr kumimoji="1" lang="en-US" altLang="ko-KR" sz="2400" dirty="0"/>
              <a:t>: Point Doubling</a:t>
            </a:r>
          </a:p>
          <a:p>
            <a:r>
              <a:rPr kumimoji="1" lang="ko-KR" altLang="en-US" sz="2400" dirty="0"/>
              <a:t>주요 연산들이 덧셈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뺄셈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곱셈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제곱으로 이루어짐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CC143E-3B91-10FB-F670-16B42727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639" r="32142"/>
          <a:stretch/>
        </p:blipFill>
        <p:spPr>
          <a:xfrm>
            <a:off x="1124198" y="2897235"/>
            <a:ext cx="3581754" cy="22091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185FAD-A014-3770-EAAF-EA2544AAC0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5491" r="36159" b="20"/>
          <a:stretch/>
        </p:blipFill>
        <p:spPr>
          <a:xfrm>
            <a:off x="1124198" y="5367304"/>
            <a:ext cx="3309730" cy="10145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B8B8CF-2025-C44F-6B9F-4F7CB27D9A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843" b="16999"/>
          <a:stretch/>
        </p:blipFill>
        <p:spPr>
          <a:xfrm>
            <a:off x="5664055" y="2897235"/>
            <a:ext cx="5403747" cy="35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4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51C1A-0D6B-3BFE-9E22-3C924D20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Curve25519 </a:t>
            </a:r>
            <a:r>
              <a:rPr kumimoji="1" lang="ko-KR" altLang="en-US" dirty="0"/>
              <a:t>기본연산 양자회로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0C113A-D32B-D6C3-F62D-CD97D5F9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2" y="2234894"/>
            <a:ext cx="4028753" cy="12365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742056-B01E-F39E-3182-6D72CCDCA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21" y="3730279"/>
            <a:ext cx="3752197" cy="11516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9C4B27-6FFE-9EF8-FE81-9991B3CCC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5099754"/>
            <a:ext cx="6205642" cy="14746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E4EA20-1271-D3DD-5F32-8F9F848E8DEB}"/>
                  </a:ext>
                </a:extLst>
              </p:cNvPr>
              <p:cNvSpPr txBox="1"/>
              <p:nvPr/>
            </p:nvSpPr>
            <p:spPr>
              <a:xfrm>
                <a:off x="411920" y="1140893"/>
                <a:ext cx="11368160" cy="835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400" dirty="0"/>
                  <a:t>해당 </a:t>
                </a:r>
                <a:r>
                  <a:rPr kumimoji="1" lang="en-US" altLang="ko-KR" sz="2400" dirty="0"/>
                  <a:t>prime field </a:t>
                </a:r>
                <a:r>
                  <a:rPr kumimoji="1" lang="ko-KR" altLang="en-US" sz="2400" dirty="0"/>
                  <a:t>양자회로 구현은 </a:t>
                </a:r>
                <a14:m>
                  <m:oMath xmlns:m="http://schemas.openxmlformats.org/officeDocument/2006/math">
                    <m:r>
                      <a:rPr kumimoji="1"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−19)</m:t>
                    </m:r>
                  </m:oMath>
                </a14:m>
                <a:r>
                  <a:rPr kumimoji="1" lang="ko-KR" altLang="en-US" sz="2400" dirty="0"/>
                  <a:t> 외에도 양자회로에서 단순 상수 변경으로 다양한</a:t>
                </a:r>
                <a:r>
                  <a:rPr kumimoji="1" lang="en-US" altLang="ko-KR" sz="2400" dirty="0"/>
                  <a:t> prime field</a:t>
                </a:r>
                <a:r>
                  <a:rPr kumimoji="1" lang="ko-KR" altLang="en-US" sz="2400" dirty="0"/>
                  <a:t> 상에서 범용적으로 사용가능</a:t>
                </a:r>
                <a:endParaRPr kumimoji="1" lang="en-US" altLang="ko-KR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E4EA20-1271-D3DD-5F32-8F9F848E8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140893"/>
                <a:ext cx="11368160" cy="835165"/>
              </a:xfrm>
              <a:prstGeom prst="rect">
                <a:avLst/>
              </a:prstGeom>
              <a:blipFill>
                <a:blip r:embed="rId5"/>
                <a:stretch>
                  <a:fillRect l="-781" t="-5970" b="-164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10F1643F-D33A-4313-140B-BD5A0AA95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38750" y="2326640"/>
            <a:ext cx="6141330" cy="3423920"/>
          </a:xfrm>
        </p:spPr>
        <p:txBody>
          <a:bodyPr>
            <a:normAutofit/>
          </a:bodyPr>
          <a:lstStyle/>
          <a:p>
            <a:pPr marL="457200" indent="-457200">
              <a:buAutoNum type="alphaLcParenBoth"/>
            </a:pPr>
            <a:r>
              <a:rPr kumimoji="1" lang="en-US" altLang="ko-KR" sz="2000" dirty="0" err="1"/>
              <a:t>Fp_add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in-place</a:t>
            </a:r>
            <a:r>
              <a:rPr kumimoji="1" lang="ko-KR" altLang="en-US" sz="2000" dirty="0"/>
              <a:t> 연산</a:t>
            </a:r>
            <a:endParaRPr kumimoji="1" lang="en-US" altLang="ko-KR" sz="2000" dirty="0"/>
          </a:p>
          <a:p>
            <a:pPr lvl="1">
              <a:buFontTx/>
              <a:buChar char="-"/>
            </a:pPr>
            <a:r>
              <a:rPr kumimoji="1" lang="en-US" altLang="ko-KR" sz="1800" dirty="0" err="1"/>
              <a:t>Fp_add</a:t>
            </a:r>
            <a:r>
              <a:rPr kumimoji="1" lang="en-US" altLang="ko-KR" sz="1800" dirty="0"/>
              <a:t>(a, b) </a:t>
            </a:r>
            <a:r>
              <a:rPr kumimoji="1" lang="en-US" altLang="ko-KR" sz="1800" dirty="0">
                <a:sym typeface="Wingdings" pitchFamily="2" charset="2"/>
              </a:rPr>
              <a:t> a, </a:t>
            </a:r>
            <a:r>
              <a:rPr kumimoji="1" lang="en-US" altLang="ko-KR" sz="1800" dirty="0" err="1">
                <a:sym typeface="Wingdings" pitchFamily="2" charset="2"/>
              </a:rPr>
              <a:t>Fp_add</a:t>
            </a:r>
            <a:r>
              <a:rPr kumimoji="1" lang="en-US" altLang="ko-KR" sz="1800" dirty="0">
                <a:sym typeface="Wingdings" pitchFamily="2" charset="2"/>
              </a:rPr>
              <a:t>(</a:t>
            </a:r>
            <a:r>
              <a:rPr kumimoji="1" lang="en-US" altLang="ko-KR" sz="1800" dirty="0" err="1">
                <a:sym typeface="Wingdings" pitchFamily="2" charset="2"/>
              </a:rPr>
              <a:t>a+b</a:t>
            </a:r>
            <a:r>
              <a:rPr kumimoji="1" lang="en-US" altLang="ko-KR" sz="1800" dirty="0">
                <a:sym typeface="Wingdings" pitchFamily="2" charset="2"/>
              </a:rPr>
              <a:t>) </a:t>
            </a:r>
          </a:p>
          <a:p>
            <a:pPr lvl="1">
              <a:buFontTx/>
              <a:buChar char="-"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2000" dirty="0"/>
              <a:t>(b) </a:t>
            </a:r>
            <a:r>
              <a:rPr kumimoji="1" lang="en-US" altLang="ko-KR" sz="2000" dirty="0" err="1"/>
              <a:t>Fp_sub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in-place</a:t>
            </a:r>
            <a:r>
              <a:rPr kumimoji="1" lang="ko-KR" altLang="en-US" sz="2000" dirty="0"/>
              <a:t> 연산</a:t>
            </a:r>
            <a:endParaRPr kumimoji="1" lang="en-US" altLang="ko-KR" sz="2000" dirty="0"/>
          </a:p>
          <a:p>
            <a:pPr lvl="1">
              <a:buFontTx/>
              <a:buChar char="-"/>
            </a:pPr>
            <a:r>
              <a:rPr kumimoji="1" lang="en-US" altLang="ko-KR" sz="1800" dirty="0" err="1"/>
              <a:t>Fp_sub</a:t>
            </a:r>
            <a:r>
              <a:rPr kumimoji="1" lang="en-US" altLang="ko-KR" sz="1800" dirty="0"/>
              <a:t>(a, b) </a:t>
            </a:r>
            <a:r>
              <a:rPr kumimoji="1" lang="en-US" altLang="ko-KR" sz="1800" dirty="0">
                <a:sym typeface="Wingdings" pitchFamily="2" charset="2"/>
              </a:rPr>
              <a:t> a, </a:t>
            </a:r>
            <a:r>
              <a:rPr kumimoji="1" lang="en-US" altLang="ko-KR" sz="1800" dirty="0" err="1">
                <a:sym typeface="Wingdings" pitchFamily="2" charset="2"/>
              </a:rPr>
              <a:t>Fp_sub</a:t>
            </a:r>
            <a:r>
              <a:rPr kumimoji="1" lang="en-US" altLang="ko-KR" sz="1800" dirty="0">
                <a:sym typeface="Wingdings" pitchFamily="2" charset="2"/>
              </a:rPr>
              <a:t>(a-b) </a:t>
            </a:r>
          </a:p>
          <a:p>
            <a:pPr lvl="1">
              <a:buFontTx/>
              <a:buChar char="-"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2000" dirty="0"/>
              <a:t>(c) </a:t>
            </a:r>
            <a:r>
              <a:rPr kumimoji="1" lang="en-US" altLang="ko-KR" sz="2000" dirty="0" err="1"/>
              <a:t>Fp_sqr</a:t>
            </a:r>
            <a:r>
              <a:rPr kumimoji="1" lang="en-US" altLang="ko-KR" sz="2000" dirty="0"/>
              <a:t>, </a:t>
            </a:r>
            <a:r>
              <a:rPr kumimoji="1" lang="en-US" altLang="ko-KR" sz="2000" dirty="0" err="1"/>
              <a:t>mul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out-of-place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 (</a:t>
            </a:r>
            <a:r>
              <a:rPr kumimoji="1" lang="ko-KR" altLang="en-US" sz="2000" dirty="0"/>
              <a:t>동일</a:t>
            </a:r>
            <a:r>
              <a:rPr kumimoji="1" lang="en-US" altLang="ko-KR" sz="2000" dirty="0"/>
              <a:t>)</a:t>
            </a:r>
          </a:p>
          <a:p>
            <a:pPr lvl="1">
              <a:buFontTx/>
              <a:buChar char="-"/>
            </a:pPr>
            <a:r>
              <a:rPr kumimoji="1" lang="en-US" altLang="ko-KR" sz="1800" dirty="0" err="1"/>
              <a:t>Fp_sqr</a:t>
            </a:r>
            <a:r>
              <a:rPr kumimoji="1" lang="en-US" altLang="ko-KR" sz="1800" dirty="0"/>
              <a:t>(a, a, prod) </a:t>
            </a:r>
            <a:r>
              <a:rPr kumimoji="1" lang="en-US" altLang="ko-KR" sz="1800" dirty="0">
                <a:sym typeface="Wingdings" pitchFamily="2" charset="2"/>
              </a:rPr>
              <a:t> a, a, </a:t>
            </a:r>
            <a:r>
              <a:rPr kumimoji="1" lang="en-US" altLang="ko-KR" sz="1800" dirty="0" err="1">
                <a:sym typeface="Wingdings" pitchFamily="2" charset="2"/>
              </a:rPr>
              <a:t>Fp_sqr</a:t>
            </a:r>
            <a:r>
              <a:rPr kumimoji="1" lang="en-US" altLang="ko-KR" sz="1800" dirty="0">
                <a:sym typeface="Wingdings" pitchFamily="2" charset="2"/>
              </a:rPr>
              <a:t>(a^2)</a:t>
            </a:r>
          </a:p>
          <a:p>
            <a:pPr lvl="1">
              <a:buFontTx/>
              <a:buChar char="-"/>
            </a:pPr>
            <a:r>
              <a:rPr kumimoji="1" lang="en-US" altLang="ko-KR" sz="1800" dirty="0" err="1"/>
              <a:t>Fp_mul</a:t>
            </a:r>
            <a:r>
              <a:rPr kumimoji="1" lang="en-US" altLang="ko-KR" sz="1800" dirty="0"/>
              <a:t>(a, b, prod) </a:t>
            </a:r>
            <a:r>
              <a:rPr kumimoji="1" lang="en-US" altLang="ko-KR" sz="1800" dirty="0">
                <a:sym typeface="Wingdings" pitchFamily="2" charset="2"/>
              </a:rPr>
              <a:t> a, b, </a:t>
            </a:r>
            <a:r>
              <a:rPr kumimoji="1" lang="en-US" altLang="ko-KR" sz="1800" dirty="0" err="1">
                <a:sym typeface="Wingdings" pitchFamily="2" charset="2"/>
              </a:rPr>
              <a:t>Fp_sqr</a:t>
            </a:r>
            <a:r>
              <a:rPr kumimoji="1" lang="en-US" altLang="ko-KR" sz="1800" dirty="0">
                <a:sym typeface="Wingdings" pitchFamily="2" charset="2"/>
              </a:rPr>
              <a:t>(a*b) </a:t>
            </a:r>
          </a:p>
        </p:txBody>
      </p:sp>
    </p:spTree>
    <p:extLst>
      <p:ext uri="{BB962C8B-B14F-4D97-AF65-F5344CB8AC3E}">
        <p14:creationId xmlns:p14="http://schemas.microsoft.com/office/powerpoint/2010/main" val="131151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B6373-D4D1-2219-85DB-6604797B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Curve25519 </a:t>
            </a:r>
            <a:r>
              <a:rPr kumimoji="1" lang="ko-KR" altLang="en-US" dirty="0"/>
              <a:t>양자회로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8F41-98C9-49DE-7C96-9AD3BC779B7D}"/>
              </a:ext>
            </a:extLst>
          </p:cNvPr>
          <p:cNvSpPr txBox="1"/>
          <p:nvPr/>
        </p:nvSpPr>
        <p:spPr>
          <a:xfrm>
            <a:off x="411920" y="1104900"/>
            <a:ext cx="1091516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PointAdd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function</a:t>
            </a:r>
            <a:r>
              <a:rPr kumimoji="1" lang="ko-KR" altLang="en-US" sz="2200" dirty="0"/>
              <a:t> 양자회로 </a:t>
            </a:r>
            <a:r>
              <a:rPr kumimoji="1" lang="ko-KR" altLang="en-US" sz="2200" dirty="0" err="1"/>
              <a:t>최척화</a:t>
            </a:r>
            <a:r>
              <a:rPr kumimoji="1" lang="ko-KR" altLang="en-US" sz="2200" dirty="0"/>
              <a:t> 구현</a:t>
            </a: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알고리즘 순서를 재배치하여 기존 알고리즘에서 사용한 </a:t>
            </a:r>
            <a:r>
              <a:rPr kumimoji="1" lang="en-US" altLang="ko-KR" sz="2200" dirty="0"/>
              <a:t>t1, t2 </a:t>
            </a:r>
            <a:r>
              <a:rPr kumimoji="1" lang="ko-KR" altLang="en-US" sz="2200" dirty="0"/>
              <a:t>사용을 생략할 수 있음</a:t>
            </a: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따라서 매 라운드 및 반복문에서 </a:t>
            </a:r>
            <a:r>
              <a:rPr kumimoji="1" lang="en-US" altLang="ko-KR" sz="2200" dirty="0"/>
              <a:t>t1, t2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큐비트</a:t>
            </a:r>
            <a:r>
              <a:rPr kumimoji="1" lang="ko-KR" altLang="en-US" sz="2200" dirty="0"/>
              <a:t> 생략가능</a:t>
            </a: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Hard work: Sequential</a:t>
            </a:r>
            <a:r>
              <a:rPr kumimoji="1" lang="ko-KR" altLang="en-US" sz="2200" dirty="0"/>
              <a:t>한 </a:t>
            </a:r>
            <a:r>
              <a:rPr kumimoji="1" lang="en-US" altLang="ko-KR" sz="2200" dirty="0"/>
              <a:t>algorithm</a:t>
            </a:r>
            <a:r>
              <a:rPr kumimoji="1" lang="ko-KR" altLang="en-US" sz="2200" dirty="0"/>
              <a:t>을 양자회로에 적합하게 재배치해야 함</a:t>
            </a:r>
            <a:endParaRPr kumimoji="1" lang="en-US" altLang="ko-KR" sz="2200" dirty="0"/>
          </a:p>
          <a:p>
            <a:pPr lvl="5"/>
            <a:r>
              <a:rPr kumimoji="1" lang="en-US" altLang="ko-KR" sz="2200" dirty="0"/>
              <a:t>+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t1, t2 </a:t>
            </a:r>
            <a:r>
              <a:rPr kumimoji="1" lang="ko-KR" altLang="en-US" sz="2200" dirty="0"/>
              <a:t>생략이 필요한 </a:t>
            </a:r>
            <a:r>
              <a:rPr kumimoji="1" lang="ko-KR" altLang="en-US" sz="2200" dirty="0" err="1"/>
              <a:t>큐비트</a:t>
            </a:r>
            <a:r>
              <a:rPr kumimoji="1" lang="ko-KR" altLang="en-US" sz="2200" dirty="0"/>
              <a:t> 값을 변형시키면 안됨 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4F033D0-5C5F-9775-EFF4-998435607B4C}"/>
              </a:ext>
            </a:extLst>
          </p:cNvPr>
          <p:cNvGrpSpPr/>
          <p:nvPr/>
        </p:nvGrpSpPr>
        <p:grpSpPr>
          <a:xfrm>
            <a:off x="2371374" y="3134000"/>
            <a:ext cx="7449252" cy="3552785"/>
            <a:chOff x="2371375" y="3178882"/>
            <a:chExt cx="7449252" cy="35527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D2DED3F-544B-E8A8-1FDD-BDC39690D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48297" y="3185698"/>
              <a:ext cx="3172330" cy="323819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F74EC90-5304-C750-E194-26B8A77AD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1375" y="3178882"/>
              <a:ext cx="3172330" cy="323819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79C00A-B0AA-1AC5-85CD-B3C8124B6AE7}"/>
                </a:ext>
              </a:extLst>
            </p:cNvPr>
            <p:cNvSpPr txBox="1"/>
            <p:nvPr/>
          </p:nvSpPr>
          <p:spPr>
            <a:xfrm>
              <a:off x="2669533" y="6423890"/>
              <a:ext cx="2255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/>
                <a:t>Original </a:t>
              </a:r>
              <a:r>
                <a:rPr kumimoji="1" lang="en-US" altLang="ko-KR" sz="1400" dirty="0" err="1"/>
                <a:t>PointAdd</a:t>
              </a:r>
              <a:r>
                <a:rPr kumimoji="1" lang="en-US" altLang="ko-KR" sz="1400" dirty="0"/>
                <a:t> function</a:t>
              </a:r>
              <a:endParaRPr kumimoji="1" lang="ko-KR" altLang="en-US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325D65-79B0-CF10-0402-81DA5F05F4F3}"/>
                </a:ext>
              </a:extLst>
            </p:cNvPr>
            <p:cNvSpPr txBox="1"/>
            <p:nvPr/>
          </p:nvSpPr>
          <p:spPr>
            <a:xfrm>
              <a:off x="6769958" y="6405469"/>
              <a:ext cx="29290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/>
                <a:t>Modified </a:t>
              </a:r>
              <a:r>
                <a:rPr kumimoji="1" lang="en-US" altLang="ko-KR" sz="1400" dirty="0" err="1"/>
                <a:t>PointAdd</a:t>
              </a:r>
              <a:r>
                <a:rPr kumimoji="1" lang="en-US" altLang="ko-KR" sz="1400" dirty="0"/>
                <a:t> function</a:t>
              </a:r>
              <a:endParaRPr kumimoji="1" lang="ko-KR" altLang="en-US" sz="14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2E904E-278D-B57E-834B-CDC3E250E256}"/>
                </a:ext>
              </a:extLst>
            </p:cNvPr>
            <p:cNvSpPr/>
            <p:nvPr/>
          </p:nvSpPr>
          <p:spPr>
            <a:xfrm>
              <a:off x="2515288" y="3956450"/>
              <a:ext cx="1282118" cy="28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C44D906-2CEC-EAA6-CB01-C124BB651FA7}"/>
                </a:ext>
              </a:extLst>
            </p:cNvPr>
            <p:cNvSpPr/>
            <p:nvPr/>
          </p:nvSpPr>
          <p:spPr>
            <a:xfrm>
              <a:off x="2515288" y="5110562"/>
              <a:ext cx="1282118" cy="285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6" name="꺾인 연결선[E] 15">
              <a:extLst>
                <a:ext uri="{FF2B5EF4-FFF2-40B4-BE49-F238E27FC236}">
                  <a16:creationId xmlns:a16="http://schemas.microsoft.com/office/drawing/2014/main" id="{BB6BBE88-1BE7-3808-D61B-182236D4F6C0}"/>
                </a:ext>
              </a:extLst>
            </p:cNvPr>
            <p:cNvCxnSpPr>
              <a:cxnSpLocks/>
            </p:cNvCxnSpPr>
            <p:nvPr/>
          </p:nvCxnSpPr>
          <p:spPr>
            <a:xfrm>
              <a:off x="4014542" y="4451444"/>
              <a:ext cx="2633755" cy="526956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[E] 18">
              <a:extLst>
                <a:ext uri="{FF2B5EF4-FFF2-40B4-BE49-F238E27FC236}">
                  <a16:creationId xmlns:a16="http://schemas.microsoft.com/office/drawing/2014/main" id="{48448C80-85C0-3304-D60C-B8641D13AC21}"/>
                </a:ext>
              </a:extLst>
            </p:cNvPr>
            <p:cNvCxnSpPr>
              <a:cxnSpLocks/>
            </p:cNvCxnSpPr>
            <p:nvPr/>
          </p:nvCxnSpPr>
          <p:spPr>
            <a:xfrm>
              <a:off x="3940822" y="5426428"/>
              <a:ext cx="2707475" cy="326672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580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948B9-3EE7-C4DB-EF0D-31A830A3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Curve25519 </a:t>
            </a:r>
            <a:r>
              <a:rPr kumimoji="1" lang="ko-KR" altLang="en-US" dirty="0"/>
              <a:t>양자회로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B8F2F-F350-F5F9-EC1C-66302625DB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알고리즘 순서를 변환하여 </a:t>
            </a:r>
            <a:r>
              <a:rPr kumimoji="1" lang="en-US" altLang="ko-KR" sz="2000" dirty="0"/>
              <a:t>t1, t2 </a:t>
            </a:r>
            <a:r>
              <a:rPr kumimoji="1" lang="ko-KR" altLang="en-US" sz="2000" dirty="0"/>
              <a:t>사용 생략</a:t>
            </a:r>
            <a:endParaRPr kumimoji="1" lang="en-US" altLang="ko-KR" sz="2000" dirty="0"/>
          </a:p>
          <a:p>
            <a:r>
              <a:rPr kumimoji="1" lang="ko-KR" altLang="en-US" sz="2000" dirty="0"/>
              <a:t>연산 대상이 되는 큐비트들에 대해 </a:t>
            </a:r>
            <a:r>
              <a:rPr kumimoji="1" lang="en" altLang="ko-KR" sz="2000" dirty="0"/>
              <a:t>target qubit </a:t>
            </a:r>
            <a:r>
              <a:rPr kumimoji="1" lang="ko-KR" altLang="en-US" sz="2000" dirty="0"/>
              <a:t>및 </a:t>
            </a:r>
            <a:r>
              <a:rPr kumimoji="1" lang="en" altLang="ko-KR" sz="2000" dirty="0"/>
              <a:t>control qubit</a:t>
            </a:r>
            <a:r>
              <a:rPr kumimoji="1" lang="ko-KR" altLang="en-US" sz="2000" dirty="0"/>
              <a:t>을 적절히 설정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마지막 </a:t>
            </a:r>
            <a:r>
              <a:rPr kumimoji="1" lang="en-US" altLang="ko-KR" sz="2000" dirty="0">
                <a:sym typeface="Wingdings" pitchFamily="2" charset="2"/>
              </a:rPr>
              <a:t>Inverse operation </a:t>
            </a:r>
            <a:r>
              <a:rPr kumimoji="1" lang="ko-KR" altLang="en-US" sz="2000" dirty="0">
                <a:sym typeface="Wingdings" pitchFamily="2" charset="2"/>
              </a:rPr>
              <a:t>수와 연결됨</a:t>
            </a:r>
            <a:endParaRPr kumimoji="1" lang="en-US" altLang="ko-KR" sz="2000" dirty="0">
              <a:sym typeface="Wingdings" pitchFamily="2" charset="2"/>
            </a:endParaRPr>
          </a:p>
          <a:p>
            <a:r>
              <a:rPr kumimoji="1" lang="en-US" altLang="ko-KR" sz="2000" dirty="0"/>
              <a:t>line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10,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line 11 </a:t>
            </a:r>
            <a:r>
              <a:rPr kumimoji="1" lang="ko-KR" altLang="en-US" sz="2000" dirty="0"/>
              <a:t>의 순서를 통합하여 </a:t>
            </a:r>
            <a:r>
              <a:rPr kumimoji="1" lang="en" altLang="ko-KR" sz="2000" dirty="0"/>
              <a:t>out-of-place </a:t>
            </a:r>
            <a:r>
              <a:rPr kumimoji="1" lang="ko-KR" altLang="en-US" sz="2000" dirty="0"/>
              <a:t>연산에 필요한 큐비트를 줄임</a:t>
            </a:r>
            <a:r>
              <a:rPr kumimoji="1" lang="en-US" altLang="ko-KR" sz="2000" dirty="0"/>
              <a:t>(Purple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text)</a:t>
            </a:r>
          </a:p>
          <a:p>
            <a:r>
              <a:rPr kumimoji="1" lang="ko-KR" altLang="en-US" sz="2000" dirty="0"/>
              <a:t>즉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line 10,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11</a:t>
            </a:r>
            <a:r>
              <a:rPr kumimoji="1" lang="ko-KR" altLang="en-US" sz="2000" dirty="0"/>
              <a:t>을 통합하면 </a:t>
            </a:r>
            <a:r>
              <a:rPr kumimoji="1" lang="en" altLang="ko-KR" sz="2000" dirty="0" err="1"/>
              <a:t>zr</a:t>
            </a:r>
            <a:r>
              <a:rPr kumimoji="1" lang="en" altLang="ko-KR" sz="2000" dirty="0"/>
              <a:t>=xd*t1*t1</a:t>
            </a:r>
            <a:r>
              <a:rPr kumimoji="1" lang="ko-KR" altLang="en-US" sz="2000" dirty="0"/>
              <a:t> 연산이 되므로 </a:t>
            </a:r>
            <a:r>
              <a:rPr kumimoji="1" lang="en" altLang="ko-KR" sz="2000" dirty="0"/>
              <a:t>z=t1*xd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먼저 계산한 후</a:t>
            </a:r>
            <a:r>
              <a:rPr kumimoji="1" lang="en-US" altLang="ko-KR" sz="2000" dirty="0"/>
              <a:t>, </a:t>
            </a:r>
            <a:r>
              <a:rPr kumimoji="1" lang="en" altLang="ko-KR" sz="2000" dirty="0"/>
              <a:t>z</a:t>
            </a:r>
            <a:r>
              <a:rPr kumimoji="1" lang="en-US" altLang="ko-KR" sz="2000" dirty="0"/>
              <a:t>r</a:t>
            </a:r>
            <a:r>
              <a:rPr kumimoji="1" lang="en" altLang="ko-KR" sz="2000" dirty="0"/>
              <a:t>=</a:t>
            </a:r>
            <a:r>
              <a:rPr kumimoji="1" lang="en" altLang="ko-KR" sz="2000" dirty="0" err="1"/>
              <a:t>zr</a:t>
            </a:r>
            <a:r>
              <a:rPr kumimoji="1" lang="en" altLang="ko-KR" sz="2000" dirty="0"/>
              <a:t>*t1</a:t>
            </a:r>
            <a:r>
              <a:rPr kumimoji="1" lang="ko-KR" altLang="en-US" sz="2000" dirty="0"/>
              <a:t>을 계산함</a:t>
            </a:r>
            <a:endParaRPr kumimoji="1" lang="en-US" altLang="ko-KR" sz="2000" dirty="0"/>
          </a:p>
          <a:p>
            <a:pPr lvl="1"/>
            <a:r>
              <a:rPr kumimoji="1" lang="ko-KR" altLang="en-US" sz="1600" dirty="0"/>
              <a:t>기존</a:t>
            </a:r>
            <a:r>
              <a:rPr kumimoji="1" lang="en-US" altLang="ko-KR" sz="1600" dirty="0"/>
              <a:t>: (1) </a:t>
            </a:r>
            <a:r>
              <a:rPr kumimoji="1" lang="en-US" altLang="ko-KR" sz="1600" dirty="0" err="1"/>
              <a:t>xr_sqr_temp</a:t>
            </a:r>
            <a:r>
              <a:rPr kumimoji="1" lang="en-US" altLang="ko-KR" sz="1600" dirty="0"/>
              <a:t> = </a:t>
            </a:r>
            <a:r>
              <a:rPr kumimoji="1" lang="en-US" altLang="ko-KR" sz="1600" dirty="0" err="1"/>
              <a:t>xr</a:t>
            </a:r>
            <a:r>
              <a:rPr kumimoji="1" lang="en-US" altLang="ko-KR" sz="1600" dirty="0"/>
              <a:t>*</a:t>
            </a:r>
            <a:r>
              <a:rPr kumimoji="1" lang="en-US" altLang="ko-KR" sz="1600" dirty="0" err="1"/>
              <a:t>xr_temp</a:t>
            </a:r>
            <a:r>
              <a:rPr kumimoji="1" lang="en-US" altLang="ko-KR" sz="1600" dirty="0"/>
              <a:t>  (2) </a:t>
            </a:r>
            <a:r>
              <a:rPr kumimoji="1" lang="en-US" altLang="ko-KR" sz="1600" dirty="0" err="1"/>
              <a:t>zr_temp</a:t>
            </a:r>
            <a:r>
              <a:rPr kumimoji="1" lang="en-US" altLang="ko-KR" sz="1600" dirty="0"/>
              <a:t> = </a:t>
            </a:r>
            <a:r>
              <a:rPr kumimoji="1" lang="en-US" altLang="ko-KR" sz="1600" dirty="0" err="1"/>
              <a:t>xr_temp</a:t>
            </a:r>
            <a:r>
              <a:rPr kumimoji="1" lang="en-US" altLang="ko-KR" sz="1600" dirty="0"/>
              <a:t>*xd :: (</a:t>
            </a:r>
            <a:r>
              <a:rPr kumimoji="1" lang="en-US" altLang="ko-KR" sz="1600" dirty="0" err="1"/>
              <a:t>xr_sqr_temp</a:t>
            </a:r>
            <a:r>
              <a:rPr kumimoji="1" lang="en-US" altLang="ko-KR" sz="1600" dirty="0"/>
              <a:t>, </a:t>
            </a:r>
            <a:r>
              <a:rPr kumimoji="1" lang="en-US" altLang="ko-KR" sz="1600" dirty="0" err="1">
                <a:sym typeface="Wingdings" pitchFamily="2" charset="2"/>
              </a:rPr>
              <a:t>xr_temp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en-US" altLang="ko-KR" sz="1600" dirty="0" err="1">
                <a:sym typeface="Wingdings" pitchFamily="2" charset="2"/>
              </a:rPr>
              <a:t>xr_temp</a:t>
            </a:r>
            <a:r>
              <a:rPr kumimoji="1" lang="ko-KR" altLang="en-US" sz="1600" dirty="0">
                <a:sym typeface="Wingdings" pitchFamily="2" charset="2"/>
              </a:rPr>
              <a:t> 필요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</a:p>
          <a:p>
            <a:pPr lvl="1"/>
            <a:r>
              <a:rPr kumimoji="1" lang="ko-KR" altLang="en-US" sz="1600" dirty="0">
                <a:sym typeface="Wingdings" pitchFamily="2" charset="2"/>
              </a:rPr>
              <a:t>통합</a:t>
            </a:r>
            <a:r>
              <a:rPr kumimoji="1" lang="en-US" altLang="ko-KR" sz="1600" dirty="0">
                <a:sym typeface="Wingdings" pitchFamily="2" charset="2"/>
              </a:rPr>
              <a:t>: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(1)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 err="1">
                <a:sym typeface="Wingdings" pitchFamily="2" charset="2"/>
              </a:rPr>
              <a:t>zr_temp</a:t>
            </a:r>
            <a:r>
              <a:rPr kumimoji="1" lang="en-US" altLang="ko-KR" sz="1600" dirty="0">
                <a:sym typeface="Wingdings" pitchFamily="2" charset="2"/>
              </a:rPr>
              <a:t> = </a:t>
            </a:r>
            <a:r>
              <a:rPr kumimoji="1" lang="en-US" altLang="ko-KR" sz="1600" dirty="0" err="1">
                <a:sym typeface="Wingdings" pitchFamily="2" charset="2"/>
              </a:rPr>
              <a:t>xr</a:t>
            </a:r>
            <a:r>
              <a:rPr kumimoji="1" lang="en-US" altLang="ko-KR" sz="1600" dirty="0">
                <a:sym typeface="Wingdings" pitchFamily="2" charset="2"/>
              </a:rPr>
              <a:t>*xd (2) </a:t>
            </a:r>
            <a:r>
              <a:rPr kumimoji="1" lang="en-US" altLang="ko-KR" sz="1600" dirty="0" err="1">
                <a:sym typeface="Wingdings" pitchFamily="2" charset="2"/>
              </a:rPr>
              <a:t>zr_temp</a:t>
            </a:r>
            <a:r>
              <a:rPr kumimoji="1" lang="en-US" altLang="ko-KR" sz="1600" dirty="0">
                <a:sym typeface="Wingdings" pitchFamily="2" charset="2"/>
              </a:rPr>
              <a:t> = </a:t>
            </a:r>
            <a:r>
              <a:rPr kumimoji="1" lang="en-US" altLang="ko-KR" sz="1600" dirty="0" err="1">
                <a:sym typeface="Wingdings" pitchFamily="2" charset="2"/>
              </a:rPr>
              <a:t>xr</a:t>
            </a:r>
            <a:r>
              <a:rPr kumimoji="1" lang="en-US" altLang="ko-KR" sz="1600" dirty="0">
                <a:sym typeface="Wingdings" pitchFamily="2" charset="2"/>
              </a:rPr>
              <a:t>(</a:t>
            </a:r>
            <a:r>
              <a:rPr kumimoji="1" lang="en-US" altLang="ko-KR" sz="1600" dirty="0" err="1">
                <a:sym typeface="Wingdings" pitchFamily="2" charset="2"/>
              </a:rPr>
              <a:t>xr</a:t>
            </a:r>
            <a:r>
              <a:rPr kumimoji="1" lang="en-US" altLang="ko-KR" sz="1600" dirty="0">
                <a:sym typeface="Wingdings" pitchFamily="2" charset="2"/>
              </a:rPr>
              <a:t>,, </a:t>
            </a:r>
            <a:r>
              <a:rPr kumimoji="1" lang="en-US" altLang="ko-KR" sz="1600" dirty="0" err="1">
                <a:sym typeface="Wingdings" pitchFamily="2" charset="2"/>
              </a:rPr>
              <a:t>zr</a:t>
            </a:r>
            <a:r>
              <a:rPr kumimoji="1" lang="en-US" altLang="ko-KR" sz="1600" dirty="0">
                <a:sym typeface="Wingdings" pitchFamily="2" charset="2"/>
              </a:rPr>
              <a:t>) </a:t>
            </a:r>
            <a:r>
              <a:rPr kumimoji="1" lang="en-US" altLang="ko-KR" sz="1600" dirty="0"/>
              <a:t>:: (</a:t>
            </a:r>
            <a:r>
              <a:rPr kumimoji="1" lang="en-US" altLang="ko-KR" sz="1600" dirty="0" err="1">
                <a:sym typeface="Wingdings" pitchFamily="2" charset="2"/>
              </a:rPr>
              <a:t>xr_temp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  <a:r>
              <a:rPr kumimoji="1" lang="ko-KR" altLang="en-US" sz="1600" dirty="0">
                <a:sym typeface="Wingdings" pitchFamily="2" charset="2"/>
              </a:rPr>
              <a:t>필요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</a:p>
          <a:p>
            <a:r>
              <a:rPr kumimoji="1" lang="en-US" altLang="ko-KR" sz="2000" dirty="0">
                <a:sym typeface="Wingdings" pitchFamily="2" charset="2"/>
              </a:rPr>
              <a:t>line 12, 13: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t1, t2</a:t>
            </a:r>
            <a:r>
              <a:rPr kumimoji="1" lang="ko-KR" altLang="en-US" sz="2000" dirty="0">
                <a:sym typeface="Wingdings" pitchFamily="2" charset="2"/>
              </a:rPr>
              <a:t> 대신 사용된 큐비트의 필요한 원래 값으로 돌리는 </a:t>
            </a:r>
            <a:r>
              <a:rPr kumimoji="1" lang="en-US" altLang="ko-KR" sz="2000" dirty="0">
                <a:sym typeface="Wingdings" pitchFamily="2" charset="2"/>
              </a:rPr>
              <a:t>Inverse </a:t>
            </a:r>
            <a:r>
              <a:rPr kumimoji="1" lang="ko-KR" altLang="en-US" sz="2000" dirty="0">
                <a:sym typeface="Wingdings" pitchFamily="2" charset="2"/>
              </a:rPr>
              <a:t>연산 수행</a:t>
            </a:r>
            <a:endParaRPr kumimoji="1" lang="en-US" altLang="ko-KR" sz="2000" dirty="0"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82F7FF-FF14-0202-5B23-4CACE95B6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88" y="3958626"/>
            <a:ext cx="4892024" cy="27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6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63D7-A675-08A2-98E7-1D15FA8E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Curve25519 </a:t>
            </a:r>
            <a:r>
              <a:rPr kumimoji="1" lang="ko-KR" altLang="en-US" dirty="0"/>
              <a:t>양자회로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4CA1C-141C-25DC-E01E-12728155A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2148205"/>
            <a:ext cx="5613716" cy="3419475"/>
          </a:xfrm>
        </p:spPr>
        <p:txBody>
          <a:bodyPr>
            <a:normAutofit/>
          </a:bodyPr>
          <a:lstStyle/>
          <a:p>
            <a:r>
              <a:rPr kumimoji="1" lang="en" altLang="ko-KR" sz="1800" dirty="0"/>
              <a:t>line 1</a:t>
            </a:r>
            <a:r>
              <a:rPr kumimoji="1" lang="ko-KR" altLang="en-US" sz="1800" dirty="0"/>
              <a:t>에서 </a:t>
            </a:r>
            <a:r>
              <a:rPr kumimoji="1" lang="en" altLang="ko-KR" sz="1800" dirty="0" err="1"/>
              <a:t>xp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</a:t>
            </a:r>
            <a:r>
              <a:rPr kumimoji="1" lang="en" altLang="ko-KR" sz="1800" dirty="0" err="1"/>
              <a:t>xp+zp</a:t>
            </a:r>
            <a:r>
              <a:rPr kumimoji="1" lang="en" altLang="ko-KR" sz="1800" dirty="0"/>
              <a:t> </a:t>
            </a:r>
            <a:r>
              <a:rPr kumimoji="1" lang="ko-KR" altLang="en-US" sz="1800" dirty="0"/>
              <a:t>결과를 저장하면 </a:t>
            </a:r>
            <a:r>
              <a:rPr kumimoji="1" lang="en" altLang="ko-KR" sz="1800" dirty="0"/>
              <a:t>line 5 </a:t>
            </a:r>
            <a:br>
              <a:rPr kumimoji="1" lang="en" altLang="ko-KR" sz="1800" dirty="0"/>
            </a:br>
            <a:r>
              <a:rPr kumimoji="1" lang="ko-KR" altLang="en-US" sz="1800" dirty="0"/>
              <a:t>에서 </a:t>
            </a:r>
            <a:r>
              <a:rPr kumimoji="1" lang="en" altLang="ko-KR" sz="1800" dirty="0" err="1"/>
              <a:t>xp-zp</a:t>
            </a:r>
            <a:r>
              <a:rPr kumimoji="1" lang="en" altLang="ko-KR" sz="1800" dirty="0"/>
              <a:t> </a:t>
            </a:r>
            <a:r>
              <a:rPr kumimoji="1" lang="ko-KR" altLang="en-US" sz="1800" dirty="0"/>
              <a:t>값을 얻기 위해 단순히 </a:t>
            </a:r>
            <a:br>
              <a:rPr kumimoji="1" lang="en-US" altLang="ko-KR" sz="1800" dirty="0"/>
            </a:br>
            <a:r>
              <a:rPr kumimoji="1" lang="en" altLang="ko-KR" sz="1800" dirty="0" err="1"/>
              <a:t>fp_sub</a:t>
            </a:r>
            <a:r>
              <a:rPr kumimoji="1" lang="en" altLang="ko-KR" sz="1800" dirty="0"/>
              <a:t>(</a:t>
            </a:r>
            <a:r>
              <a:rPr kumimoji="1" lang="en" altLang="ko-KR" sz="1800" dirty="0" err="1"/>
              <a:t>zp</a:t>
            </a:r>
            <a:r>
              <a:rPr kumimoji="1" lang="en" altLang="ko-KR" sz="1800" dirty="0"/>
              <a:t>, </a:t>
            </a:r>
            <a:r>
              <a:rPr kumimoji="1" lang="en" altLang="ko-KR" sz="1800" dirty="0" err="1"/>
              <a:t>xp</a:t>
            </a:r>
            <a:r>
              <a:rPr kumimoji="1" lang="en" altLang="ko-KR" sz="1800" dirty="0"/>
              <a:t>)</a:t>
            </a:r>
            <a:r>
              <a:rPr kumimoji="1" lang="ko-KR" altLang="en-US" sz="1800" dirty="0"/>
              <a:t>을 두 번 사용하면 됨</a:t>
            </a:r>
            <a:endParaRPr kumimoji="1" lang="en-US" altLang="ko-KR" sz="1800" dirty="0"/>
          </a:p>
          <a:p>
            <a:r>
              <a:rPr kumimoji="1" lang="en" altLang="ko-KR" sz="1800" dirty="0"/>
              <a:t> line 6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" altLang="ko-KR" sz="1800" dirty="0"/>
              <a:t>out-of-place </a:t>
            </a:r>
            <a:r>
              <a:rPr kumimoji="1" lang="ko-KR" altLang="en-US" sz="1800" dirty="0"/>
              <a:t>연산으로 진행되므로 결과를 </a:t>
            </a:r>
            <a:r>
              <a:rPr kumimoji="1" lang="en" altLang="ko-KR" sz="1800" dirty="0"/>
              <a:t>clean </a:t>
            </a:r>
            <a:r>
              <a:rPr kumimoji="1" lang="ko-KR" altLang="en-US" sz="1800" dirty="0"/>
              <a:t>상태의</a:t>
            </a:r>
            <a:r>
              <a:rPr kumimoji="1" lang="en" altLang="ko-KR" sz="1800" dirty="0"/>
              <a:t>xr_anc2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저장</a:t>
            </a:r>
            <a:endParaRPr kumimoji="1" lang="en-US" altLang="ko-KR" sz="1800" dirty="0"/>
          </a:p>
          <a:p>
            <a:r>
              <a:rPr kumimoji="1" lang="en" altLang="ko-KR" sz="1800" dirty="0"/>
              <a:t>line 7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" altLang="ko-KR" sz="1800" dirty="0" err="1"/>
              <a:t>zr</a:t>
            </a:r>
            <a:r>
              <a:rPr kumimoji="1" lang="ko-KR" altLang="en-US" sz="1800" dirty="0"/>
              <a:t>과 </a:t>
            </a:r>
            <a:r>
              <a:rPr kumimoji="1" lang="en" altLang="ko-KR" sz="1800" dirty="0" err="1"/>
              <a:t>xr</a:t>
            </a:r>
            <a:r>
              <a:rPr kumimoji="1" lang="ko-KR" altLang="en-US" sz="1800" dirty="0"/>
              <a:t>의 결과를 담은 </a:t>
            </a:r>
            <a:r>
              <a:rPr kumimoji="1" lang="en" altLang="ko-KR" sz="1800" dirty="0"/>
              <a:t>ancilla qubits zr_anc1, xr_anc1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대한 뺄셈 결과 </a:t>
            </a:r>
            <a:r>
              <a:rPr kumimoji="1" lang="en-US" altLang="ko-KR" sz="1800" dirty="0"/>
              <a:t>(</a:t>
            </a:r>
            <a:r>
              <a:rPr kumimoji="1" lang="en" altLang="ko-KR" sz="1800" dirty="0"/>
              <a:t>xr_anc1-zr_anc1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</a:t>
            </a:r>
            <a:r>
              <a:rPr kumimoji="1" lang="en" altLang="ko-KR" sz="1800" dirty="0"/>
              <a:t>xr_anc1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저장</a:t>
            </a: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*기존 알고리즘의 </a:t>
            </a:r>
            <a:r>
              <a:rPr kumimoji="1" lang="en-US" altLang="ko-KR" sz="1800" dirty="0"/>
              <a:t>line7</a:t>
            </a:r>
            <a:r>
              <a:rPr kumimoji="1" lang="ko-KR" altLang="en-US" sz="1800" dirty="0"/>
              <a:t>을 </a:t>
            </a:r>
            <a:r>
              <a:rPr kumimoji="1" lang="en-US" altLang="ko-KR" sz="1800" dirty="0"/>
              <a:t>line 9</a:t>
            </a:r>
            <a:r>
              <a:rPr kumimoji="1" lang="ko-KR" altLang="en-US" sz="1800" dirty="0"/>
              <a:t>로 이동하여 </a:t>
            </a:r>
            <a:r>
              <a:rPr kumimoji="1" lang="en-US" altLang="ko-KR" sz="1800" dirty="0"/>
              <a:t>line 8</a:t>
            </a:r>
            <a:r>
              <a:rPr kumimoji="1" lang="ko-KR" altLang="en-US" sz="1800" dirty="0"/>
              <a:t>에서 사용한 </a:t>
            </a:r>
            <a:r>
              <a:rPr kumimoji="1" lang="en-US" altLang="ko-KR" sz="1800" dirty="0"/>
              <a:t>xr_anc1</a:t>
            </a:r>
            <a:r>
              <a:rPr kumimoji="1" lang="ko-KR" altLang="en-US" sz="1800" dirty="0"/>
              <a:t>을 </a:t>
            </a:r>
            <a:r>
              <a:rPr kumimoji="1" lang="en-US" altLang="ko-KR" sz="1800" dirty="0"/>
              <a:t>line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9</a:t>
            </a:r>
            <a:r>
              <a:rPr kumimoji="1" lang="ko-KR" altLang="en-US" sz="1800" dirty="0"/>
              <a:t>에서 재사용하도록 구성</a:t>
            </a:r>
            <a:endParaRPr kumimoji="1"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34399F-2357-B7AE-3C37-FD14C516F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2525"/>
            <a:ext cx="5394477" cy="3030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245059-F42C-4CBA-4274-A0455386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586" y="4275533"/>
            <a:ext cx="5053304" cy="23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9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DACCF-E4DD-0E90-04FE-21AF42DC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Curve25519 </a:t>
            </a:r>
            <a:r>
              <a:rPr kumimoji="1" lang="ko-KR" altLang="en-US" dirty="0"/>
              <a:t>양자회로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AB730-E802-58F4-6ED7-E3E83053E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err="1"/>
              <a:t>PointAdd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function</a:t>
            </a:r>
            <a:r>
              <a:rPr kumimoji="1" lang="ko-KR" altLang="en-US" sz="2400" dirty="0"/>
              <a:t> 양자회로 </a:t>
            </a:r>
            <a:r>
              <a:rPr kumimoji="1" lang="ko-KR" altLang="en-US" sz="2400" dirty="0" err="1"/>
              <a:t>최척화</a:t>
            </a:r>
            <a:r>
              <a:rPr kumimoji="1" lang="ko-KR" altLang="en-US" sz="2400" dirty="0"/>
              <a:t> 구현</a:t>
            </a:r>
            <a:endParaRPr kumimoji="1" lang="en-US" altLang="ko-KR" sz="2400" dirty="0"/>
          </a:p>
          <a:p>
            <a:r>
              <a:rPr kumimoji="1" lang="en" altLang="ko-KR" sz="2400" dirty="0" err="1"/>
              <a:t>PointDbl</a:t>
            </a:r>
            <a:r>
              <a:rPr kumimoji="1" lang="ko-KR" altLang="en-US" sz="2400" dirty="0"/>
              <a:t>은 모든 </a:t>
            </a:r>
            <a:r>
              <a:rPr kumimoji="1" lang="en" altLang="ko-KR" sz="2400" dirty="0"/>
              <a:t>line</a:t>
            </a:r>
            <a:r>
              <a:rPr kumimoji="1" lang="ko-KR" altLang="en-US" sz="2400" dirty="0" err="1"/>
              <a:t>에</a:t>
            </a:r>
            <a:r>
              <a:rPr kumimoji="1" lang="ko-KR" altLang="en-US" sz="2400" dirty="0"/>
              <a:t> 대해 순서 변형이 어려움</a:t>
            </a:r>
            <a:endParaRPr kumimoji="1" lang="en-US" altLang="ko-KR" sz="2400" dirty="0"/>
          </a:p>
          <a:p>
            <a:r>
              <a:rPr kumimoji="1" lang="ko-KR" altLang="en-US" sz="2400" dirty="0"/>
              <a:t>따라서 회로 구성만을 통해 </a:t>
            </a:r>
            <a:r>
              <a:rPr kumimoji="1" lang="en-US" altLang="ko-KR" sz="2400" dirty="0"/>
              <a:t>t1</a:t>
            </a:r>
            <a:r>
              <a:rPr kumimoji="1" lang="ko-KR" altLang="en-US" sz="2400" dirty="0"/>
              <a:t> 사용을 제외함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A1BEE8-EE79-B400-1018-B6056231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892" y="2661281"/>
            <a:ext cx="6600828" cy="41967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D5F9F0-B345-AA71-EAD4-9291A61BE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3612245"/>
            <a:ext cx="4805680" cy="229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8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C5BB3-D374-5F45-6291-FD38FFE4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Curve25519 </a:t>
            </a:r>
            <a:r>
              <a:rPr kumimoji="1" lang="ko-KR" altLang="en-US" dirty="0"/>
              <a:t>양자회로 구현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653F9A7-2120-71FE-18C6-06D4DED68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802765"/>
            <a:ext cx="5796596" cy="4130675"/>
          </a:xfrm>
        </p:spPr>
        <p:txBody>
          <a:bodyPr>
            <a:normAutofit/>
          </a:bodyPr>
          <a:lstStyle/>
          <a:p>
            <a:r>
              <a:rPr kumimoji="1" lang="en" altLang="ko-KR" sz="1800" dirty="0"/>
              <a:t>line 1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" altLang="ko-KR" sz="1800" dirty="0" err="1"/>
              <a:t>xp+zp</a:t>
            </a:r>
            <a:r>
              <a:rPr kumimoji="1" lang="ko-KR" altLang="en-US" sz="1800" dirty="0"/>
              <a:t>의 결과는 </a:t>
            </a:r>
            <a:r>
              <a:rPr kumimoji="1" lang="en" altLang="ko-KR" sz="1800" dirty="0"/>
              <a:t>t1</a:t>
            </a:r>
            <a:r>
              <a:rPr kumimoji="1" lang="ko-KR" altLang="en-US" sz="1800" dirty="0"/>
              <a:t>대신 </a:t>
            </a:r>
            <a:r>
              <a:rPr kumimoji="1" lang="en" altLang="ko-KR" sz="1800" dirty="0" err="1"/>
              <a:t>xp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저장</a:t>
            </a:r>
            <a:endParaRPr kumimoji="1" lang="en-US" altLang="ko-KR" sz="1800" dirty="0"/>
          </a:p>
          <a:p>
            <a:r>
              <a:rPr kumimoji="1" lang="ko-KR" altLang="en-US" sz="1800" dirty="0"/>
              <a:t> </a:t>
            </a:r>
            <a:r>
              <a:rPr kumimoji="1" lang="en" altLang="ko-KR" sz="1800" dirty="0"/>
              <a:t>line2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" altLang="ko-KR" sz="1800" dirty="0"/>
              <a:t>multiplication</a:t>
            </a:r>
            <a:r>
              <a:rPr kumimoji="1" lang="ko-KR" altLang="en-US" sz="1800" dirty="0"/>
              <a:t>은 </a:t>
            </a:r>
            <a:r>
              <a:rPr kumimoji="1" lang="en" altLang="ko-KR" sz="1800" dirty="0" err="1"/>
              <a:t>oput</a:t>
            </a:r>
            <a:r>
              <a:rPr kumimoji="1" lang="en" altLang="ko-KR" sz="1800" dirty="0"/>
              <a:t>-of-place </a:t>
            </a:r>
            <a:r>
              <a:rPr kumimoji="1" lang="ko-KR" altLang="en-US" sz="1800" dirty="0"/>
              <a:t>연산이므로 </a:t>
            </a:r>
            <a:r>
              <a:rPr kumimoji="1" lang="en" altLang="ko-KR" sz="1800" dirty="0"/>
              <a:t>t1*t1 (</a:t>
            </a:r>
            <a:r>
              <a:rPr kumimoji="1" lang="ko-KR" altLang="en-US" sz="1800" dirty="0"/>
              <a:t>즉</a:t>
            </a:r>
            <a:r>
              <a:rPr kumimoji="1" lang="en-US" altLang="ko-KR" sz="1800" dirty="0"/>
              <a:t>, </a:t>
            </a:r>
            <a:r>
              <a:rPr kumimoji="1" lang="en" altLang="ko-KR" sz="1800" dirty="0" err="1"/>
              <a:t>xp</a:t>
            </a:r>
            <a:r>
              <a:rPr kumimoji="1" lang="en" altLang="ko-KR" sz="1800" dirty="0"/>
              <a:t>*</a:t>
            </a:r>
            <a:r>
              <a:rPr kumimoji="1" lang="en" altLang="ko-KR" sz="1800" dirty="0" err="1"/>
              <a:t>xp</a:t>
            </a:r>
            <a:r>
              <a:rPr kumimoji="1" lang="en" altLang="ko-KR" sz="1800" dirty="0"/>
              <a:t>) </a:t>
            </a:r>
            <a:r>
              <a:rPr kumimoji="1" lang="ko-KR" altLang="en-US" sz="1800" dirty="0"/>
              <a:t>결과가 </a:t>
            </a:r>
            <a:r>
              <a:rPr kumimoji="1" lang="en" altLang="ko-KR" sz="1800" dirty="0"/>
              <a:t>t2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저장</a:t>
            </a:r>
            <a:endParaRPr kumimoji="1" lang="en-US" altLang="ko-KR" sz="1800" dirty="0"/>
          </a:p>
          <a:p>
            <a:r>
              <a:rPr kumimoji="1" lang="en" altLang="ko-KR" sz="1800" dirty="0"/>
              <a:t>line 3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결과는 </a:t>
            </a:r>
            <a:r>
              <a:rPr kumimoji="1" lang="en" altLang="ko-KR" sz="1800" dirty="0" err="1"/>
              <a:t>xp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저장</a:t>
            </a:r>
            <a:r>
              <a:rPr kumimoji="1" lang="en-US" altLang="ko-KR" sz="1800" dirty="0"/>
              <a:t>, </a:t>
            </a:r>
            <a:r>
              <a:rPr kumimoji="1" lang="en" altLang="ko-KR" sz="1800" dirty="0"/>
              <a:t>line 1</a:t>
            </a:r>
            <a:r>
              <a:rPr kumimoji="1" lang="ko-KR" altLang="en-US" sz="1800" dirty="0"/>
              <a:t>에서 계산된 </a:t>
            </a:r>
            <a:r>
              <a:rPr kumimoji="1" lang="en" altLang="ko-KR" sz="1800" dirty="0" err="1"/>
              <a:t>xp+zp</a:t>
            </a:r>
            <a:r>
              <a:rPr kumimoji="1" lang="ko-KR" altLang="en-US" sz="1800" dirty="0"/>
              <a:t>는 </a:t>
            </a:r>
            <a:r>
              <a:rPr kumimoji="1" lang="en" altLang="ko-KR" sz="1800" dirty="0"/>
              <a:t>line 2</a:t>
            </a:r>
            <a:r>
              <a:rPr kumimoji="1" lang="ko-KR" altLang="en-US" sz="1800" dirty="0"/>
              <a:t>에서 사용되었으므로 </a:t>
            </a:r>
            <a:r>
              <a:rPr kumimoji="1" lang="en" altLang="ko-KR" sz="1800" dirty="0"/>
              <a:t>F</a:t>
            </a:r>
            <a:r>
              <a:rPr kumimoji="1" lang="en-US" altLang="ko-KR" sz="1800" dirty="0"/>
              <a:t>p_</a:t>
            </a:r>
            <a:r>
              <a:rPr kumimoji="1" lang="en" altLang="ko-KR" sz="1800" dirty="0"/>
              <a:t>sub</a:t>
            </a:r>
            <a:r>
              <a:rPr kumimoji="1" lang="ko-KR" altLang="en-US" sz="1800" dirty="0"/>
              <a:t>을 두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번 사용하여 </a:t>
            </a:r>
            <a:r>
              <a:rPr kumimoji="1" lang="en" altLang="ko-KR" sz="1800" dirty="0" err="1"/>
              <a:t>xp-zp</a:t>
            </a:r>
            <a:r>
              <a:rPr kumimoji="1" lang="ko-KR" altLang="en-US" sz="1800" dirty="0"/>
              <a:t>의 결과를 생성</a:t>
            </a:r>
            <a:endParaRPr kumimoji="1" lang="en-US" altLang="ko-KR" sz="1800" dirty="0"/>
          </a:p>
          <a:p>
            <a:r>
              <a:rPr kumimoji="1" lang="en" altLang="ko-KR" sz="1800" dirty="0"/>
              <a:t>line 4,  5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" altLang="ko-KR" sz="1800" dirty="0"/>
              <a:t>out-of-place multiplication </a:t>
            </a:r>
            <a:r>
              <a:rPr kumimoji="1" lang="ko-KR" altLang="en-US" sz="1800" dirty="0"/>
              <a:t>연산 결과를 </a:t>
            </a:r>
            <a:r>
              <a:rPr kumimoji="1" lang="en" altLang="ko-KR" sz="1800" dirty="0"/>
              <a:t>zr_anc1</a:t>
            </a:r>
            <a:r>
              <a:rPr kumimoji="1" lang="ko-KR" altLang="en-US" sz="1800" dirty="0"/>
              <a:t>와 </a:t>
            </a:r>
            <a:r>
              <a:rPr kumimoji="1" lang="en" altLang="ko-KR" sz="1800" dirty="0" err="1"/>
              <a:t>xr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각각 저장</a:t>
            </a:r>
            <a:endParaRPr kumimoji="1" lang="en-US" altLang="ko-KR" sz="1800" dirty="0"/>
          </a:p>
          <a:p>
            <a:r>
              <a:rPr kumimoji="1" lang="en" altLang="ko-KR" sz="1800" dirty="0"/>
              <a:t>line 6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" altLang="ko-KR" sz="1800" dirty="0"/>
              <a:t>t2-zr </a:t>
            </a:r>
            <a:r>
              <a:rPr kumimoji="1" lang="ko-KR" altLang="en-US" sz="1800" dirty="0"/>
              <a:t>결과를 </a:t>
            </a:r>
            <a:r>
              <a:rPr kumimoji="1" lang="en" altLang="ko-KR" sz="1800" dirty="0"/>
              <a:t>t2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저장하며 </a:t>
            </a:r>
            <a:r>
              <a:rPr kumimoji="1" lang="en" altLang="ko-KR" sz="1800" dirty="0"/>
              <a:t>line 7</a:t>
            </a:r>
            <a:r>
              <a:rPr kumimoji="1" lang="ko-KR" altLang="en-US" sz="1800" dirty="0"/>
              <a:t>에서 </a:t>
            </a:r>
            <a:r>
              <a:rPr kumimoji="1" lang="en" altLang="ko-KR" sz="1800" dirty="0"/>
              <a:t>t2, c</a:t>
            </a:r>
            <a:r>
              <a:rPr kumimoji="1" lang="ko-KR" altLang="en-US" sz="1800" dirty="0"/>
              <a:t>의 곱셈 결과를 </a:t>
            </a:r>
            <a:r>
              <a:rPr kumimoji="1" lang="en" altLang="ko-KR" sz="1800" dirty="0"/>
              <a:t>t2_{anc1}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저장</a:t>
            </a:r>
            <a:endParaRPr kumimoji="1" lang="en-US" altLang="ko-KR" sz="1800" dirty="0"/>
          </a:p>
          <a:p>
            <a:r>
              <a:rPr kumimoji="1" lang="en" altLang="ko-KR" sz="1800" dirty="0"/>
              <a:t>line 8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" altLang="ko-KR" sz="1800" dirty="0"/>
              <a:t>zr_anc2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</a:t>
            </a:r>
            <a:r>
              <a:rPr kumimoji="1" lang="en" altLang="ko-KR" sz="1800" dirty="0"/>
              <a:t>t1, t2</a:t>
            </a:r>
            <a:r>
              <a:rPr kumimoji="1" lang="ko-KR" altLang="en-US" sz="1800" dirty="0"/>
              <a:t>의 곱셈을 저장</a:t>
            </a:r>
            <a:endParaRPr kumimoji="1" lang="en-US" altLang="ko-KR" sz="1800" dirty="0"/>
          </a:p>
          <a:p>
            <a:r>
              <a:rPr kumimoji="1" lang="en" altLang="ko-KR" sz="1800" dirty="0"/>
              <a:t>line9</a:t>
            </a:r>
            <a:r>
              <a:rPr kumimoji="1" lang="en-US" altLang="ko-KR" sz="1800" dirty="0"/>
              <a:t>: </a:t>
            </a:r>
            <a:r>
              <a:rPr kumimoji="1" lang="ko-KR" altLang="en-US" sz="1800" dirty="0"/>
              <a:t>연산에서 </a:t>
            </a:r>
            <a:r>
              <a:rPr kumimoji="1" lang="en-US" altLang="ko-KR" sz="1800" dirty="0" err="1"/>
              <a:t>xp-zp</a:t>
            </a:r>
            <a:r>
              <a:rPr kumimoji="1" lang="ko-KR" altLang="en-US" sz="1800" dirty="0"/>
              <a:t>로 변경된 </a:t>
            </a:r>
            <a:r>
              <a:rPr kumimoji="1" lang="en-US" altLang="ko-KR" sz="1800" dirty="0" err="1"/>
              <a:t>xp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대해 되돌리는</a:t>
            </a:r>
            <a:r>
              <a:rPr kumimoji="1" lang="en-US" altLang="ko-KR" sz="1800" dirty="0"/>
              <a:t> </a:t>
            </a:r>
            <a:r>
              <a:rPr kumimoji="1" lang="en-US" altLang="ko-KR" sz="1800" dirty="0" err="1"/>
              <a:t>Fp_add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연산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8C654B-730F-27B0-CAB5-62B1C901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82" y="2688005"/>
            <a:ext cx="4805680" cy="2294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22476-DB99-4270-FF90-671472E26907}"/>
              </a:ext>
            </a:extLst>
          </p:cNvPr>
          <p:cNvSpPr txBox="1"/>
          <p:nvPr/>
        </p:nvSpPr>
        <p:spPr>
          <a:xfrm>
            <a:off x="7879508" y="501767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/>
              <a:t>PointDbl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quantum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circuit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6503106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11505</TotalTime>
  <Words>733</Words>
  <Application>Microsoft Macintosh PowerPoint</Application>
  <PresentationFormat>와이드스크린</PresentationFormat>
  <Paragraphs>61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Wingdings</vt:lpstr>
      <vt:lpstr>제목 테마</vt:lpstr>
      <vt:lpstr>Curve25519 양자회로 구현  https://youtu.be/pLhslhe6mxo</vt:lpstr>
      <vt:lpstr>Curve25519</vt:lpstr>
      <vt:lpstr>Curve25519</vt:lpstr>
      <vt:lpstr>Curve25519 기본연산 양자회로 구현</vt:lpstr>
      <vt:lpstr>Curve25519 양자회로 구현</vt:lpstr>
      <vt:lpstr>Curve25519 양자회로 구현</vt:lpstr>
      <vt:lpstr>Curve25519 양자회로 구현</vt:lpstr>
      <vt:lpstr>Curve25519 양자회로 구현</vt:lpstr>
      <vt:lpstr>Curve25519 양자회로 구현</vt:lpstr>
      <vt:lpstr>Curve25519 양자회로 구현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269</cp:revision>
  <dcterms:created xsi:type="dcterms:W3CDTF">2019-03-05T04:29:07Z</dcterms:created>
  <dcterms:modified xsi:type="dcterms:W3CDTF">2024-10-13T17:26:34Z</dcterms:modified>
</cp:coreProperties>
</file>