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2" r:id="rId6"/>
    <p:sldId id="283" r:id="rId7"/>
    <p:sldId id="286" r:id="rId8"/>
    <p:sldId id="284" r:id="rId9"/>
    <p:sldId id="285" r:id="rId10"/>
    <p:sldId id="287" r:id="rId11"/>
    <p:sldId id="28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5" autoAdjust="0"/>
    <p:restoredTop sz="80711"/>
  </p:normalViewPr>
  <p:slideViewPr>
    <p:cSldViewPr snapToGrid="0">
      <p:cViewPr varScale="1">
        <p:scale>
          <a:sx n="91" d="100"/>
          <a:sy n="91" d="100"/>
        </p:scale>
        <p:origin x="1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F6E0-53C9-D914-86D0-D903DA63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9CB5AC-0570-0435-5803-9208215B3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3C7A3-620C-A485-2436-5CAE6D853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2DF6C-E4A0-CF18-84FE-5D7C0162E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20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16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6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E0532-D9E4-B6D6-2FBD-7205E201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548762-BB33-D7F0-B7E4-F85C4ECB1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48AE97-F863-7BD3-79FE-5D3C09FB4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. </a:t>
            </a:r>
            <a:r>
              <a:rPr lang="ko-KR" altLang="en-US" dirty="0"/>
              <a:t>곱셈기에서의 각 덧셈은 이전 값의 두 배를 사용하므로</a:t>
            </a:r>
            <a:r>
              <a:rPr lang="en-US" altLang="ko-KR" dirty="0"/>
              <a:t>, </a:t>
            </a:r>
            <a:r>
              <a:rPr lang="ko-KR" altLang="en-US" dirty="0"/>
              <a:t>각 덧셈에 대해 한 </a:t>
            </a:r>
            <a:r>
              <a:rPr lang="ko-KR" altLang="en-US" dirty="0" err="1"/>
              <a:t>위치씩</a:t>
            </a:r>
            <a:r>
              <a:rPr lang="ko-KR" altLang="en-US" dirty="0"/>
              <a:t> 값을 이동시키기만 하면 됩니다</a:t>
            </a:r>
            <a:r>
              <a:rPr lang="en-US" altLang="ko-KR" dirty="0"/>
              <a:t>. </a:t>
            </a:r>
            <a:r>
              <a:rPr lang="ko-KR" altLang="en-US" dirty="0"/>
              <a:t>입력을 한 위치 앞으로 이동시키고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번 위치에 삽입하는 회로가 </a:t>
            </a:r>
            <a:r>
              <a:rPr lang="en" altLang="ko-Kore-KR" dirty="0"/>
              <a:t>Figure 4</a:t>
            </a:r>
            <a:r>
              <a:rPr lang="ko-KR" altLang="en-US" dirty="0" err="1"/>
              <a:t>에</a:t>
            </a:r>
            <a:r>
              <a:rPr lang="ko-KR" altLang="en-US" dirty="0"/>
              <a:t> 나타나 있습니다</a:t>
            </a:r>
            <a:r>
              <a:rPr lang="en-US" altLang="ko-KR" dirty="0"/>
              <a:t>. </a:t>
            </a:r>
            <a:r>
              <a:rPr lang="ko-KR" altLang="en-US" dirty="0"/>
              <a:t>이 과정에서 생성된 값은 </a:t>
            </a:r>
            <a:r>
              <a:rPr lang="en-US" altLang="ko-KR" dirty="0"/>
              <a:t>&lt;2</a:t>
            </a:r>
            <a:r>
              <a:rPr lang="en" altLang="ko-Kore-KR" dirty="0"/>
              <a:t>N</a:t>
            </a:r>
            <a:r>
              <a:rPr lang="ko-KR" altLang="en-US" dirty="0"/>
              <a:t> 되므로 최대 한 번의 축소만 필요합니다</a:t>
            </a:r>
            <a:r>
              <a:rPr lang="en-US" altLang="ko-KR" dirty="0"/>
              <a:t>. </a:t>
            </a:r>
            <a:r>
              <a:rPr lang="ko-KR" altLang="en-US" dirty="0"/>
              <a:t>이 축소는 </a:t>
            </a:r>
            <a:r>
              <a:rPr lang="en" altLang="ko-Kore-KR" dirty="0"/>
              <a:t>N</a:t>
            </a:r>
            <a:r>
              <a:rPr lang="ko-KR" altLang="en-US" dirty="0"/>
              <a:t>을 빼고 결과가 음수인지 확인함으로써 수행됩니다</a:t>
            </a:r>
            <a:r>
              <a:rPr lang="en-US" altLang="ko-KR" dirty="0"/>
              <a:t>. </a:t>
            </a:r>
            <a:r>
              <a:rPr lang="ko-KR" altLang="en-US" dirty="0"/>
              <a:t>만약 음수라면 뺄셈을 되돌리고</a:t>
            </a:r>
            <a:r>
              <a:rPr lang="en-US" altLang="ko-KR" dirty="0"/>
              <a:t>, </a:t>
            </a:r>
            <a:r>
              <a:rPr lang="ko-KR" altLang="en-US" dirty="0"/>
              <a:t>그렇지 않으면 제자리에서 뺄셈을 완료합니다</a:t>
            </a: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BB3A3-4847-003B-9011-CACB71756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29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721FB-39BB-FC39-AD90-27E48021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86C928-8583-1FCA-4107-B9C3DBF83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764A6E-B701-C028-33C0-273ECDCF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C216F-A3F9-4446-4B50-E607C9215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14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fDzXf9fDw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ore-KR" dirty="0"/>
              <a:t>HIGH PERFORMANCE QUANTUM    MODULAR MULTIPLIERS</a:t>
            </a:r>
            <a:r>
              <a:rPr lang="ko-KR" altLang="en-US" dirty="0"/>
              <a:t> 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https://www.youtube.com/watch?v=VfDzXf9fDw4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ECA6-106F-B515-77AD-DF51D9380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B1CEC-8197-B842-1FB3-56676BB8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3123D-AE5E-E2E5-5335-D8A21A8F3539}"/>
              </a:ext>
            </a:extLst>
          </p:cNvPr>
          <p:cNvSpPr txBox="1"/>
          <p:nvPr/>
        </p:nvSpPr>
        <p:spPr>
          <a:xfrm>
            <a:off x="411919" y="1262631"/>
            <a:ext cx="11368160" cy="242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해당 기초적인 지식을 바탕으로 총 </a:t>
            </a:r>
            <a:r>
              <a:rPr lang="en-US" altLang="ko-KR" sz="2400" dirty="0"/>
              <a:t>3</a:t>
            </a:r>
            <a:r>
              <a:rPr lang="ko-KR" altLang="en-US" sz="2400" dirty="0"/>
              <a:t>가지의 기법 구현</a:t>
            </a:r>
            <a:endParaRPr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정수 나눗셈 </a:t>
            </a:r>
            <a:r>
              <a:rPr lang="en-US" altLang="ko-KR" sz="2000" dirty="0"/>
              <a:t>(integer division)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몽고메리 </a:t>
            </a:r>
            <a:r>
              <a:rPr lang="ko-KR" altLang="en-US" sz="2000" dirty="0" err="1"/>
              <a:t>리덕션</a:t>
            </a:r>
            <a:r>
              <a:rPr lang="ko-KR" altLang="en-US" sz="2000" dirty="0"/>
              <a:t> </a:t>
            </a:r>
            <a:r>
              <a:rPr lang="en-US" altLang="ko-KR" sz="2000" dirty="0"/>
              <a:t>(Montgomery reduction)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배럿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리덕션</a:t>
            </a:r>
            <a:r>
              <a:rPr lang="ko-KR" altLang="en-US" sz="2000" dirty="0"/>
              <a:t> </a:t>
            </a:r>
            <a:r>
              <a:rPr lang="en-US" altLang="ko-KR" sz="2000" dirty="0"/>
              <a:t>(Barret reduction)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부분 곱의 덧셈 후</a:t>
            </a:r>
            <a:r>
              <a:rPr lang="en-US" altLang="ko-KR" dirty="0"/>
              <a:t> Reduction </a:t>
            </a:r>
            <a:r>
              <a:rPr lang="ko-KR" altLang="en-US" dirty="0"/>
              <a:t>이 아닌 정수 곱셈 후 </a:t>
            </a:r>
            <a:r>
              <a:rPr lang="en-US" altLang="ko-KR" dirty="0"/>
              <a:t>Reduction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3BF00C-A69A-B6D3-B42F-96245D90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202" y="3916037"/>
            <a:ext cx="6752412" cy="20591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49B99C-1F95-5D02-1490-D8B45D53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9" y="3863289"/>
            <a:ext cx="5003283" cy="21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High Performance Quantum Modular Multipliers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기존의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곱셈기는 많은 양의 큐비트와 게이트 소모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기존의 비효율적인 양자 회로 설계와 비교하여 양자 회로에서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곱셈을 효율적으로 수행할 수 있는 </a:t>
            </a:r>
            <a:r>
              <a:rPr lang="en-US" altLang="ko-KR" sz="2000" dirty="0"/>
              <a:t>reversible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곱셈기</a:t>
            </a:r>
            <a:r>
              <a:rPr lang="ko-KR" altLang="en-US" sz="2000" dirty="0"/>
              <a:t> 제안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다양한 고전적인 기법을 활용하여 양자컴퓨팅에 적용 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정수 나눗셈 </a:t>
            </a:r>
            <a:r>
              <a:rPr lang="en-US" altLang="ko-KR" dirty="0"/>
              <a:t>(integer division)</a:t>
            </a:r>
          </a:p>
          <a:p>
            <a:pPr lvl="2">
              <a:lnSpc>
                <a:spcPct val="100000"/>
              </a:lnSpc>
            </a:pPr>
            <a:r>
              <a:rPr lang="ko-KR" altLang="en-US" dirty="0"/>
              <a:t>몽고메리 </a:t>
            </a:r>
            <a:r>
              <a:rPr lang="ko-KR" altLang="en-US" dirty="0" err="1"/>
              <a:t>리덕션</a:t>
            </a:r>
            <a:r>
              <a:rPr lang="ko-KR" altLang="en-US" dirty="0"/>
              <a:t> </a:t>
            </a:r>
            <a:r>
              <a:rPr lang="en-US" altLang="ko-KR" dirty="0"/>
              <a:t>(Montgomery reduction)</a:t>
            </a:r>
          </a:p>
          <a:p>
            <a:pPr lvl="2">
              <a:lnSpc>
                <a:spcPct val="100000"/>
              </a:lnSpc>
            </a:pPr>
            <a:r>
              <a:rPr lang="ko-KR" altLang="en-US" dirty="0" err="1"/>
              <a:t>배럿</a:t>
            </a:r>
            <a:r>
              <a:rPr lang="ko-KR" altLang="en-US" dirty="0"/>
              <a:t> </a:t>
            </a:r>
            <a:r>
              <a:rPr lang="ko-KR" altLang="en-US" dirty="0" err="1"/>
              <a:t>리덕션</a:t>
            </a:r>
            <a:r>
              <a:rPr lang="ko-KR" altLang="en-US" dirty="0"/>
              <a:t> </a:t>
            </a:r>
            <a:r>
              <a:rPr lang="en-US" altLang="ko-KR" dirty="0"/>
              <a:t>(Barret reduction)</a:t>
            </a:r>
          </a:p>
          <a:p>
            <a:pPr lvl="2">
              <a:lnSpc>
                <a:spcPct val="100000"/>
              </a:lnSpc>
            </a:pP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 err="1"/>
              <a:t>쇼어</a:t>
            </a:r>
            <a:r>
              <a:rPr lang="ko-KR" altLang="en-US" dirty="0"/>
              <a:t> 알고리즘과 같은 알고리즘에서 사용되는 </a:t>
            </a:r>
            <a:r>
              <a:rPr lang="ko-KR" altLang="en-US" dirty="0" err="1"/>
              <a:t>모듈러</a:t>
            </a:r>
            <a:r>
              <a:rPr lang="ko-KR" altLang="en-US" dirty="0"/>
              <a:t> 곱셈의 성능 향상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C0891-73AE-445A-CF86-EF68EAF5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72C895-FD35-117C-8EEF-C4BF6ECE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647" y="3851688"/>
            <a:ext cx="6761205" cy="265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B3A85F-D30B-7EC1-8722-0E8E6DEB573A}"/>
              </a:ext>
            </a:extLst>
          </p:cNvPr>
          <p:cNvSpPr txBox="1"/>
          <p:nvPr/>
        </p:nvSpPr>
        <p:spPr>
          <a:xfrm>
            <a:off x="411919" y="1262631"/>
            <a:ext cx="11368159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양자 </a:t>
            </a:r>
            <a:r>
              <a:rPr lang="ko-KR" altLang="en-US" sz="2400" dirty="0" err="1"/>
              <a:t>모듈러</a:t>
            </a:r>
            <a:r>
              <a:rPr lang="ko-KR" altLang="en-US" sz="2400" dirty="0"/>
              <a:t> 곱셈 과정의 주요 단계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곱셈 후 나눗셈을 통해 </a:t>
            </a:r>
            <a:r>
              <a:rPr lang="ko-KR" altLang="en-US" dirty="0" err="1"/>
              <a:t>리덕션</a:t>
            </a:r>
            <a:r>
              <a:rPr lang="en-US" altLang="ko-KR" dirty="0"/>
              <a:t>(</a:t>
            </a:r>
            <a:r>
              <a:rPr lang="en" altLang="ko-Kore-KR" dirty="0"/>
              <a:t>reduction)</a:t>
            </a:r>
            <a:r>
              <a:rPr lang="ko-KR" altLang="en-US" dirty="0"/>
              <a:t>을 하고</a:t>
            </a:r>
            <a:r>
              <a:rPr lang="en-US" altLang="ko-KR" dirty="0"/>
              <a:t>, </a:t>
            </a:r>
            <a:r>
              <a:rPr lang="ko-KR" altLang="en-US" dirty="0"/>
              <a:t>그 결과를 출력 레지스터에 남김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이러한 연산은 계산 복잡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곱셈과 나눗셈이 두번씩 필요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계산을 위해 한 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uncompute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ko-KR" altLang="en-US" dirty="0" err="1"/>
              <a:t>안실라</a:t>
            </a:r>
            <a:r>
              <a:rPr lang="ko-KR" altLang="en-US" dirty="0"/>
              <a:t> 큐비트를 정리하기 위해 한 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결과 계산 및 </a:t>
            </a:r>
            <a:r>
              <a:rPr lang="en" altLang="ko-Kore-KR" dirty="0" err="1"/>
              <a:t>uncompute</a:t>
            </a:r>
            <a:r>
              <a:rPr lang="ko-KR" altLang="en-US" dirty="0"/>
              <a:t>하여 사용한 </a:t>
            </a:r>
            <a:r>
              <a:rPr lang="ko-KR" altLang="en-US" dirty="0" err="1"/>
              <a:t>안실라</a:t>
            </a:r>
            <a:r>
              <a:rPr lang="ko-KR" altLang="en-US" dirty="0"/>
              <a:t> 큐비트를</a:t>
            </a:r>
            <a:r>
              <a:rPr lang="en-US" altLang="ko-KR" dirty="0"/>
              <a:t> clean</a:t>
            </a:r>
            <a:r>
              <a:rPr lang="ko-KR" altLang="en-US" dirty="0"/>
              <a:t>하게 정리하는 과정에서 발생하는 복잡성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ore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6573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A6D15-AF48-BD51-BD28-3043FBF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2379F-E3E4-D607-EAC5-8E14E876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416" y="3639532"/>
            <a:ext cx="6958914" cy="3010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CA5803-4882-E38A-41A7-EFEFF513FEF0}"/>
              </a:ext>
            </a:extLst>
          </p:cNvPr>
          <p:cNvSpPr txBox="1"/>
          <p:nvPr/>
        </p:nvSpPr>
        <p:spPr>
          <a:xfrm>
            <a:off x="411919" y="1262631"/>
            <a:ext cx="1136815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양자 </a:t>
            </a:r>
            <a:r>
              <a:rPr lang="ko-KR" altLang="en-US" sz="2400" dirty="0" err="1"/>
              <a:t>모듈러</a:t>
            </a:r>
            <a:r>
              <a:rPr lang="ko-KR" altLang="en-US" sz="2400" dirty="0"/>
              <a:t> 곱셈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곱셈 후 나눗셈을 하는 곱셈기의 복잡성으로 인해 초기 </a:t>
            </a:r>
            <a:r>
              <a:rPr lang="ko-KR" altLang="en-US" dirty="0" err="1"/>
              <a:t>모듈러</a:t>
            </a:r>
            <a:r>
              <a:rPr lang="ko-KR" altLang="en-US" dirty="0"/>
              <a:t> 곱셈기는 각 부분 곱의 덧셈 후에 </a:t>
            </a:r>
            <a:r>
              <a:rPr lang="ko-KR" altLang="en-US" dirty="0" err="1"/>
              <a:t>리덕션을</a:t>
            </a:r>
            <a:r>
              <a:rPr lang="ko-KR" altLang="en-US" dirty="0"/>
              <a:t> 포함하는 방식으로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모듈러</a:t>
            </a:r>
            <a:r>
              <a:rPr lang="ko-KR" altLang="en-US" dirty="0"/>
              <a:t> 덧셈을 구현하기 위해 여러 개의 정수 </a:t>
            </a:r>
            <a:r>
              <a:rPr lang="ko-KR" altLang="en-US" dirty="0" err="1"/>
              <a:t>덧셈기</a:t>
            </a:r>
            <a:r>
              <a:rPr lang="en-US" altLang="ko-KR" dirty="0"/>
              <a:t>(</a:t>
            </a:r>
            <a:r>
              <a:rPr lang="en" altLang="ko-Kore-KR" dirty="0"/>
              <a:t>integer adder)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단계에서 이러한 덧셈기가 추가되면서</a:t>
            </a:r>
            <a:r>
              <a:rPr lang="en-US" altLang="ko-KR" dirty="0"/>
              <a:t>, </a:t>
            </a:r>
            <a:r>
              <a:rPr lang="ko-KR" altLang="en-US" dirty="0" err="1"/>
              <a:t>모듈러</a:t>
            </a:r>
            <a:r>
              <a:rPr lang="ko-KR" altLang="en-US" dirty="0"/>
              <a:t> 곱셈기의 오버헤드가 이 요인에 따라 선형적으로 증가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8730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EF529-2131-2AB6-AC32-EA46C3D0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48151-6130-B4FD-4A4E-A5B629372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8161" cy="2177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ko-Kore-KR" altLang="en-US" sz="2400" dirty="0"/>
              <a:t>모듈러</a:t>
            </a:r>
            <a:r>
              <a:rPr kumimoji="1" lang="ko-KR" altLang="en-US" sz="2400" dirty="0"/>
              <a:t> 덧셈 </a:t>
            </a:r>
            <a:r>
              <a:rPr kumimoji="1" lang="en-US" altLang="ko-KR" sz="2400" dirty="0"/>
              <a:t>(Modular addition)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3</a:t>
            </a:r>
            <a:r>
              <a:rPr kumimoji="1" lang="ko-KR" altLang="en-US" sz="1800" dirty="0"/>
              <a:t>개의 </a:t>
            </a:r>
            <a:r>
              <a:rPr kumimoji="1" lang="en-US" altLang="ko-KR" sz="1800" dirty="0"/>
              <a:t>in-place </a:t>
            </a:r>
            <a:r>
              <a:rPr kumimoji="1" lang="ko-KR" altLang="en-US" sz="1800" dirty="0"/>
              <a:t>정수 </a:t>
            </a:r>
            <a:r>
              <a:rPr kumimoji="1" lang="ko-KR" altLang="en-US" sz="1800" dirty="0" err="1"/>
              <a:t>덧셈기</a:t>
            </a:r>
            <a:r>
              <a:rPr kumimoji="1" lang="ko-KR" altLang="en-US" sz="1800" dirty="0"/>
              <a:t> 필요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ko-KR" altLang="en-US" sz="1800" dirty="0"/>
              <a:t>해당 회로는 </a:t>
            </a:r>
            <a:r>
              <a:rPr kumimoji="1" lang="en-US" altLang="ko-KR" sz="1800" dirty="0"/>
              <a:t>Quantum –Classical </a:t>
            </a:r>
            <a:r>
              <a:rPr kumimoji="1" lang="ko-KR" altLang="en-US" sz="1800" dirty="0" err="1"/>
              <a:t>덧셈기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ore-KR" sz="1800" dirty="0"/>
              <a:t>Quantum – Quantum </a:t>
            </a:r>
            <a:r>
              <a:rPr kumimoji="1" lang="ko-KR" altLang="en-US" sz="1800" dirty="0"/>
              <a:t>이면</a:t>
            </a:r>
            <a:r>
              <a:rPr kumimoji="1" lang="en-US" altLang="ko-KR" sz="1800" dirty="0"/>
              <a:t> X</a:t>
            </a:r>
            <a:r>
              <a:rPr kumimoji="1" lang="ko-KR" altLang="en-US" sz="1800" dirty="0"/>
              <a:t> 덧셈을 </a:t>
            </a:r>
            <a:r>
              <a:rPr kumimoji="1" lang="en-US" altLang="ko-KR" sz="1800" dirty="0"/>
              <a:t>full quantum integer adder </a:t>
            </a:r>
            <a:r>
              <a:rPr kumimoji="1" lang="ko-KR" altLang="en-US" sz="1800" dirty="0"/>
              <a:t>로 변환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A0369A-B2C6-14C3-4A32-6BF0F1648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60" y="3892588"/>
            <a:ext cx="10897106" cy="21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7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F0204-97E8-52A2-1D71-8E2EB437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48755-39B4-CA32-385C-7C224E84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E8176C-2B04-1F08-A960-8C4CA9929AB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0406" y="1152525"/>
                <a:ext cx="11368160" cy="49809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ore-KR" altLang="en-US" sz="2400" dirty="0"/>
                  <a:t>모듈러</a:t>
                </a:r>
                <a:r>
                  <a:rPr kumimoji="1" lang="ko-KR" altLang="en-US" sz="2400" dirty="0"/>
                  <a:t> 덧셈 </a:t>
                </a:r>
                <a:r>
                  <a:rPr kumimoji="1" lang="en-US" altLang="ko-KR" sz="2400" dirty="0"/>
                  <a:t>(Modular addition)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 &gt;0 </m:t>
                    </m:r>
                  </m:oMath>
                </a14:m>
                <a:r>
                  <a:rPr kumimoji="1" lang="ko-KR" altLang="en-US" sz="1800" dirty="0"/>
                  <a:t>이면 </a:t>
                </a:r>
                <a:r>
                  <a:rPr kumimoji="1" lang="en-US" altLang="ko-KR" sz="1800" dirty="0"/>
                  <a:t>reduction, </a:t>
                </a: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1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 &lt;0</m:t>
                    </m:r>
                    <m:r>
                      <a:rPr kumimoji="1" lang="ko-K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800" dirty="0"/>
                  <a:t>이면 </a:t>
                </a:r>
                <a:r>
                  <a:rPr kumimoji="1" lang="en-US" altLang="ko-KR" sz="1800" dirty="0" err="1"/>
                  <a:t>msb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1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,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ko-KR" altLang="en-US" sz="1800" dirty="0" err="1">
                    <a:sym typeface="Wingdings" pitchFamily="2" charset="2"/>
                  </a:rPr>
                  <a:t>안실라</a:t>
                </a:r>
                <a:r>
                  <a:rPr kumimoji="1" lang="ko-KR" altLang="en-US" sz="1800" dirty="0">
                    <a:sym typeface="Wingdings" pitchFamily="2" charset="2"/>
                  </a:rPr>
                  <a:t> 큐비트에 저장</a:t>
                </a:r>
                <a:r>
                  <a:rPr kumimoji="1" lang="en-US" altLang="ko-KR" sz="1800" dirty="0">
                    <a:sym typeface="Wingdings" pitchFamily="2" charset="2"/>
                  </a:rPr>
                  <a:t>(</a:t>
                </a:r>
                <a:r>
                  <a:rPr kumimoji="1" lang="ko-KR" altLang="en-US" sz="1800" dirty="0">
                    <a:sym typeface="Wingdings" pitchFamily="2" charset="2"/>
                  </a:rPr>
                  <a:t>제어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en-US" altLang="ko-KR" sz="1800" dirty="0">
                    <a:sym typeface="Wingdings" pitchFamily="2" charset="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ko-Kore-KR" altLang="en-US" sz="1800" dirty="0"/>
                  <a:t>안실라</a:t>
                </a:r>
                <a:r>
                  <a:rPr kumimoji="1" lang="ko-KR" altLang="en-US" sz="1800" dirty="0"/>
                  <a:t> 큐비트를 </a:t>
                </a:r>
                <a:r>
                  <a:rPr kumimoji="1" lang="en-US" altLang="ko-KR" sz="1800" dirty="0"/>
                  <a:t>clean </a:t>
                </a:r>
                <a:r>
                  <a:rPr kumimoji="1" lang="ko-KR" altLang="en-US" sz="1800" dirty="0"/>
                  <a:t>하게 만들기 위해 </a:t>
                </a:r>
                <a:r>
                  <a:rPr kumimoji="1" lang="en-US" altLang="ko-KR" sz="1800" dirty="0"/>
                  <a:t>X</a:t>
                </a:r>
                <a:r>
                  <a:rPr kumimoji="1" lang="ko-KR" altLang="en-US" sz="1800" dirty="0"/>
                  <a:t> 값을 뺌</a:t>
                </a:r>
                <a:endParaRPr kumimoji="1" lang="en-US" altLang="ko-KR" sz="1800" dirty="0"/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ko-Kore-KR" sz="1800" dirty="0" err="1"/>
                  <a:t>Reuction</a:t>
                </a:r>
                <a:r>
                  <a:rPr kumimoji="1" lang="en-US" altLang="ko-Kore-KR" sz="1800" dirty="0"/>
                  <a:t> </a:t>
                </a:r>
                <a:r>
                  <a:rPr kumimoji="1" lang="ko-KR" altLang="en-US" sz="1800" dirty="0"/>
                  <a:t>수행 </a:t>
                </a:r>
                <a:r>
                  <a:rPr kumimoji="1" lang="en-US" altLang="ko-KR" sz="1800" dirty="0"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𝑋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𝑋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&lt;0 </m:t>
                    </m:r>
                  </m:oMath>
                </a14:m>
                <a:r>
                  <a:rPr kumimoji="1" lang="en-US" altLang="ko-KR" sz="1800" dirty="0">
                    <a:sym typeface="Wingdings" pitchFamily="2" charset="2"/>
                  </a:rPr>
                  <a:t>, reduction</a:t>
                </a:r>
                <a:r>
                  <a:rPr kumimoji="1" lang="ko-KR" altLang="en-US" sz="1800" dirty="0">
                    <a:sym typeface="Wingdings" pitchFamily="2" charset="2"/>
                  </a:rPr>
                  <a:t>을 수행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𝑋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 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𝑋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8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𝑋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𝑦</m:t>
                    </m:r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&gt;0</m:t>
                    </m:r>
                  </m:oMath>
                </a14:m>
                <a:endParaRPr kumimoji="1" lang="en-US" altLang="ko-KR" sz="1800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en-US" altLang="ko-KR" sz="1800" dirty="0">
                    <a:sym typeface="Wingdings" pitchFamily="2" charset="2"/>
                  </a:rPr>
                  <a:t>MSB</a:t>
                </a:r>
                <a:r>
                  <a:rPr kumimoji="1" lang="ko-KR" altLang="en-US" sz="1800" dirty="0">
                    <a:sym typeface="Wingdings" pitchFamily="2" charset="2"/>
                  </a:rPr>
                  <a:t> 값 </a:t>
                </a:r>
                <a:r>
                  <a:rPr kumimoji="1" lang="en-US" altLang="ko-KR" sz="1800" dirty="0">
                    <a:sym typeface="Wingdings" pitchFamily="2" charset="2"/>
                  </a:rPr>
                  <a:t>XOR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kumimoji="1" lang="ko-KR" altLang="en-US" sz="1800" dirty="0">
                    <a:sym typeface="Wingdings" pitchFamily="2" charset="2"/>
                  </a:rPr>
                  <a:t>다시 </a:t>
                </a:r>
                <a:r>
                  <a:rPr kumimoji="1" lang="en-US" altLang="ko-KR" sz="1800" dirty="0">
                    <a:sym typeface="Wingdings" pitchFamily="2" charset="2"/>
                  </a:rPr>
                  <a:t>X </a:t>
                </a:r>
                <a:r>
                  <a:rPr kumimoji="1" lang="ko-KR" altLang="en-US" sz="1800" dirty="0">
                    <a:sym typeface="Wingdings" pitchFamily="2" charset="2"/>
                  </a:rPr>
                  <a:t>연산 취소</a:t>
                </a:r>
                <a:r>
                  <a:rPr kumimoji="1" lang="en-US" altLang="ko-KR" sz="1800" dirty="0">
                    <a:sym typeface="Wingdings" pitchFamily="2" charset="2"/>
                  </a:rPr>
                  <a:t>,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NOT </a:t>
                </a:r>
                <a:r>
                  <a:rPr kumimoji="1" lang="ko-KR" altLang="en-US" sz="1800" dirty="0">
                    <a:sym typeface="Wingdings" pitchFamily="2" charset="2"/>
                  </a:rPr>
                  <a:t>연산으로 쓰레기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되돌림</a:t>
                </a:r>
                <a:r>
                  <a:rPr kumimoji="1" lang="en-US" altLang="ko-KR" sz="1800" dirty="0">
                    <a:sym typeface="Wingdings" pitchFamily="2" charset="2"/>
                  </a:rPr>
                  <a:t> </a:t>
                </a:r>
                <a:endParaRPr kumimoji="1" lang="ko-Kore-KR" altLang="en-US" sz="18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4E8176C-2B04-1F08-A960-8C4CA9929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0406" y="1152525"/>
                <a:ext cx="11368160" cy="4980989"/>
              </a:xfrm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F65EDDD-CCAD-4941-E505-63F5C1BF4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60" y="4138508"/>
            <a:ext cx="10897106" cy="21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0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D4588-2084-5D1C-8376-DBCD0B6D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0196A-2E17-2E05-710B-2BB5A0C5C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3746337"/>
            <a:ext cx="5785680" cy="2451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47DDC3-1442-B999-FA10-B59B52192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205" y="3746337"/>
            <a:ext cx="5714508" cy="2451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CF28D-4320-8E7B-5E1A-6FFB86D5D90C}"/>
                  </a:ext>
                </a:extLst>
              </p:cNvPr>
              <p:cNvSpPr txBox="1"/>
              <p:nvPr/>
            </p:nvSpPr>
            <p:spPr>
              <a:xfrm>
                <a:off x="411919" y="1262631"/>
                <a:ext cx="11368160" cy="213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양자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양자 </a:t>
                </a:r>
                <a:r>
                  <a:rPr lang="ko-KR" altLang="en-US" sz="2400" dirty="0" err="1"/>
                  <a:t>모듈러</a:t>
                </a:r>
                <a:r>
                  <a:rPr lang="ko-KR" altLang="en-US" sz="2400" dirty="0"/>
                  <a:t> 곱셈</a:t>
                </a:r>
                <a:endParaRPr lang="en-US" altLang="ko-KR" sz="2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클래식 </a:t>
                </a:r>
                <a:r>
                  <a:rPr lang="ko-KR" altLang="en-US" dirty="0" err="1"/>
                  <a:t>모듈러</a:t>
                </a:r>
                <a:r>
                  <a:rPr lang="ko-KR" altLang="en-US" dirty="0"/>
                  <a:t> 곱셈과 마찬가지로 각 부분 곱의 덧셈 후에 </a:t>
                </a:r>
                <a:r>
                  <a:rPr lang="ko-KR" altLang="en-US" dirty="0" err="1"/>
                  <a:t>리덕션을</a:t>
                </a:r>
                <a:r>
                  <a:rPr lang="ko-KR" altLang="en-US" dirty="0"/>
                  <a:t> 포함하는 방식으로 설계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축소된 부분 곱은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형태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클래식 곱셈기는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을 미리 계산할 수 있지만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양자 곱셈기에서는 양자 회로를 통해 </a:t>
                </a:r>
                <a:r>
                  <a:rPr lang="ko-KR" altLang="en-US" dirty="0" err="1"/>
                  <a:t>계산해야함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8CF28D-4320-8E7B-5E1A-6FFB86D5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9" y="1262631"/>
                <a:ext cx="11368160" cy="2138791"/>
              </a:xfrm>
              <a:prstGeom prst="rect">
                <a:avLst/>
              </a:prstGeom>
              <a:blipFill>
                <a:blip r:embed="rId5"/>
                <a:stretch>
                  <a:fillRect l="-781" t="-2959" b="-41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BAE5F1-9975-4B2D-FE1D-41357FDC0982}"/>
              </a:ext>
            </a:extLst>
          </p:cNvPr>
          <p:cNvSpPr/>
          <p:nvPr/>
        </p:nvSpPr>
        <p:spPr>
          <a:xfrm>
            <a:off x="1045029" y="4862398"/>
            <a:ext cx="420914" cy="1335016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13B55-81F7-945E-BCF5-5DB14AF1A2D4}"/>
              </a:ext>
            </a:extLst>
          </p:cNvPr>
          <p:cNvSpPr txBox="1"/>
          <p:nvPr/>
        </p:nvSpPr>
        <p:spPr>
          <a:xfrm>
            <a:off x="616992" y="62809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rgbClr val="2E75B6"/>
                </a:solidFill>
              </a:rPr>
              <a:t>미리</a:t>
            </a:r>
            <a:r>
              <a:rPr kumimoji="1" lang="ko-KR" altLang="en-US" dirty="0">
                <a:solidFill>
                  <a:srgbClr val="2E75B6"/>
                </a:solidFill>
              </a:rPr>
              <a:t> 연산 가능</a:t>
            </a:r>
            <a:endParaRPr kumimoji="1" lang="ko-Kore-KR" altLang="en-US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83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BB27E-C043-EB08-7039-7CB8079F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0EB4C-534C-2DF7-8AD6-0343A78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B7032-49B3-5DCE-8B8D-28EE1F2F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749865"/>
            <a:ext cx="5651500" cy="2424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CDC49A-C631-AE16-C0FF-8FB6B5DE5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68" y="3951831"/>
            <a:ext cx="5651500" cy="2222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59A503-08F5-8FCD-31C6-428D29A09671}"/>
                  </a:ext>
                </a:extLst>
              </p:cNvPr>
              <p:cNvSpPr txBox="1"/>
              <p:nvPr/>
            </p:nvSpPr>
            <p:spPr>
              <a:xfrm>
                <a:off x="411919" y="1262631"/>
                <a:ext cx="11368160" cy="2138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양자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양자 </a:t>
                </a:r>
                <a:r>
                  <a:rPr lang="ko-KR" altLang="en-US" sz="2400" dirty="0" err="1"/>
                  <a:t>모듈러</a:t>
                </a:r>
                <a:r>
                  <a:rPr lang="ko-KR" altLang="en-US" sz="2400" dirty="0"/>
                  <a:t> 곱셈</a:t>
                </a:r>
                <a:endParaRPr lang="en-US" altLang="ko-KR" sz="2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클래식 </a:t>
                </a:r>
                <a:r>
                  <a:rPr lang="ko-KR" altLang="en-US" dirty="0" err="1"/>
                  <a:t>모듈러</a:t>
                </a:r>
                <a:r>
                  <a:rPr lang="ko-KR" altLang="en-US" dirty="0"/>
                  <a:t> 곱셈과 마찬가지로 각 부분 곱의 덧셈 후에 </a:t>
                </a:r>
                <a:r>
                  <a:rPr lang="ko-KR" altLang="en-US" dirty="0" err="1"/>
                  <a:t>리덕션을</a:t>
                </a:r>
                <a:r>
                  <a:rPr lang="ko-KR" altLang="en-US" dirty="0"/>
                  <a:t> 포함하는 방식으로 설계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축소된 부분 곱은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 형태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클래식 곱셈기는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을 미리 계산할 수 있지만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양자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양자 곱셈기에서는 양자 회로를 통해 </a:t>
                </a:r>
                <a:r>
                  <a:rPr lang="ko-KR" altLang="en-US" dirty="0" err="1"/>
                  <a:t>계산해야함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59A503-08F5-8FCD-31C6-428D29A0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9" y="1262631"/>
                <a:ext cx="11368160" cy="2138791"/>
              </a:xfrm>
              <a:prstGeom prst="rect">
                <a:avLst/>
              </a:prstGeom>
              <a:blipFill>
                <a:blip r:embed="rId5"/>
                <a:stretch>
                  <a:fillRect l="-781" t="-2959" b="-414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2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24C34-AE1B-FAFB-4380-0FCA7585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E871-3946-BA7A-244B-E33E2E22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Performance Quantum Modular Multipliers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E2AFD-FD62-FA5C-4B34-BAE541AF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8" y="3749865"/>
            <a:ext cx="5651500" cy="24240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6D9813-09F9-9836-EB31-76ADDE0E2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68" y="3951831"/>
            <a:ext cx="5651500" cy="2222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6CEBEE-666C-3D24-3C3D-B32B7ABC0E75}"/>
                  </a:ext>
                </a:extLst>
              </p:cNvPr>
              <p:cNvSpPr txBox="1"/>
              <p:nvPr/>
            </p:nvSpPr>
            <p:spPr>
              <a:xfrm>
                <a:off x="411919" y="1262631"/>
                <a:ext cx="11368160" cy="2903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2400" dirty="0"/>
                  <a:t>양자</a:t>
                </a:r>
                <a:r>
                  <a:rPr lang="en-US" altLang="ko-KR" sz="2400" dirty="0"/>
                  <a:t>-</a:t>
                </a:r>
                <a:r>
                  <a:rPr lang="ko-KR" altLang="en-US" sz="2400" dirty="0"/>
                  <a:t>양자 </a:t>
                </a:r>
                <a:r>
                  <a:rPr lang="ko-KR" altLang="en-US" sz="2400" dirty="0" err="1"/>
                  <a:t>모듈러</a:t>
                </a:r>
                <a:r>
                  <a:rPr lang="ko-KR" altLang="en-US" sz="2400" dirty="0"/>
                  <a:t> 곱셈</a:t>
                </a:r>
                <a:endParaRPr lang="en-US" altLang="ko-KR" sz="24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비트 시프트 연산으로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연산</a:t>
                </a: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Reduction </a:t>
                </a:r>
                <a:r>
                  <a:rPr lang="ko-KR" altLang="en-US" dirty="0"/>
                  <a:t>과정</a:t>
                </a:r>
                <a:endParaRPr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</a:t>
                </a:r>
                <a:r>
                  <a:rPr lang="ko-KR" altLang="en-US" dirty="0"/>
                  <a:t>을 빼고 결과가 음수인지 확인</a:t>
                </a:r>
                <a:endParaRPr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음수라면 뺄셈을 되돌림 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&lt;N</a:t>
                </a:r>
                <a:r>
                  <a:rPr lang="ko-KR" altLang="en-US" dirty="0"/>
                  <a:t>이기 때문에 </a:t>
                </a:r>
                <a:r>
                  <a:rPr lang="en-US" altLang="ko-KR" dirty="0"/>
                  <a:t>reduction</a:t>
                </a:r>
                <a:r>
                  <a:rPr lang="ko-KR" altLang="en-US" dirty="0"/>
                  <a:t> 필요 </a:t>
                </a:r>
                <a:r>
                  <a:rPr lang="en-US" altLang="ko-KR" dirty="0"/>
                  <a:t>x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6CEBEE-666C-3D24-3C3D-B32B7ABC0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9" y="1262631"/>
                <a:ext cx="11368160" cy="2903295"/>
              </a:xfrm>
              <a:prstGeom prst="rect">
                <a:avLst/>
              </a:prstGeom>
              <a:blipFill>
                <a:blip r:embed="rId5"/>
                <a:stretch>
                  <a:fillRect l="-781" t="-21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3737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617</Words>
  <Application>Microsoft Macintosh PowerPoint</Application>
  <PresentationFormat>와이드스크린</PresentationFormat>
  <Paragraphs>70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Wingdings</vt:lpstr>
      <vt:lpstr>CryptoCraft 테마</vt:lpstr>
      <vt:lpstr>제목 테마</vt:lpstr>
      <vt:lpstr>HIGH PERFORMANCE QUANTUM    MODULAR MULTIPLIERS 논문 리뷰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High Performance Quantum Modular Multipliers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62</cp:revision>
  <dcterms:created xsi:type="dcterms:W3CDTF">2019-03-05T04:29:07Z</dcterms:created>
  <dcterms:modified xsi:type="dcterms:W3CDTF">2024-10-13T13:46:23Z</dcterms:modified>
</cp:coreProperties>
</file>