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19"/>
  </p:notesMasterIdLst>
  <p:sldIdLst>
    <p:sldId id="256" r:id="rId2"/>
    <p:sldId id="258" r:id="rId3"/>
    <p:sldId id="395" r:id="rId4"/>
    <p:sldId id="397" r:id="rId5"/>
    <p:sldId id="398" r:id="rId6"/>
    <p:sldId id="392" r:id="rId7"/>
    <p:sldId id="399" r:id="rId8"/>
    <p:sldId id="400" r:id="rId9"/>
    <p:sldId id="402" r:id="rId10"/>
    <p:sldId id="403" r:id="rId11"/>
    <p:sldId id="394" r:id="rId12"/>
    <p:sldId id="404" r:id="rId13"/>
    <p:sldId id="405" r:id="rId14"/>
    <p:sldId id="406" r:id="rId15"/>
    <p:sldId id="393" r:id="rId16"/>
    <p:sldId id="396" r:id="rId17"/>
    <p:sldId id="35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1340" autoAdjust="0"/>
  </p:normalViewPr>
  <p:slideViewPr>
    <p:cSldViewPr snapToGrid="0">
      <p:cViewPr varScale="1">
        <p:scale>
          <a:sx n="135" d="100"/>
          <a:sy n="135" d="100"/>
        </p:scale>
        <p:origin x="1272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2024. 10. 11.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8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5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CFB7-7261-41BB-A8B5-A742EAD5B05C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9869-5453-4FBD-B113-29D4F9E09357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FFD-B3C2-4E7D-9422-C670BFC35016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7D5B-4055-4736-B476-3D016FD2CE3F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722B-A2BA-402A-AAEA-F017B5BA0000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6CC4-75B5-4582-AA9E-837434A274DF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463-AC1A-410E-A0EE-9D8ECB86349F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0677-9B46-42DC-9913-FD9277AC7E6A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99D-B911-4A56-B49D-C1C2BC6D15E5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274-1CC1-4CC9-AB48-E8FCD378546C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CDD-7BD1-418E-A410-1C562DEE11F4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AD95-8205-4FF4-9D07-45E8A35B31DC}" type="datetime1">
              <a:rPr lang="ko-KR" altLang="en-US" smtClean="0"/>
              <a:t>2024. 10. 11.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youtu.be/vj_N95AxS8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4741" y="1268505"/>
            <a:ext cx="10282517" cy="1779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002060"/>
                </a:solidFill>
                <a:latin typeface="+mn-ea"/>
              </a:rPr>
              <a:t>Research on Note-Taking Apps with Security Features</a:t>
            </a: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98905" y="3889096"/>
            <a:ext cx="5411619" cy="91757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융합보안학과 윤세영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유투브 주소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" altLang="ko-KR" sz="2000" dirty="0">
                <a:solidFill>
                  <a:schemeClr val="bg1"/>
                </a:solidFill>
                <a:latin typeface="+mn-ea"/>
                <a:hlinkClick r:id="rId4"/>
              </a:rPr>
              <a:t>https://youtu.be/vj_N95AxS84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22150" t="15980" r="22320" b="16690"/>
          <a:stretch>
            <a:fillRect/>
          </a:stretch>
        </p:blipFill>
        <p:spPr>
          <a:xfrm>
            <a:off x="954741" y="3455258"/>
            <a:ext cx="1353670" cy="17852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+mn-ea"/>
              </a:rPr>
              <a:t>ClevNote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10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6590-D704-1FF5-02EB-77BB191E5F20}"/>
              </a:ext>
            </a:extLst>
          </p:cNvPr>
          <p:cNvSpPr txBox="1"/>
          <p:nvPr/>
        </p:nvSpPr>
        <p:spPr>
          <a:xfrm>
            <a:off x="838200" y="1687397"/>
            <a:ext cx="10515599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/>
              <a:t>ClevNote</a:t>
            </a:r>
            <a:r>
              <a:rPr kumimoji="1" lang="ko-KR" altLang="en-US" dirty="0"/>
              <a:t> 정리</a:t>
            </a:r>
            <a:r>
              <a:rPr kumimoji="1"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복호화 대상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잠금 비밀번호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복호화 알고리즘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Base64</a:t>
            </a:r>
            <a:r>
              <a:rPr kumimoji="1" lang="ko-KR" altLang="en-US" dirty="0"/>
              <a:t>로 디코딩 </a:t>
            </a: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AES256-CBC-DECRYPT(C, MK, IV)</a:t>
            </a:r>
            <a:r>
              <a:rPr kumimoji="1" lang="ko-KR" altLang="en-US" dirty="0"/>
              <a:t> 알고리즘 사용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복호화 대상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protect</a:t>
            </a:r>
            <a:r>
              <a:rPr kumimoji="1" lang="ko-KR" altLang="en-US" dirty="0"/>
              <a:t> 컬럼의 데이터 </a:t>
            </a:r>
            <a:r>
              <a:rPr kumimoji="1" lang="en-US" altLang="ko-KR" dirty="0"/>
              <a:t>(</a:t>
            </a:r>
            <a:r>
              <a:rPr kumimoji="1" lang="ko-KR" altLang="en-US" dirty="0"/>
              <a:t>메모 내용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복호화 알고리즘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AES256-CBC-DECRYPT(C, MK, IV)</a:t>
            </a:r>
            <a:r>
              <a:rPr kumimoji="1" lang="ko-KR" altLang="en-US" dirty="0"/>
              <a:t> 알고리즘 사용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MK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IV</a:t>
            </a:r>
            <a:r>
              <a:rPr kumimoji="1" lang="ko-KR" altLang="en-US" dirty="0"/>
              <a:t>의 값이 하드 코딩 되어있어서 </a:t>
            </a:r>
            <a:r>
              <a:rPr kumimoji="1" lang="ko-KR" altLang="en-US" dirty="0" err="1"/>
              <a:t>복호화하기</a:t>
            </a:r>
            <a:r>
              <a:rPr kumimoji="1" lang="ko-KR" altLang="en-US" dirty="0"/>
              <a:t> 비교적 </a:t>
            </a:r>
            <a:r>
              <a:rPr kumimoji="1" lang="ko-KR" altLang="en-US" dirty="0" err="1"/>
              <a:t>쉬워보임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보안 문제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98048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Samsung Notes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11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A7F03-BA1C-CFFF-83BF-B136E926DB62}"/>
              </a:ext>
            </a:extLst>
          </p:cNvPr>
          <p:cNvSpPr txBox="1"/>
          <p:nvPr/>
        </p:nvSpPr>
        <p:spPr>
          <a:xfrm>
            <a:off x="838200" y="1687397"/>
            <a:ext cx="10515599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삼성 계정으로 로그인한 경우에 노트를 잠글 수 있는 기능 사용 가능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잠금 비밀번호는 </a:t>
            </a:r>
            <a:r>
              <a:rPr kumimoji="1" lang="en-US" altLang="ko-KR" dirty="0"/>
              <a:t>4~16</a:t>
            </a:r>
            <a:r>
              <a:rPr kumimoji="1" lang="ko-KR" altLang="en-US" dirty="0"/>
              <a:t>자리이며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숫자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특수 문자 포함 가능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잠금 비밀번호는 사용자 인증을 위해 사용되며 데이터 암호화와는 별개의 기능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(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비밀번호는 데이터 보호가 아닌 노트 잠금을 위한 인증용으로만 사용됨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안드로이드 백업을 지원하지 않아서 데이터 추출에 한계가 있었음 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루팅을</a:t>
            </a:r>
            <a:r>
              <a:rPr kumimoji="1" lang="ko-KR" altLang="en-US" dirty="0"/>
              <a:t> 통한 접근을 해볼 수 있지만 포렌식 관점으로 보았을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데이터를 변형하지 않고 무결성을 유지하는 것이 중요하므로 </a:t>
            </a:r>
            <a:r>
              <a:rPr kumimoji="1" lang="ko-KR" altLang="en-US" dirty="0" err="1"/>
              <a:t>루팅하지</a:t>
            </a:r>
            <a:r>
              <a:rPr kumimoji="1" lang="ko-KR" altLang="en-US" dirty="0"/>
              <a:t> 않고 데이터를 추출할 수 있는 방법을 사용해야 함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루팅</a:t>
            </a:r>
            <a:r>
              <a:rPr kumimoji="1" lang="ko-KR" altLang="en-US" dirty="0"/>
              <a:t> 없이 데이터를 추출할 수 있는 방법으로 </a:t>
            </a:r>
            <a:r>
              <a:rPr kumimoji="1" lang="en-US" altLang="ko-KR" dirty="0"/>
              <a:t>Samsung Smart Switch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삼성 백업 서비스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무결성을 유지하면서 데이터를 추출함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그러나 이 방법도 모든 데이터에 접근할 수 있는 것은 아님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741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Samsung Notes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12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A7F03-BA1C-CFFF-83BF-B136E926DB62}"/>
              </a:ext>
            </a:extLst>
          </p:cNvPr>
          <p:cNvSpPr txBox="1"/>
          <p:nvPr/>
        </p:nvSpPr>
        <p:spPr>
          <a:xfrm>
            <a:off x="838200" y="1687397"/>
            <a:ext cx="1051559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비밀번호를 설정하면 비밀번호와 </a:t>
            </a:r>
            <a:r>
              <a:rPr kumimoji="1" lang="ko-KR" altLang="en-US" dirty="0" err="1"/>
              <a:t>솔트</a:t>
            </a:r>
            <a:r>
              <a:rPr kumimoji="1" lang="ko-KR" altLang="en-US" dirty="0"/>
              <a:t> 값이 </a:t>
            </a:r>
            <a:r>
              <a:rPr kumimoji="1" lang="en" altLang="ko-KR" dirty="0" err="1"/>
              <a:t>com.samsung.android.app.notes</a:t>
            </a:r>
            <a:r>
              <a:rPr kumimoji="1" lang="en" altLang="ko-KR" dirty="0"/>
              <a:t> </a:t>
            </a:r>
            <a:r>
              <a:rPr kumimoji="1" lang="en" altLang="ko-KR" dirty="0" err="1"/>
              <a:t>preferences.xml</a:t>
            </a:r>
            <a:r>
              <a:rPr kumimoji="1" lang="ko-KR" altLang="en-US" dirty="0"/>
              <a:t>과 </a:t>
            </a:r>
            <a:r>
              <a:rPr kumimoji="1" lang="en" altLang="ko-KR" dirty="0" err="1"/>
              <a:t>UserAuthInfo.xml</a:t>
            </a:r>
            <a:r>
              <a:rPr kumimoji="1" lang="en" altLang="ko-KR" dirty="0"/>
              <a:t> </a:t>
            </a:r>
            <a:r>
              <a:rPr kumimoji="1" lang="ko-KR" altLang="en-US" dirty="0"/>
              <a:t>파일에 저장됨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키 생성시 </a:t>
            </a:r>
            <a:r>
              <a:rPr kumimoji="1" lang="en-US" altLang="ko-KR" dirty="0"/>
              <a:t>PBKDF2withHMACSHA1</a:t>
            </a:r>
            <a:r>
              <a:rPr kumimoji="1" lang="ko-KR" altLang="en-US" dirty="0"/>
              <a:t> 알고리즘이 사용되며 반복 횟수는 </a:t>
            </a:r>
            <a:r>
              <a:rPr kumimoji="1" lang="en-US" altLang="ko-KR" dirty="0"/>
              <a:t>4000</a:t>
            </a:r>
            <a:r>
              <a:rPr kumimoji="1" lang="ko-KR" altLang="en-US" dirty="0"/>
              <a:t>이고 키 길이는 </a:t>
            </a:r>
            <a:r>
              <a:rPr kumimoji="1" lang="en-US" altLang="ko-KR" dirty="0"/>
              <a:t>256</a:t>
            </a:r>
            <a:r>
              <a:rPr kumimoji="1" lang="ko-KR" altLang="en-US" dirty="0"/>
              <a:t>비트임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Android Keystore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RSA/ECB/OAEPWithSHA-256AndMGF1Padding</a:t>
            </a:r>
            <a:r>
              <a:rPr kumimoji="1" lang="ko-KR" altLang="en-US" dirty="0"/>
              <a:t> 을 사용하여 키를 관리함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비밀번호 검증 절차</a:t>
            </a:r>
            <a:r>
              <a:rPr kumimoji="1"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우선 </a:t>
            </a:r>
            <a:r>
              <a:rPr kumimoji="1" lang="ko-KR" altLang="en-US" dirty="0" err="1"/>
              <a:t>비밀번호해시값과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솔트값을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복호화함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사용자가 입력한 비밀번호와 위에서 </a:t>
            </a:r>
            <a:r>
              <a:rPr kumimoji="1" lang="ko-KR" altLang="en-US" dirty="0" err="1"/>
              <a:t>복호화된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솔트값을</a:t>
            </a:r>
            <a:r>
              <a:rPr kumimoji="1" lang="ko-KR" altLang="en-US" dirty="0"/>
              <a:t> 사용하여 </a:t>
            </a:r>
            <a:r>
              <a:rPr kumimoji="1" lang="en-US" altLang="ko-KR" dirty="0" err="1"/>
              <a:t>PBEkey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 err="1"/>
              <a:t>비밀번호해시값과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PBEkey</a:t>
            </a:r>
            <a:r>
              <a:rPr kumimoji="1" lang="ko-KR" altLang="en-US" dirty="0"/>
              <a:t>가</a:t>
            </a:r>
            <a:r>
              <a:rPr kumimoji="1" lang="en-US" altLang="ko-KR" dirty="0"/>
              <a:t> </a:t>
            </a:r>
            <a:r>
              <a:rPr kumimoji="1" lang="ko-KR" altLang="en-US" dirty="0"/>
              <a:t>일치하면 비밀번호 검증이 완료됨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(</a:t>
            </a:r>
            <a:r>
              <a:rPr kumimoji="1" lang="ko-KR" altLang="en-US" dirty="0"/>
              <a:t>논문에서는 </a:t>
            </a:r>
            <a:r>
              <a:rPr kumimoji="1" lang="ko-KR" altLang="en-US" dirty="0" err="1"/>
              <a:t>솔트값과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PBEkey</a:t>
            </a:r>
            <a:r>
              <a:rPr kumimoji="1" lang="ko-KR" altLang="en-US" dirty="0"/>
              <a:t>가 일치하면 검증이 완료된다고 </a:t>
            </a:r>
            <a:r>
              <a:rPr kumimoji="1" lang="ko-KR" altLang="en-US" dirty="0" err="1"/>
              <a:t>써있는데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아무리봐도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오타같아요</a:t>
            </a:r>
            <a:r>
              <a:rPr kumimoji="1" lang="en-US" altLang="ko-KR" dirty="0"/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36033188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Samsung Notes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13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A7F03-BA1C-CFFF-83BF-B136E926DB62}"/>
              </a:ext>
            </a:extLst>
          </p:cNvPr>
          <p:cNvSpPr txBox="1"/>
          <p:nvPr/>
        </p:nvSpPr>
        <p:spPr>
          <a:xfrm>
            <a:off x="838200" y="1687397"/>
            <a:ext cx="10515599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데이터 복호화 방법</a:t>
            </a:r>
            <a:r>
              <a:rPr kumimoji="1"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암호화된 노트 데이터의 복호화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방법</a:t>
            </a:r>
            <a:r>
              <a:rPr kumimoji="1" lang="en-US" altLang="ko-KR" dirty="0"/>
              <a:t>: P= AES256-CBC-DECRYPT(C, MK, IV ). – </a:t>
            </a:r>
            <a:r>
              <a:rPr kumimoji="1" lang="en-US" altLang="ko-KR" dirty="0" err="1"/>
              <a:t>ClevNote</a:t>
            </a:r>
            <a:r>
              <a:rPr kumimoji="1" lang="ko-KR" altLang="en-US" dirty="0"/>
              <a:t>와 동일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그러나 </a:t>
            </a:r>
            <a:r>
              <a:rPr kumimoji="1" lang="en-US" altLang="ko-KR" dirty="0"/>
              <a:t>IV</a:t>
            </a:r>
            <a:r>
              <a:rPr kumimoji="1" lang="ko-KR" altLang="en-US" dirty="0"/>
              <a:t> 값은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고정되어있고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MK(master key)</a:t>
            </a:r>
            <a:r>
              <a:rPr kumimoji="1" lang="ko-KR" altLang="en-US" dirty="0"/>
              <a:t>는 특정 정보를 통해 생성됨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MK </a:t>
            </a:r>
            <a:r>
              <a:rPr kumimoji="1" lang="ko-KR" altLang="en-US" dirty="0"/>
              <a:t>생성 방법</a:t>
            </a:r>
            <a:r>
              <a:rPr kumimoji="1"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kumimoji="1" lang="en" altLang="ko-KR" dirty="0"/>
              <a:t>/</a:t>
            </a:r>
            <a:r>
              <a:rPr kumimoji="1" lang="en" altLang="ko-KR" dirty="0" err="1"/>
              <a:t>shared_prefs</a:t>
            </a:r>
            <a:r>
              <a:rPr kumimoji="1" lang="en" altLang="ko-KR" dirty="0"/>
              <a:t>/ </a:t>
            </a:r>
            <a:r>
              <a:rPr kumimoji="1" lang="ko-KR" altLang="en-US" dirty="0"/>
              <a:t>폴더에 저장된 </a:t>
            </a:r>
            <a:r>
              <a:rPr kumimoji="1" lang="en" altLang="ko-KR" dirty="0" err="1"/>
              <a:t>NotesDeviceInfo.xml</a:t>
            </a:r>
            <a:r>
              <a:rPr kumimoji="1" lang="en" altLang="ko-KR" dirty="0"/>
              <a:t> </a:t>
            </a:r>
            <a:r>
              <a:rPr kumimoji="1" lang="ko-KR" altLang="en-US" dirty="0"/>
              <a:t>파일의 세 가지 정보를 조합하여 생성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NotesDeviceID#1: </a:t>
            </a:r>
            <a:r>
              <a:rPr kumimoji="1" lang="ko-KR" altLang="en-US" dirty="0"/>
              <a:t>앱에서 랜덤하게 생성된 </a:t>
            </a:r>
            <a:r>
              <a:rPr kumimoji="1" lang="en-US" altLang="ko-KR" dirty="0"/>
              <a:t>UUID (Universally Unique Identifier).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NotesDeviceID#2: </a:t>
            </a:r>
            <a:r>
              <a:rPr kumimoji="1" lang="ko-KR" altLang="en-US" dirty="0"/>
              <a:t>기기의 고유 식별자인 </a:t>
            </a:r>
            <a:r>
              <a:rPr kumimoji="1" lang="en-US" altLang="ko-KR" dirty="0"/>
              <a:t>Android ID.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NotesDeviceID#3: </a:t>
            </a:r>
            <a:r>
              <a:rPr kumimoji="1" lang="ko-KR" altLang="en-US" dirty="0"/>
              <a:t>랜덤하게 생성된 </a:t>
            </a:r>
            <a:r>
              <a:rPr kumimoji="1" lang="en-US" altLang="ko-KR" dirty="0"/>
              <a:t>16</a:t>
            </a:r>
            <a:r>
              <a:rPr kumimoji="1" lang="ko-KR" altLang="en-US" dirty="0"/>
              <a:t>바이트 길이의 문자열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1" lang="ko-KR" altLang="en-US" dirty="0">
                <a:sym typeface="Wingdings" pitchFamily="2" charset="2"/>
              </a:rPr>
              <a:t>결론적으로 </a:t>
            </a:r>
            <a:r>
              <a:rPr kumimoji="1" lang="en-US" altLang="ko-KR" dirty="0">
                <a:sym typeface="Wingdings" pitchFamily="2" charset="2"/>
              </a:rPr>
              <a:t>MK</a:t>
            </a:r>
            <a:r>
              <a:rPr kumimoji="1" lang="ko-KR" altLang="en-US" dirty="0">
                <a:sym typeface="Wingdings" pitchFamily="2" charset="2"/>
              </a:rPr>
              <a:t>는 동적으로 생성된다는 것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è"/>
            </a:pPr>
            <a:r>
              <a:rPr kumimoji="1" lang="en" altLang="ko-KR" dirty="0" err="1"/>
              <a:t>NotesDeviceInfo.xml</a:t>
            </a:r>
            <a:r>
              <a:rPr kumimoji="1" lang="ko-KR" altLang="en-US" dirty="0"/>
              <a:t>은 얻을 수 없음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결론에서 설명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73077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Samsung Notes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14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A7F03-BA1C-CFFF-83BF-B136E926DB62}"/>
              </a:ext>
            </a:extLst>
          </p:cNvPr>
          <p:cNvSpPr txBox="1"/>
          <p:nvPr/>
        </p:nvSpPr>
        <p:spPr>
          <a:xfrm>
            <a:off x="838200" y="1687397"/>
            <a:ext cx="10515599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Samsung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Notes</a:t>
            </a:r>
            <a:r>
              <a:rPr kumimoji="1" lang="ko-KR" altLang="en-US" dirty="0"/>
              <a:t> 정리</a:t>
            </a:r>
            <a:r>
              <a:rPr kumimoji="1"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복호화 대상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메모 내용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복호화 알고리즘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AES256-CBC-DECRYPT(C, MK, IV)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복호화 대상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암호화된 비밀번호 해시 값 </a:t>
            </a:r>
            <a:r>
              <a:rPr kumimoji="1" lang="en-US" altLang="ko-KR" dirty="0"/>
              <a:t>/</a:t>
            </a:r>
            <a:r>
              <a:rPr kumimoji="1" lang="ko-KR" altLang="en-US" dirty="0"/>
              <a:t> 암호화된 </a:t>
            </a:r>
            <a:r>
              <a:rPr kumimoji="1" lang="ko-KR" altLang="en-US" dirty="0" err="1"/>
              <a:t>솔트</a:t>
            </a:r>
            <a:r>
              <a:rPr kumimoji="1" lang="ko-KR" altLang="en-US" dirty="0"/>
              <a:t> 값 </a:t>
            </a:r>
            <a:r>
              <a:rPr kumimoji="1" lang="en-US" altLang="ko-KR" dirty="0"/>
              <a:t>(</a:t>
            </a:r>
            <a:r>
              <a:rPr kumimoji="1" lang="ko-KR" altLang="en-US" dirty="0"/>
              <a:t>두 개를 이용하여 사용자 입력 비밀번호와 대조 후 검증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복호화 알고리즘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RSA/ECB/OAEPWithSHA-256AndMGF1Padding(C,MK)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//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MK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Android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KeyStore</a:t>
            </a:r>
            <a:r>
              <a:rPr kumimoji="1" lang="ko-KR" altLang="en-US" dirty="0"/>
              <a:t>에서 관리하는 개인 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위랑</a:t>
            </a:r>
            <a:r>
              <a:rPr kumimoji="1" lang="ko-KR" altLang="en-US" dirty="0"/>
              <a:t> 다름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6121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15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117DE-35C6-D277-5C0E-8F969975DBE3}"/>
              </a:ext>
            </a:extLst>
          </p:cNvPr>
          <p:cNvSpPr txBox="1"/>
          <p:nvPr/>
        </p:nvSpPr>
        <p:spPr>
          <a:xfrm>
            <a:off x="838200" y="1687397"/>
            <a:ext cx="10515599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스마트폰 메모 애플리케이션에 중요한 정보가 담겨있을 수 있으므로</a:t>
            </a:r>
            <a:r>
              <a:rPr kumimoji="1"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이러한 분석은 수사관들이 암호화된 데이터를 쉽게 </a:t>
            </a:r>
            <a:r>
              <a:rPr kumimoji="1" lang="ko-KR" altLang="en-US" dirty="0" err="1"/>
              <a:t>복호화할</a:t>
            </a:r>
            <a:r>
              <a:rPr kumimoji="1" lang="ko-KR" altLang="en-US" dirty="0"/>
              <a:t> 수 있도록 도움을 줌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(</a:t>
            </a:r>
            <a:r>
              <a:rPr kumimoji="1" lang="ko-KR" altLang="en-US" dirty="0"/>
              <a:t>많은 사람들이 사용하고 있는 메모 애플리케이션의 경우 자체적으로 접근 제어 및 데이터 암호화 같은 보안 기능이 구현되어 있기 때문임</a:t>
            </a:r>
            <a:r>
              <a:rPr kumimoji="1" lang="en-US" altLang="ko-KR" dirty="0"/>
              <a:t>.)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 err="1"/>
              <a:t>ClevNote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안드로이드 백업을 사용하여 모든 앱 데이터 추출 가능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Samsung Notes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삼성 스마트 스위치를 사용하여 일부 앱 데이터 추출 가능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””</a:t>
            </a:r>
            <a:r>
              <a:rPr kumimoji="1" lang="en" altLang="ko-KR" dirty="0"/>
              <a:t> </a:t>
            </a:r>
            <a:r>
              <a:rPr kumimoji="1" lang="en" altLang="ko-KR" dirty="0" err="1"/>
              <a:t>NotesDeviceInfo.xml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“” </a:t>
            </a:r>
            <a:r>
              <a:rPr kumimoji="1" lang="ko-KR" altLang="en-US" dirty="0"/>
              <a:t>파일 데이터는 추출할 수 없으므로 </a:t>
            </a:r>
            <a:r>
              <a:rPr kumimoji="1" lang="en-US" altLang="ko-KR" dirty="0"/>
              <a:t>MK</a:t>
            </a:r>
            <a:r>
              <a:rPr kumimoji="1" lang="ko-KR" altLang="en-US" dirty="0"/>
              <a:t> 값을 얻어낼 수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결론적으로 암호화된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메모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복호화하기</a:t>
            </a:r>
            <a:r>
              <a:rPr kumimoji="1" lang="ko-KR" altLang="en-US" dirty="0"/>
              <a:t> 어려움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=&gt;</a:t>
            </a:r>
            <a:r>
              <a:rPr kumimoji="1" lang="ko-KR" altLang="en-US" dirty="0"/>
              <a:t> 이처럼 안드로이드 백업을 사용하지 않는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사용할 수 없는 애플리케이션에 대한 연구가 </a:t>
            </a:r>
            <a:r>
              <a:rPr kumimoji="1" lang="ko-KR" altLang="en-US" dirty="0" err="1"/>
              <a:t>진행되어야할</a:t>
            </a:r>
            <a:r>
              <a:rPr kumimoji="1" lang="ko-KR" altLang="en-US" dirty="0"/>
              <a:t> 것임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35436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현재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연구 진행중인 부분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16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117DE-35C6-D277-5C0E-8F969975DBE3}"/>
              </a:ext>
            </a:extLst>
          </p:cNvPr>
          <p:cNvSpPr txBox="1"/>
          <p:nvPr/>
        </p:nvSpPr>
        <p:spPr>
          <a:xfrm>
            <a:off x="838200" y="1715677"/>
            <a:ext cx="10515599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컬러노트를 대상으로 보안 기능을 분석하고 있음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(JEB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디컴파일러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필요하다면 </a:t>
            </a:r>
            <a:r>
              <a:rPr kumimoji="1" lang="en-US" altLang="ko-KR" dirty="0"/>
              <a:t>IDA pro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사용하여 동적 분석도 해볼 예정임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오늘 소개한 논문은 </a:t>
            </a:r>
            <a:r>
              <a:rPr kumimoji="1" lang="en-US" altLang="ko-KR" dirty="0"/>
              <a:t>2020</a:t>
            </a:r>
            <a:r>
              <a:rPr kumimoji="1" lang="ko-KR" altLang="en-US" dirty="0"/>
              <a:t>년에 나온 것이므로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년간 </a:t>
            </a:r>
            <a:r>
              <a:rPr kumimoji="1" lang="en-US" altLang="ko-KR" dirty="0" err="1"/>
              <a:t>ClevNote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Samsung Notes</a:t>
            </a:r>
            <a:r>
              <a:rPr kumimoji="1" lang="ko-KR" altLang="en-US" dirty="0"/>
              <a:t>의 업데이트가 있었을 것임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따라서 현재 분석하고 있는 컬러노트를 중심으로 </a:t>
            </a:r>
            <a:r>
              <a:rPr kumimoji="1" lang="en-US" altLang="ko-KR" dirty="0" err="1"/>
              <a:t>ClevNote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Samsung Notes</a:t>
            </a:r>
            <a:r>
              <a:rPr kumimoji="1" lang="ko-KR" altLang="en-US" dirty="0"/>
              <a:t> 최신 버전을 함께 분석하여 비교</a:t>
            </a:r>
            <a:r>
              <a:rPr kumimoji="1" lang="en-US" altLang="ko-KR" dirty="0"/>
              <a:t>(?)</a:t>
            </a:r>
            <a:r>
              <a:rPr kumimoji="1" lang="ko-KR" altLang="en-US" dirty="0"/>
              <a:t>해보는 것도 좋다고 생각함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(</a:t>
            </a:r>
            <a:r>
              <a:rPr kumimoji="1" lang="ko-KR" altLang="en-US" dirty="0"/>
              <a:t>논문으로 써볼 수도 있지 않을까요</a:t>
            </a:r>
            <a:r>
              <a:rPr kumimoji="1" lang="en-US" altLang="ko-KR" dirty="0"/>
              <a:t>?...</a:t>
            </a:r>
            <a:r>
              <a:rPr kumimoji="1" lang="ko-KR" altLang="en-US" dirty="0"/>
              <a:t> 부족하겠지만</a:t>
            </a:r>
            <a:r>
              <a:rPr kumimoji="1" lang="en-US" altLang="ko-KR" dirty="0"/>
              <a:t>…)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CF216-4222-FFAA-FF80-C6557F54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86799" y="3871912"/>
            <a:ext cx="2667000" cy="2667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8AC330-CBB6-4BFB-246B-22A870BB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444" y="4831491"/>
            <a:ext cx="5652155" cy="170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7093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17AA450-7B86-0ACA-B8DB-64F34C11D66D}"/>
              </a:ext>
            </a:extLst>
          </p:cNvPr>
          <p:cNvGrpSpPr/>
          <p:nvPr/>
        </p:nvGrpSpPr>
        <p:grpSpPr>
          <a:xfrm>
            <a:off x="2749015" y="1864569"/>
            <a:ext cx="6693970" cy="2891118"/>
            <a:chOff x="2194559" y="1856222"/>
            <a:chExt cx="6693970" cy="28911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0AB6F-24D7-0266-BEB7-952AA1A84BD8}"/>
                </a:ext>
              </a:extLst>
            </p:cNvPr>
            <p:cNvSpPr/>
            <p:nvPr/>
          </p:nvSpPr>
          <p:spPr>
            <a:xfrm>
              <a:off x="4329976" y="1856222"/>
              <a:ext cx="4558553" cy="2891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b="1" dirty="0">
                  <a:solidFill>
                    <a:srgbClr val="002060"/>
                  </a:solidFill>
                  <a:latin typeface="+mn-ea"/>
                </a:rPr>
                <a:t>감사합니다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8A3C5AF-01F0-6EA3-FB10-17F2435D82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512" r="8021"/>
            <a:stretch/>
          </p:blipFill>
          <p:spPr>
            <a:xfrm>
              <a:off x="2194559" y="2081851"/>
              <a:ext cx="2450593" cy="24398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8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23662" y="587054"/>
            <a:ext cx="1046630" cy="5737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latin typeface="+mn-ea"/>
              </a:rPr>
              <a:t>목차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D16ABD3-78F5-3366-85BB-BE1F8C35BB01}"/>
              </a:ext>
            </a:extLst>
          </p:cNvPr>
          <p:cNvGrpSpPr/>
          <p:nvPr/>
        </p:nvGrpSpPr>
        <p:grpSpPr>
          <a:xfrm>
            <a:off x="954738" y="1762264"/>
            <a:ext cx="10282517" cy="3979160"/>
            <a:chOff x="954738" y="1762264"/>
            <a:chExt cx="10282517" cy="3979160"/>
          </a:xfrm>
        </p:grpSpPr>
        <p:sp>
          <p:nvSpPr>
            <p:cNvPr id="3" name="직사각형 2"/>
            <p:cNvSpPr/>
            <p:nvPr/>
          </p:nvSpPr>
          <p:spPr>
            <a:xfrm>
              <a:off x="954738" y="5007264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ko-KR" altLang="en-US" sz="2000" b="1">
                  <a:solidFill>
                    <a:srgbClr val="002060"/>
                  </a:solidFill>
                  <a:latin typeface="+mn-ea"/>
                </a:rPr>
                <a:t>결론</a:t>
              </a:r>
              <a:endParaRPr lang="en-US" altLang="ko-KR" sz="20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863666-27A9-765A-D1A1-A27A28F78B24}"/>
                </a:ext>
              </a:extLst>
            </p:cNvPr>
            <p:cNvSpPr/>
            <p:nvPr/>
          </p:nvSpPr>
          <p:spPr>
            <a:xfrm>
              <a:off x="954738" y="3384764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sz="2000" b="1" dirty="0">
                  <a:solidFill>
                    <a:srgbClr val="002060"/>
                  </a:solidFill>
                  <a:effectLst/>
                  <a:latin typeface="+mn-ea"/>
                </a:rPr>
                <a:t>Samsung Notes</a:t>
              </a:r>
              <a:endParaRPr lang="en" altLang="ko-KR" sz="2000" b="1" dirty="0">
                <a:solidFill>
                  <a:srgbClr val="002060"/>
                </a:solidFill>
                <a:effectLst/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B1ADAB-C8D8-C880-3F4E-49F6B24701A2}"/>
                </a:ext>
              </a:extLst>
            </p:cNvPr>
            <p:cNvSpPr/>
            <p:nvPr/>
          </p:nvSpPr>
          <p:spPr>
            <a:xfrm>
              <a:off x="954738" y="1762264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2000" b="1" dirty="0" err="1">
                  <a:solidFill>
                    <a:srgbClr val="002060"/>
                  </a:solidFill>
                  <a:effectLst/>
                  <a:latin typeface="+mn-ea"/>
                </a:rPr>
                <a:t>ClevNote</a:t>
              </a:r>
              <a:endParaRPr lang="en" altLang="ko-KR" sz="2000" b="1" dirty="0">
                <a:solidFill>
                  <a:srgbClr val="002060"/>
                </a:solidFill>
                <a:effectLst/>
                <a:latin typeface="+mn-ea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" altLang="ko-KR" sz="2000" dirty="0">
                <a:solidFill>
                  <a:schemeClr val="bg1"/>
                </a:solidFill>
                <a:latin typeface="+mn-ea"/>
              </a:rPr>
              <a:t>Research on Note-Taking Apps with Security Features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3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C1459-3E5C-CF6E-DD29-F61CAE5710DF}"/>
              </a:ext>
            </a:extLst>
          </p:cNvPr>
          <p:cNvSpPr txBox="1"/>
          <p:nvPr/>
        </p:nvSpPr>
        <p:spPr>
          <a:xfrm>
            <a:off x="838200" y="1687397"/>
            <a:ext cx="1051559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‘</a:t>
            </a:r>
            <a:r>
              <a:rPr kumimoji="1" lang="en-US" altLang="ko-KR" dirty="0" err="1"/>
              <a:t>ClevNote</a:t>
            </a:r>
            <a:r>
              <a:rPr kumimoji="1" lang="en-US" altLang="ko-KR" dirty="0"/>
              <a:t>’, ‘Samsung Notes’</a:t>
            </a:r>
            <a:r>
              <a:rPr kumimoji="1" lang="ko-KR" altLang="en-US" dirty="0"/>
              <a:t>라는 메모 애플리케이션을 대상으로 보안 기능을 분석한 논문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JEB </a:t>
            </a:r>
            <a:r>
              <a:rPr kumimoji="1" lang="en-US" altLang="ko-KR" dirty="0" err="1"/>
              <a:t>Decompiler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IDA Pro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정적</a:t>
            </a:r>
            <a:r>
              <a:rPr kumimoji="1" lang="en-US" altLang="ko-KR" dirty="0"/>
              <a:t>,</a:t>
            </a:r>
            <a:r>
              <a:rPr kumimoji="1" lang="ko-KR" altLang="en-US" dirty="0"/>
              <a:t> 동적 분석 시도</a:t>
            </a:r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B1588-4AFA-BE5C-7580-F1464AC6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65" y="2725900"/>
            <a:ext cx="7169870" cy="18949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B2A98F-5F97-5857-A4F5-A4CBBD03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065" y="4620832"/>
            <a:ext cx="7169870" cy="19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362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" altLang="ko-KR" sz="2000" dirty="0">
                <a:solidFill>
                  <a:schemeClr val="bg1"/>
                </a:solidFill>
                <a:latin typeface="+mn-ea"/>
              </a:rPr>
              <a:t>Research on Note-Taking Apps with Security Features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4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C1459-3E5C-CF6E-DD29-F61CAE5710DF}"/>
              </a:ext>
            </a:extLst>
          </p:cNvPr>
          <p:cNvSpPr txBox="1"/>
          <p:nvPr/>
        </p:nvSpPr>
        <p:spPr>
          <a:xfrm>
            <a:off x="838200" y="1687397"/>
            <a:ext cx="1051559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/>
              <a:t>Apk</a:t>
            </a:r>
            <a:r>
              <a:rPr kumimoji="1" lang="ko-KR" altLang="en-US" dirty="0"/>
              <a:t> 파일을 </a:t>
            </a:r>
            <a:r>
              <a:rPr kumimoji="1" lang="en-US" altLang="ko-KR" dirty="0"/>
              <a:t>JEB </a:t>
            </a:r>
            <a:r>
              <a:rPr kumimoji="1" lang="ko-KR" altLang="en-US" dirty="0" err="1"/>
              <a:t>디컴파일러로</a:t>
            </a:r>
            <a:r>
              <a:rPr kumimoji="1" lang="ko-KR" altLang="en-US" dirty="0"/>
              <a:t> 확인하면 다음과 같이 코드가 난독화</a:t>
            </a:r>
            <a:r>
              <a:rPr kumimoji="1" lang="en-US" altLang="ko-KR" dirty="0"/>
              <a:t>(</a:t>
            </a:r>
            <a:r>
              <a:rPr kumimoji="1" lang="ko-KR" altLang="en-US" dirty="0"/>
              <a:t>자바 객체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변수가 어떤 역할을 하는지 알아볼 수 없도록 변경되어 있다는 것</a:t>
            </a:r>
            <a:r>
              <a:rPr kumimoji="1" lang="en-US" altLang="ko-KR" dirty="0"/>
              <a:t>.)</a:t>
            </a:r>
            <a:r>
              <a:rPr kumimoji="1" lang="ko-KR" altLang="en-US" dirty="0"/>
              <a:t> 예시 사진에서 보면 변수명이나 함수가 </a:t>
            </a:r>
            <a:r>
              <a:rPr kumimoji="1" lang="en-US" altLang="ko-KR" dirty="0"/>
              <a:t>a, b</a:t>
            </a:r>
            <a:r>
              <a:rPr kumimoji="1" lang="ko-KR" altLang="en-US" dirty="0"/>
              <a:t> 등 알파벳으로 </a:t>
            </a:r>
            <a:r>
              <a:rPr kumimoji="1" lang="ko-KR" altLang="en-US" dirty="0" err="1"/>
              <a:t>써있음</a:t>
            </a:r>
            <a:r>
              <a:rPr kumimoji="1"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3599D4-6608-257D-D359-5176C84B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3" y="3117398"/>
            <a:ext cx="6096851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3093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" altLang="ko-KR" sz="2000" dirty="0">
                <a:solidFill>
                  <a:schemeClr val="bg1"/>
                </a:solidFill>
                <a:latin typeface="+mn-ea"/>
              </a:rPr>
              <a:t>Research on Note-Taking Apps with Security Features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5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C1459-3E5C-CF6E-DD29-F61CAE5710DF}"/>
              </a:ext>
            </a:extLst>
          </p:cNvPr>
          <p:cNvSpPr txBox="1"/>
          <p:nvPr/>
        </p:nvSpPr>
        <p:spPr>
          <a:xfrm>
            <a:off x="838200" y="1687397"/>
            <a:ext cx="1051559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그러나 라이브러리에서 호출되는 함수의 이름은 유지됨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(</a:t>
            </a:r>
            <a:r>
              <a:rPr kumimoji="1" lang="ko-KR" altLang="en-US" dirty="0"/>
              <a:t>애플리케이션이 라이브러리를 통해 특정 기능을 수행하기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호출면에서 오류가 발생하지 않으려면 이름을 유지해야 함</a:t>
            </a:r>
            <a:r>
              <a:rPr kumimoji="1" lang="en-US" altLang="ko-KR" dirty="0"/>
              <a:t>.)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8C508B6-A6D1-78AB-57A6-002EA1D0CBE8}"/>
              </a:ext>
            </a:extLst>
          </p:cNvPr>
          <p:cNvGrpSpPr/>
          <p:nvPr/>
        </p:nvGrpSpPr>
        <p:grpSpPr>
          <a:xfrm>
            <a:off x="3840022" y="2735436"/>
            <a:ext cx="5982535" cy="3858163"/>
            <a:chOff x="3104731" y="2357414"/>
            <a:chExt cx="5982535" cy="385816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37859A0-8D79-A5F2-D5FA-A62DF4F60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4731" y="2357414"/>
              <a:ext cx="5982535" cy="385816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AE71BA2-3BEB-BA5B-B464-EF23DD9E9770}"/>
                </a:ext>
              </a:extLst>
            </p:cNvPr>
            <p:cNvSpPr/>
            <p:nvPr/>
          </p:nvSpPr>
          <p:spPr>
            <a:xfrm>
              <a:off x="4817097" y="2564091"/>
              <a:ext cx="1621410" cy="2262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1285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+mn-ea"/>
              </a:rPr>
              <a:t>ClevNote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6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6590-D704-1FF5-02EB-77BB191E5F20}"/>
              </a:ext>
            </a:extLst>
          </p:cNvPr>
          <p:cNvSpPr txBox="1"/>
          <p:nvPr/>
        </p:nvSpPr>
        <p:spPr>
          <a:xfrm>
            <a:off x="838200" y="1687397"/>
            <a:ext cx="1051559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 err="1"/>
              <a:t>ClevNote</a:t>
            </a:r>
            <a:r>
              <a:rPr kumimoji="1" lang="ko-KR" altLang="en-US" dirty="0"/>
              <a:t>는 비밀번호 </a:t>
            </a:r>
            <a:r>
              <a:rPr kumimoji="1" lang="en-US" altLang="ko-KR" dirty="0"/>
              <a:t>4</a:t>
            </a:r>
            <a:r>
              <a:rPr kumimoji="1" lang="ko-KR" altLang="en-US" dirty="0"/>
              <a:t>자리를 사용하여 접근을 제어함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비밀번호 입력 시도 횟수 제한 없음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비밀번호와 관련된 정보는 </a:t>
            </a:r>
            <a:r>
              <a:rPr kumimoji="1" lang="en" altLang="ko-KR" dirty="0" err="1"/>
              <a:t>com.dencreak.esmemo</a:t>
            </a:r>
            <a:r>
              <a:rPr kumimoji="1" lang="en" altLang="ko-KR" dirty="0"/>
              <a:t> </a:t>
            </a:r>
            <a:r>
              <a:rPr kumimoji="1" lang="en" altLang="ko-KR" dirty="0" err="1"/>
              <a:t>preference.xml</a:t>
            </a:r>
            <a:r>
              <a:rPr kumimoji="1" lang="ko-KR" altLang="en-US" dirty="0"/>
              <a:t> 파일에 저장됨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 err="1"/>
              <a:t>Preference.xml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 내에 </a:t>
            </a:r>
            <a:r>
              <a:rPr kumimoji="1" lang="en-US" altLang="ko-KR" dirty="0" err="1"/>
              <a:t>ispassword</a:t>
            </a:r>
            <a:r>
              <a:rPr kumimoji="1" lang="ko-KR" altLang="en-US" dirty="0"/>
              <a:t> 값이 </a:t>
            </a:r>
            <a:r>
              <a:rPr kumimoji="1" lang="en-US" altLang="ko-KR" dirty="0" err="1"/>
              <a:t>ture</a:t>
            </a:r>
            <a:r>
              <a:rPr kumimoji="1" lang="ko-KR" altLang="en-US" dirty="0"/>
              <a:t>로 설정되면 잠금이 완료된 것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05FA4-2BAE-D0CE-772E-6E2AFF2B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015" y="3523003"/>
            <a:ext cx="5083967" cy="26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602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+mn-ea"/>
              </a:rPr>
              <a:t>ClevNote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7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6590-D704-1FF5-02EB-77BB191E5F20}"/>
              </a:ext>
            </a:extLst>
          </p:cNvPr>
          <p:cNvSpPr txBox="1"/>
          <p:nvPr/>
        </p:nvSpPr>
        <p:spPr>
          <a:xfrm>
            <a:off x="838200" y="1687397"/>
            <a:ext cx="1051559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잠금 설정된 메모를 보호하기 위해 </a:t>
            </a:r>
            <a:r>
              <a:rPr kumimoji="1" lang="en-US" altLang="ko-KR" dirty="0"/>
              <a:t>(</a:t>
            </a:r>
            <a:r>
              <a:rPr kumimoji="1" lang="ko-KR" altLang="en-US" dirty="0"/>
              <a:t>메모 데이터를</a:t>
            </a:r>
            <a:r>
              <a:rPr kumimoji="1" lang="en-US" altLang="ko-KR" dirty="0"/>
              <a:t>)</a:t>
            </a:r>
            <a:r>
              <a:rPr kumimoji="1" lang="ko-KR" altLang="en-US" dirty="0"/>
              <a:t> 암호화함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설정된 비밀번호를 암호화하여 </a:t>
            </a:r>
            <a:r>
              <a:rPr kumimoji="1" lang="en-US" altLang="ko-KR" dirty="0" err="1"/>
              <a:t>EncryptMainPass</a:t>
            </a:r>
            <a:r>
              <a:rPr kumimoji="1" lang="ko-KR" altLang="en-US" dirty="0"/>
              <a:t> 라는 속성에 </a:t>
            </a:r>
            <a:r>
              <a:rPr kumimoji="1" lang="ko-KR" altLang="en-US" dirty="0" err="1"/>
              <a:t>저장해둠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메모의 내용은 </a:t>
            </a:r>
            <a:r>
              <a:rPr kumimoji="1" lang="en-US" altLang="ko-KR" dirty="0" err="1"/>
              <a:t>esmemo.db</a:t>
            </a:r>
            <a:r>
              <a:rPr kumimoji="1" lang="ko-KR" altLang="en-US" dirty="0"/>
              <a:t> 파일에 암호화 되어 저장됨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Table 2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ClevNote</a:t>
            </a:r>
            <a:r>
              <a:rPr kumimoji="1" lang="ko-KR" altLang="en-US" dirty="0"/>
              <a:t>의 데이터베이스 구조를 나타냄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B0A96A-D77A-F4E0-7738-2314F19F4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14" y="3951814"/>
            <a:ext cx="9526571" cy="21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1284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+mn-ea"/>
              </a:rPr>
              <a:t>ClevNote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8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6590-D704-1FF5-02EB-77BB191E5F20}"/>
              </a:ext>
            </a:extLst>
          </p:cNvPr>
          <p:cNvSpPr txBox="1"/>
          <p:nvPr/>
        </p:nvSpPr>
        <p:spPr>
          <a:xfrm>
            <a:off x="838200" y="1687397"/>
            <a:ext cx="1051559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데이터 </a:t>
            </a:r>
            <a:r>
              <a:rPr kumimoji="1" lang="ko-KR" altLang="en-US" dirty="0" err="1"/>
              <a:t>추출시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Android Backup</a:t>
            </a:r>
            <a:r>
              <a:rPr kumimoji="1" lang="ko-KR" altLang="en-US" dirty="0"/>
              <a:t> 기능을 사용하여 추출 가능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비밀번호 복호화 과정</a:t>
            </a:r>
            <a:r>
              <a:rPr kumimoji="1" lang="en-US" altLang="ko-KR" dirty="0"/>
              <a:t>: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(C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암호화된</a:t>
            </a:r>
            <a:r>
              <a:rPr kumimoji="1" lang="en-US" altLang="ko-KR" dirty="0"/>
              <a:t>’</a:t>
            </a:r>
            <a:r>
              <a:rPr kumimoji="1" lang="ko-KR" altLang="en-US" dirty="0"/>
              <a:t> 비밀번호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MK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32</a:t>
            </a:r>
            <a:r>
              <a:rPr kumimoji="1" lang="ko-KR" altLang="en-US" dirty="0"/>
              <a:t>바이트의 고정 값으로 소스 코드에 </a:t>
            </a:r>
            <a:r>
              <a:rPr kumimoji="1" lang="en-US" altLang="ko-KR" dirty="0"/>
              <a:t>FK1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하드 코딩 됨</a:t>
            </a:r>
            <a:r>
              <a:rPr kumimoji="1"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IV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16</a:t>
            </a:r>
            <a:r>
              <a:rPr kumimoji="1" lang="ko-KR" altLang="en-US" dirty="0"/>
              <a:t>바이트의 초기화 벡터로 소스 코드에 </a:t>
            </a:r>
            <a:r>
              <a:rPr kumimoji="1" lang="en-US" altLang="ko-KR" dirty="0"/>
              <a:t>f IV1</a:t>
            </a:r>
            <a:r>
              <a:rPr kumimoji="1" lang="ko-KR" altLang="en-US" dirty="0"/>
              <a:t>로 하드코딩 되어 있음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(=&gt;</a:t>
            </a:r>
            <a:r>
              <a:rPr kumimoji="1" lang="ko-KR" altLang="en-US" dirty="0"/>
              <a:t> 하드 코딩 되어 있다</a:t>
            </a:r>
            <a:r>
              <a:rPr kumimoji="1" lang="en-US" altLang="ko-KR" dirty="0"/>
              <a:t>?:</a:t>
            </a:r>
            <a:r>
              <a:rPr kumimoji="1" lang="ko-KR" altLang="en-US" dirty="0"/>
              <a:t> 고정된 값이 코드 내에 직접적으로 입력되어 있다는 것</a:t>
            </a:r>
            <a:r>
              <a:rPr kumimoji="1" lang="en-US" altLang="ko-KR" dirty="0"/>
              <a:t>.</a:t>
            </a:r>
            <a:r>
              <a:rPr kumimoji="1" lang="ko-KR" altLang="en-US" dirty="0"/>
              <a:t> 동적으로 생성되는 값이 아니라 개발자가 값을 직접 넣어뒀다는 뜻</a:t>
            </a:r>
            <a:r>
              <a:rPr kumimoji="1" lang="en-US" altLang="ko-KR" dirty="0"/>
              <a:t>~</a:t>
            </a:r>
            <a:r>
              <a:rPr kumimoji="1" lang="ko-KR" altLang="en-US" dirty="0"/>
              <a:t> 보안상 취약점이 될 수 있음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위 식을 통해 암호화된 비밀번호를 </a:t>
            </a:r>
            <a:r>
              <a:rPr kumimoji="1" lang="ko-KR" altLang="en-US" dirty="0" err="1"/>
              <a:t>복호화하여</a:t>
            </a:r>
            <a:r>
              <a:rPr kumimoji="1" lang="ko-KR" altLang="en-US" dirty="0"/>
              <a:t> 사용자 입력 비밀번호와 비교하는 방식으로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비밀번호를 검증함</a:t>
            </a:r>
            <a:r>
              <a:rPr kumimoji="1"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EF8AEA-F349-587E-F511-6E813936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00"/>
          <a:stretch/>
        </p:blipFill>
        <p:spPr>
          <a:xfrm>
            <a:off x="4056798" y="2192061"/>
            <a:ext cx="485140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9836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+mn-ea"/>
              </a:rPr>
              <a:t>ClevNote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9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E6590-D704-1FF5-02EB-77BB191E5F20}"/>
              </a:ext>
            </a:extLst>
          </p:cNvPr>
          <p:cNvSpPr txBox="1"/>
          <p:nvPr/>
        </p:nvSpPr>
        <p:spPr>
          <a:xfrm>
            <a:off x="838200" y="1687397"/>
            <a:ext cx="10515599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메모 내용을 </a:t>
            </a:r>
            <a:r>
              <a:rPr kumimoji="1" lang="ko-KR" altLang="en-US" dirty="0" err="1"/>
              <a:t>복호화하기</a:t>
            </a:r>
            <a:r>
              <a:rPr kumimoji="1" lang="ko-KR" altLang="en-US" dirty="0"/>
              <a:t> 위해서는 데이터베이스에서</a:t>
            </a:r>
            <a:r>
              <a:rPr kumimoji="1" lang="en-US" altLang="ko-KR" dirty="0"/>
              <a:t> protect</a:t>
            </a:r>
            <a:r>
              <a:rPr kumimoji="1" lang="ko-KR" altLang="en-US" dirty="0"/>
              <a:t>라는 컬럼을 </a:t>
            </a:r>
            <a:r>
              <a:rPr kumimoji="1" lang="ko-KR" altLang="en-US" dirty="0" err="1"/>
              <a:t>복호화하여</a:t>
            </a:r>
            <a:r>
              <a:rPr kumimoji="1" lang="ko-KR" altLang="en-US" dirty="0"/>
              <a:t> 복호화 키</a:t>
            </a:r>
            <a:r>
              <a:rPr kumimoji="1" lang="en-US" altLang="ko-KR" dirty="0"/>
              <a:t>(DK)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먼저 얻어야 함</a:t>
            </a:r>
            <a:r>
              <a:rPr kumimoji="1" lang="en-US" altLang="ko-KR" dirty="0"/>
              <a:t>.</a:t>
            </a:r>
            <a:r>
              <a:rPr kumimoji="1" lang="ko-KR" altLang="en-US" dirty="0"/>
              <a:t> 사용되는 복호화 알고리즘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P = AES256-CBC-DECRYPT(C, MK, IV)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여기서 </a:t>
            </a:r>
            <a:r>
              <a:rPr kumimoji="1" lang="en-US" altLang="ko-KR" dirty="0"/>
              <a:t>C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protect</a:t>
            </a:r>
            <a:r>
              <a:rPr kumimoji="1" lang="ko-KR" altLang="en-US" dirty="0"/>
              <a:t> 컬럼의 값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MK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IV</a:t>
            </a:r>
            <a:r>
              <a:rPr kumimoji="1" lang="ko-KR" altLang="en-US" dirty="0"/>
              <a:t>는 이전과 같음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배열 </a:t>
            </a:r>
            <a:r>
              <a:rPr kumimoji="1" lang="en-US" altLang="ko-KR" dirty="0" err="1"/>
              <a:t>arrd</a:t>
            </a:r>
            <a:r>
              <a:rPr kumimoji="1" lang="ko-KR" altLang="en-US" dirty="0"/>
              <a:t>의 값에 따라</a:t>
            </a:r>
            <a:r>
              <a:rPr kumimoji="1" lang="en-US" altLang="ko-KR" dirty="0"/>
              <a:t> R</a:t>
            </a:r>
            <a:r>
              <a:rPr kumimoji="1" lang="ko-KR" altLang="en-US" dirty="0"/>
              <a:t> 값 결정됨</a:t>
            </a:r>
            <a:r>
              <a:rPr kumimoji="1"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dirty="0"/>
              <a:t>키 후보는 </a:t>
            </a:r>
            <a:r>
              <a:rPr kumimoji="1" lang="en-US" altLang="ko-KR" dirty="0"/>
              <a:t>Base64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인코딩된</a:t>
            </a:r>
            <a:r>
              <a:rPr kumimoji="1" lang="ko-KR" altLang="en-US" dirty="0"/>
              <a:t> 상태로 저장되어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이 값을 디코딩한 후 </a:t>
            </a:r>
            <a:r>
              <a:rPr kumimoji="1" lang="en-US" altLang="ko-KR" dirty="0"/>
              <a:t>AES256-CBC</a:t>
            </a:r>
            <a:r>
              <a:rPr kumimoji="1" lang="ko-KR" altLang="en-US" dirty="0"/>
              <a:t> 알고리즘을 통해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최종 복호화 키를 얻게 됨</a:t>
            </a:r>
            <a:r>
              <a:rPr kumimoji="1"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F8D53A-9942-0770-D425-B30019725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006620"/>
            <a:ext cx="5906678" cy="331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83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1060</Words>
  <Application>Microsoft Macintosh PowerPoint</Application>
  <PresentationFormat>와이드스크린</PresentationFormat>
  <Paragraphs>123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1241</cp:revision>
  <dcterms:created xsi:type="dcterms:W3CDTF">2023-12-09T10:18:26Z</dcterms:created>
  <dcterms:modified xsi:type="dcterms:W3CDTF">2024-10-11T06:43:08Z</dcterms:modified>
  <cp:version/>
</cp:coreProperties>
</file>