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  <p:sldMasterId id="2147483677" r:id="rId2"/>
    <p:sldMasterId id="2147483678" r:id="rId3"/>
    <p:sldMasterId id="2147483679" r:id="rId4"/>
    <p:sldMasterId id="2147483680" r:id="rId5"/>
  </p:sldMasterIdLst>
  <p:notesMasterIdLst>
    <p:notesMasterId r:id="rId30"/>
  </p:notesMasterIdLst>
  <p:sldIdLst>
    <p:sldId id="256" r:id="rId6"/>
    <p:sldId id="258" r:id="rId7"/>
    <p:sldId id="259" r:id="rId8"/>
    <p:sldId id="284" r:id="rId9"/>
    <p:sldId id="283" r:id="rId10"/>
    <p:sldId id="285" r:id="rId11"/>
    <p:sldId id="262" r:id="rId12"/>
    <p:sldId id="260" r:id="rId13"/>
    <p:sldId id="261" r:id="rId14"/>
    <p:sldId id="265" r:id="rId15"/>
    <p:sldId id="270" r:id="rId16"/>
    <p:sldId id="264" r:id="rId17"/>
    <p:sldId id="267" r:id="rId18"/>
    <p:sldId id="268" r:id="rId19"/>
    <p:sldId id="269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E2DBB2-0E62-4F57-A932-714CA8C8B1AA}">
  <a:tblStyle styleId="{0BE2DBB2-0E62-4F57-A932-714CA8C8B1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6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aa7ed5a19_2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5aa7ed5a19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87fd2c28b_1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87fd2c28b_1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587fd2c28b_11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"/>
              <a:t>13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87fd2c28b_1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87fd2c28b_11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587fd2c28b_11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"/>
              <a:t>14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87fd2c28b_6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87fd2c28b_6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87fd2c28b_6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87fd2c28b_6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87fd2c28b_7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87fd2c28b_7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87fd2c28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87fd2c28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87fd2c28b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87fd2c28b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87fd2c28b_8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87fd2c28b_8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87fd2c28b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87fd2c28b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87fd2c28b_9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87fd2c28b_9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aa7ed5a19_2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5aa7ed5a19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87fd2c28b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87fd2c28b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87fd2c28b_6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87fd2c28b_6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87fd2c28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87fd2c28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87fd2c28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87fd2c28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87fd2c28b_3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587fd2c28b_3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09" name="Google Shape;209;g587fd2c28b_3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87fd2c28b_3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587fd2c28b_3_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67" name="Google Shape;267;g587fd2c28b_3_1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87fd2c28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87fd2c28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87fd2c28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87fd2c28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87fd2c28b_7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87fd2c28b_7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>
  <p:cSld name="제목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2337317" y="917340"/>
            <a:ext cx="630283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2337316" y="2846153"/>
            <a:ext cx="6302831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5730" y="4559021"/>
            <a:ext cx="2270139" cy="48208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489850" y="-1"/>
            <a:ext cx="1390261" cy="3783563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7753" y="4596091"/>
            <a:ext cx="983849" cy="48208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8036582" y="4970376"/>
            <a:ext cx="1018548" cy="17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https://crypto.modoo.at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120" cy="57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308940" y="155810"/>
            <a:ext cx="8526120" cy="57162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08372" y="864394"/>
            <a:ext cx="8527256" cy="379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1_제목 및 내용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120" cy="57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/>
          <p:nvPr/>
        </p:nvSpPr>
        <p:spPr>
          <a:xfrm>
            <a:off x="308940" y="155810"/>
            <a:ext cx="8526120" cy="57162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08372" y="864394"/>
            <a:ext cx="8527256" cy="379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9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308940" y="155810"/>
            <a:ext cx="8526000" cy="571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308372" y="864394"/>
            <a:ext cx="8527200" cy="3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0" y="4830689"/>
            <a:ext cx="9144000" cy="314324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6467542" y="4809173"/>
            <a:ext cx="267645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73" y="4854630"/>
            <a:ext cx="568977" cy="2787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sz="3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/>
          <p:nvPr/>
        </p:nvSpPr>
        <p:spPr>
          <a:xfrm>
            <a:off x="0" y="4830689"/>
            <a:ext cx="9144000" cy="3144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2"/>
          <p:cNvSpPr/>
          <p:nvPr/>
        </p:nvSpPr>
        <p:spPr>
          <a:xfrm>
            <a:off x="6467542" y="4809173"/>
            <a:ext cx="26763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73" y="4854630"/>
            <a:ext cx="568977" cy="2787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ctrTitle"/>
          </p:nvPr>
        </p:nvSpPr>
        <p:spPr>
          <a:xfrm>
            <a:off x="2337317" y="917340"/>
            <a:ext cx="630283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altLang="ko" sz="3600" dirty="0" err="1"/>
              <a:t>Chipwhisperer</a:t>
            </a:r>
            <a:r>
              <a:rPr lang="ko" sz="3600" dirty="0"/>
              <a:t> 분석</a:t>
            </a:r>
            <a:endParaRPr sz="3600" dirty="0"/>
          </a:p>
        </p:txBody>
      </p:sp>
      <p:sp>
        <p:nvSpPr>
          <p:cNvPr id="184" name="Google Shape;184;p34"/>
          <p:cNvSpPr txBox="1">
            <a:spLocks noGrp="1"/>
          </p:cNvSpPr>
          <p:nvPr>
            <p:ph type="subTitle" idx="1"/>
          </p:nvPr>
        </p:nvSpPr>
        <p:spPr>
          <a:xfrm>
            <a:off x="2337316" y="2846153"/>
            <a:ext cx="6302831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ko-KR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모듈 관련 클래스</a:t>
            </a:r>
            <a:endParaRPr/>
          </a:p>
        </p:txBody>
      </p:sp>
      <p:sp>
        <p:nvSpPr>
          <p:cNvPr id="344" name="Google Shape;344;p43"/>
          <p:cNvSpPr txBox="1">
            <a:spLocks noGrp="1"/>
          </p:cNvSpPr>
          <p:nvPr>
            <p:ph type="body" idx="1"/>
          </p:nvPr>
        </p:nvSpPr>
        <p:spPr>
          <a:xfrm>
            <a:off x="308350" y="844400"/>
            <a:ext cx="8527200" cy="3950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 dirty="0"/>
              <a:t>Plugin 클래스</a:t>
            </a:r>
            <a:endParaRPr sz="12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 dirty="0">
                <a:solidFill>
                  <a:srgbClr val="212121"/>
                </a:solidFill>
                <a:highlight>
                  <a:schemeClr val="lt1"/>
                </a:highlight>
              </a:rPr>
              <a:t>모듈을 식별하고 패키지에서 로드할 수 있도록 도와주는 마커 인터페이스(이름만 있는)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 dirty="0"/>
              <a:t>Parameter 클래스</a:t>
            </a:r>
            <a:endParaRPr sz="12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 dirty="0"/>
              <a:t>데이터에 대한 접근을 체계적으로 잡아주는 기본 데이터의 단위를 정의한 클래스</a:t>
            </a:r>
            <a:endParaRPr sz="12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 dirty="0"/>
              <a:t>고급 위젯을 통해 화면에 출력(QT &amp; PyQtGraph가 지원이 되는 경우)</a:t>
            </a:r>
            <a:endParaRPr sz="12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 dirty="0"/>
              <a:t>각 매개변수에는 이름, 유형, 값 및 동작을 수정하는 다양한 속성이 존재함</a:t>
            </a:r>
            <a:endParaRPr sz="12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 dirty="0"/>
              <a:t>값은 내부적으로 Parameter에 저장 혹은 set/get 메소드를 사용해 외부적으로 저장 가능</a:t>
            </a:r>
            <a:endParaRPr sz="12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 dirty="0"/>
              <a:t>Action 메소드는 매개 변수 값이 변경 될 시 호출</a:t>
            </a:r>
            <a:br>
              <a:rPr lang="ko" sz="1200" dirty="0"/>
            </a:br>
            <a:endParaRPr sz="1200" dirty="0"/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200" dirty="0"/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 dirty="0"/>
              <a:t>Parameterized 클래스</a:t>
            </a:r>
            <a:endParaRPr sz="12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 dirty="0"/>
              <a:t>Parameter를 만들기, 가져오기, 찾아오기 기능을 위한 추상 클래스</a:t>
            </a:r>
            <a:endParaRPr sz="1200" dirty="0"/>
          </a:p>
        </p:txBody>
      </p:sp>
      <p:graphicFrame>
        <p:nvGraphicFramePr>
          <p:cNvPr id="345" name="Google Shape;345;p43"/>
          <p:cNvGraphicFramePr/>
          <p:nvPr/>
        </p:nvGraphicFramePr>
        <p:xfrm>
          <a:off x="557200" y="3195625"/>
          <a:ext cx="8029600" cy="822900"/>
        </p:xfrm>
        <a:graphic>
          <a:graphicData uri="http://schemas.openxmlformats.org/drawingml/2006/table">
            <a:tbl>
              <a:tblPr>
                <a:noFill/>
                <a:tableStyleId>{0BE2DBB2-0E62-4F57-A932-714CA8C8B1AA}</a:tableStyleId>
              </a:tblPr>
              <a:tblGrid>
                <a:gridCol w="158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지원하는 타입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group, list, label, str, text, bool, action, int, float, range, rangegraph, file, fileList, color, menu</a:t>
                      </a:r>
                      <a:endParaRPr sz="10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지원하는 속성</a:t>
                      </a:r>
                      <a:endParaRPr sz="10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dirty="0">
                          <a:solidFill>
                            <a:schemeClr val="dk1"/>
                          </a:solidFill>
                        </a:rPr>
                        <a:t>name, type, key, values, value, set, get, limits, step, linked, default, tip, action, visible, children, readonly, help, graphwidget, siPrefix, suffix, psync, addLoadSave</a:t>
                      </a:r>
                      <a:endParaRPr sz="10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8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실행 흐름 Capture</a:t>
            </a:r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CEC444-4298-4444-B2A6-DEC1AAC37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28" y="992810"/>
            <a:ext cx="3699862" cy="7283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6BFAE0A-9E66-4AD4-95AC-F42F05E659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85" r="80195" b="93051"/>
          <a:stretch/>
        </p:blipFill>
        <p:spPr>
          <a:xfrm>
            <a:off x="308428" y="1902344"/>
            <a:ext cx="906509" cy="1685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EF13D0-E403-4DC1-B53C-C0CBA8600E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" t="10541" r="1680" b="14438"/>
          <a:stretch/>
        </p:blipFill>
        <p:spPr>
          <a:xfrm>
            <a:off x="308428" y="2252129"/>
            <a:ext cx="3202101" cy="164859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D6760EF-70ED-4569-91B0-B75868A1C932}"/>
              </a:ext>
            </a:extLst>
          </p:cNvPr>
          <p:cNvSpPr/>
          <p:nvPr/>
        </p:nvSpPr>
        <p:spPr>
          <a:xfrm>
            <a:off x="3880582" y="1832740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</a:pPr>
            <a:r>
              <a:rPr lang="ko-KR" altLang="en-US" dirty="0"/>
              <a:t>연결</a:t>
            </a:r>
            <a:endParaRPr lang="en-US" altLang="ko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9F3883-4990-4290-A401-B63CED82CB7B}"/>
              </a:ext>
            </a:extLst>
          </p:cNvPr>
          <p:cNvSpPr/>
          <p:nvPr/>
        </p:nvSpPr>
        <p:spPr>
          <a:xfrm>
            <a:off x="3891758" y="1104421"/>
            <a:ext cx="36792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</a:pPr>
            <a:r>
              <a:rPr lang="en-US" altLang="ko-KR" dirty="0"/>
              <a:t>Scope</a:t>
            </a:r>
            <a:r>
              <a:rPr lang="ko-KR" altLang="en-US" dirty="0"/>
              <a:t>와 </a:t>
            </a:r>
            <a:r>
              <a:rPr lang="en-US" altLang="ko-KR" dirty="0"/>
              <a:t>Target</a:t>
            </a:r>
            <a:r>
              <a:rPr lang="ko-KR" altLang="en-US" dirty="0"/>
              <a:t>을 선택하는 </a:t>
            </a:r>
            <a:r>
              <a:rPr lang="ko" altLang="ko-KR" dirty="0"/>
              <a:t>Parameter</a:t>
            </a:r>
            <a:r>
              <a:rPr lang="ko-KR" altLang="en-US" dirty="0"/>
              <a:t> 세팅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E09EFA-63D6-426B-8A5B-180377EEA032}"/>
              </a:ext>
            </a:extLst>
          </p:cNvPr>
          <p:cNvSpPr/>
          <p:nvPr/>
        </p:nvSpPr>
        <p:spPr>
          <a:xfrm>
            <a:off x="3880582" y="2251747"/>
            <a:ext cx="46762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</a:pPr>
            <a:r>
              <a:rPr lang="ko-KR" altLang="en-US" dirty="0"/>
              <a:t>선택된 </a:t>
            </a:r>
            <a:r>
              <a:rPr lang="en-US" altLang="ko-KR" dirty="0"/>
              <a:t>Scope</a:t>
            </a:r>
            <a:r>
              <a:rPr lang="ko-KR" altLang="en-US" dirty="0"/>
              <a:t>와 </a:t>
            </a:r>
            <a:r>
              <a:rPr lang="en-US" altLang="ko-KR" dirty="0"/>
              <a:t>Target</a:t>
            </a:r>
            <a:r>
              <a:rPr lang="ko-KR" altLang="en-US" dirty="0"/>
              <a:t>에 대한 추가적인 </a:t>
            </a:r>
            <a:r>
              <a:rPr lang="ko" altLang="ko-KR" dirty="0"/>
              <a:t>Parameter</a:t>
            </a:r>
            <a:r>
              <a:rPr lang="ko-KR" altLang="en-US" dirty="0"/>
              <a:t> 세팅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EDF1C0-FB32-4121-9A92-7CDD26C10982}"/>
              </a:ext>
            </a:extLst>
          </p:cNvPr>
          <p:cNvSpPr/>
          <p:nvPr/>
        </p:nvSpPr>
        <p:spPr>
          <a:xfrm>
            <a:off x="4008290" y="4519802"/>
            <a:ext cx="1120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altLang="ko" dirty="0" err="1"/>
              <a:t>saveProject</a:t>
            </a:r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535F09F-D654-43FE-9251-86F173BFD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721129"/>
            <a:ext cx="1795463" cy="3048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A2EBCB6-A2B5-47CD-9B29-264102526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6799" y="1456255"/>
            <a:ext cx="1486334" cy="7667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FC8F907-FAD2-4493-A2FE-E2E9055CF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464" y="4004315"/>
            <a:ext cx="3744826" cy="72832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38D299-76AC-46A3-BE28-1AD29841E3B7}"/>
              </a:ext>
            </a:extLst>
          </p:cNvPr>
          <p:cNvSpPr/>
          <p:nvPr/>
        </p:nvSpPr>
        <p:spPr>
          <a:xfrm>
            <a:off x="4014892" y="4365913"/>
            <a:ext cx="1120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ko-KR" altLang="en-US"/>
              <a:t>수집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3C50FB-A20D-449A-A483-F7FF47CB9A7E}"/>
              </a:ext>
            </a:extLst>
          </p:cNvPr>
          <p:cNvSpPr/>
          <p:nvPr/>
        </p:nvSpPr>
        <p:spPr>
          <a:xfrm>
            <a:off x="4008290" y="4058135"/>
            <a:ext cx="17400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ko-KR" altLang="en-US" dirty="0" err="1"/>
              <a:t>트레이스</a:t>
            </a:r>
            <a:r>
              <a:rPr lang="ko-KR" altLang="en-US" dirty="0"/>
              <a:t> 수 세팅</a:t>
            </a:r>
            <a:endParaRPr lang="en-US" altLang="ko-K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>
            <a:spLocks noGrp="1"/>
          </p:cNvSpPr>
          <p:nvPr>
            <p:ph type="title"/>
          </p:nvPr>
        </p:nvSpPr>
        <p:spPr>
          <a:xfrm>
            <a:off x="308950" y="190499"/>
            <a:ext cx="8526000" cy="612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 모듈 추가</a:t>
            </a:r>
            <a:endParaRPr/>
          </a:p>
        </p:txBody>
      </p:sp>
      <p:sp>
        <p:nvSpPr>
          <p:cNvPr id="338" name="Google Shape;338;p42"/>
          <p:cNvSpPr txBox="1">
            <a:spLocks noGrp="1"/>
          </p:cNvSpPr>
          <p:nvPr>
            <p:ph type="body" idx="1"/>
          </p:nvPr>
        </p:nvSpPr>
        <p:spPr>
          <a:xfrm>
            <a:off x="308375" y="1093000"/>
            <a:ext cx="8527200" cy="2756431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ko"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확장 용이한 모듈</a:t>
            </a:r>
            <a:br>
              <a:rPr lang="ko" sz="1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scopes, </a:t>
            </a:r>
            <a:endParaRPr lang="en-US" altLang="ko"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14300" lvl="0" indent="0">
              <a:buSzPts val="1800"/>
              <a:buNone/>
            </a:pPr>
            <a:r>
              <a:rPr lang="en-US" altLang="ko" sz="1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" sz="1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targets, </a:t>
            </a:r>
            <a:endParaRPr lang="en-US" altLang="ko"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14300" lvl="0" indent="0">
              <a:buSzPts val="1800"/>
              <a:buNone/>
            </a:pPr>
            <a:r>
              <a:rPr lang="en-US" altLang="ko" sz="1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altLang="ko" sz="16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Acq_patterns</a:t>
            </a:r>
            <a:r>
              <a:rPr lang="en-US" altLang="ko" sz="1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" altLang="ko-KR" sz="105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key/text 패턴</a:t>
            </a:r>
            <a:r>
              <a:rPr lang="en-US" altLang="ko" sz="1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" sz="1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endParaRPr lang="en-US" altLang="ko"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14300" lvl="0" indent="0">
              <a:buSzPts val="1800"/>
              <a:buNone/>
            </a:pPr>
            <a:r>
              <a:rPr lang="en-US" altLang="ko" sz="1600" dirty="0">
                <a:solidFill>
                  <a:srgbClr val="000000"/>
                </a:solidFill>
                <a:latin typeface="Malgun Gothic"/>
                <a:ea typeface="Malgun Gothic"/>
                <a:sym typeface="Malgun Gothic"/>
              </a:rPr>
              <a:t>    </a:t>
            </a:r>
            <a:r>
              <a:rPr lang="ko" sz="1600" dirty="0"/>
              <a:t>Preprocessin</a:t>
            </a:r>
            <a:r>
              <a:rPr lang="ko" sz="1600" dirty="0">
                <a:solidFill>
                  <a:srgbClr val="000000"/>
                </a:solidFill>
              </a:rPr>
              <a:t>g,</a:t>
            </a:r>
            <a:r>
              <a:rPr lang="ko" sz="1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"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14300" lvl="0" indent="0">
              <a:buSzPts val="1800"/>
              <a:buNone/>
            </a:pPr>
            <a:r>
              <a:rPr lang="en-US" altLang="ko" sz="1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" sz="1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attack algorithms, </a:t>
            </a:r>
            <a:endParaRPr lang="en-US" altLang="ko" sz="1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14300" lvl="0" indent="0">
              <a:buSzPts val="1800"/>
              <a:buNone/>
            </a:pPr>
            <a:r>
              <a:rPr lang="en-US" altLang="ko" sz="1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" sz="1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 algorithms model 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모듈 추가 간단한 예시</a:t>
            </a:r>
            <a:endParaRPr/>
          </a:p>
        </p:txBody>
      </p:sp>
      <p:pic>
        <p:nvPicPr>
          <p:cNvPr id="359" name="Google Shape;359;p45"/>
          <p:cNvPicPr preferRelativeResize="0"/>
          <p:nvPr/>
        </p:nvPicPr>
        <p:blipFill rotWithShape="1">
          <a:blip r:embed="rId3">
            <a:alphaModFix/>
          </a:blip>
          <a:srcRect r="63148" b="62518"/>
          <a:stretch/>
        </p:blipFill>
        <p:spPr>
          <a:xfrm>
            <a:off x="308950" y="2996300"/>
            <a:ext cx="4963975" cy="1829974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5"/>
          <p:cNvSpPr/>
          <p:nvPr/>
        </p:nvSpPr>
        <p:spPr>
          <a:xfrm>
            <a:off x="257175" y="3184325"/>
            <a:ext cx="2830500" cy="180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5"/>
          <p:cNvSpPr/>
          <p:nvPr/>
        </p:nvSpPr>
        <p:spPr>
          <a:xfrm>
            <a:off x="504075" y="4134775"/>
            <a:ext cx="1007100" cy="180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5"/>
          <p:cNvSpPr txBox="1">
            <a:spLocks noGrp="1"/>
          </p:cNvSpPr>
          <p:nvPr>
            <p:ph type="body" idx="1"/>
          </p:nvPr>
        </p:nvSpPr>
        <p:spPr>
          <a:xfrm>
            <a:off x="0" y="875700"/>
            <a:ext cx="6033600" cy="1312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>
                <a:solidFill>
                  <a:srgbClr val="000000"/>
                </a:solidFill>
              </a:rPr>
              <a:t>Plugin 클래스를 상속하고있는 _base의 클래스를  상속하여 모듈 추가</a:t>
            </a:r>
            <a:endParaRPr sz="1400">
              <a:solidFill>
                <a:srgbClr val="000000"/>
              </a:solidFill>
            </a:endParaRPr>
          </a:p>
          <a:p>
            <a:pPr marL="34290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endParaRPr sz="1400"/>
          </a:p>
          <a:p>
            <a:pPr marL="342900" lvl="0" indent="-254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 sz="1400"/>
              <a:t>모듈 추가가 GUI에 반영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363" name="Google Shape;363;p45"/>
          <p:cNvSpPr txBox="1"/>
          <p:nvPr/>
        </p:nvSpPr>
        <p:spPr>
          <a:xfrm>
            <a:off x="6245650" y="1312675"/>
            <a:ext cx="1983300" cy="23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4" name="Google Shape;364;p45"/>
          <p:cNvPicPr preferRelativeResize="0"/>
          <p:nvPr/>
        </p:nvPicPr>
        <p:blipFill rotWithShape="1">
          <a:blip r:embed="rId4">
            <a:alphaModFix/>
          </a:blip>
          <a:srcRect r="19923"/>
          <a:stretch/>
        </p:blipFill>
        <p:spPr>
          <a:xfrm>
            <a:off x="6186125" y="3692243"/>
            <a:ext cx="2877375" cy="1134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5"/>
          <p:cNvPicPr preferRelativeResize="0"/>
          <p:nvPr/>
        </p:nvPicPr>
        <p:blipFill rotWithShape="1">
          <a:blip r:embed="rId5">
            <a:alphaModFix/>
          </a:blip>
          <a:srcRect t="19628" r="19762" b="12616"/>
          <a:stretch/>
        </p:blipFill>
        <p:spPr>
          <a:xfrm>
            <a:off x="6033725" y="1090069"/>
            <a:ext cx="3108275" cy="1349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5"/>
          <p:cNvPicPr preferRelativeResize="0"/>
          <p:nvPr/>
        </p:nvPicPr>
        <p:blipFill rotWithShape="1">
          <a:blip r:embed="rId6">
            <a:alphaModFix/>
          </a:blip>
          <a:srcRect r="18785"/>
          <a:stretch/>
        </p:blipFill>
        <p:spPr>
          <a:xfrm>
            <a:off x="6186126" y="2388925"/>
            <a:ext cx="2877373" cy="109737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5"/>
          <p:cNvSpPr/>
          <p:nvPr/>
        </p:nvSpPr>
        <p:spPr>
          <a:xfrm>
            <a:off x="6135200" y="2114075"/>
            <a:ext cx="534900" cy="180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45"/>
          <p:cNvSpPr/>
          <p:nvPr/>
        </p:nvSpPr>
        <p:spPr>
          <a:xfrm>
            <a:off x="7205946" y="2887801"/>
            <a:ext cx="1857600" cy="387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5"/>
          <p:cNvSpPr/>
          <p:nvPr/>
        </p:nvSpPr>
        <p:spPr>
          <a:xfrm>
            <a:off x="7336784" y="4177956"/>
            <a:ext cx="1726500" cy="495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5"/>
          <p:cNvSpPr/>
          <p:nvPr/>
        </p:nvSpPr>
        <p:spPr>
          <a:xfrm rot="5400000">
            <a:off x="7928149" y="3421941"/>
            <a:ext cx="307800" cy="30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1" name="Google Shape;371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8950" y="1871325"/>
            <a:ext cx="4183134" cy="108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5"/>
          <p:cNvSpPr/>
          <p:nvPr/>
        </p:nvSpPr>
        <p:spPr>
          <a:xfrm>
            <a:off x="294175" y="2048725"/>
            <a:ext cx="4094400" cy="180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5"/>
          <p:cNvSpPr/>
          <p:nvPr/>
        </p:nvSpPr>
        <p:spPr>
          <a:xfrm>
            <a:off x="421800" y="2739800"/>
            <a:ext cx="1685700" cy="180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6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모듈 추가 간단한 예시</a:t>
            </a:r>
            <a:endParaRPr/>
          </a:p>
        </p:txBody>
      </p:sp>
      <p:pic>
        <p:nvPicPr>
          <p:cNvPr id="380" name="Google Shape;380;p46"/>
          <p:cNvPicPr preferRelativeResize="0"/>
          <p:nvPr/>
        </p:nvPicPr>
        <p:blipFill rotWithShape="1">
          <a:blip r:embed="rId3">
            <a:alphaModFix/>
          </a:blip>
          <a:srcRect r="19665"/>
          <a:stretch/>
        </p:blipFill>
        <p:spPr>
          <a:xfrm>
            <a:off x="5371519" y="4067100"/>
            <a:ext cx="3230868" cy="664369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6"/>
          <p:cNvSpPr/>
          <p:nvPr/>
        </p:nvSpPr>
        <p:spPr>
          <a:xfrm>
            <a:off x="5619619" y="4222903"/>
            <a:ext cx="1786500" cy="35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2" name="Google Shape;382;p46"/>
          <p:cNvPicPr preferRelativeResize="0"/>
          <p:nvPr/>
        </p:nvPicPr>
        <p:blipFill rotWithShape="1">
          <a:blip r:embed="rId4">
            <a:alphaModFix/>
          </a:blip>
          <a:srcRect r="18712"/>
          <a:stretch/>
        </p:blipFill>
        <p:spPr>
          <a:xfrm>
            <a:off x="5371519" y="3076716"/>
            <a:ext cx="3275269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6"/>
          <p:cNvSpPr/>
          <p:nvPr/>
        </p:nvSpPr>
        <p:spPr>
          <a:xfrm rot="5400000">
            <a:off x="6853819" y="3746479"/>
            <a:ext cx="310800" cy="21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84" name="Google Shape;384;p46"/>
          <p:cNvSpPr txBox="1"/>
          <p:nvPr/>
        </p:nvSpPr>
        <p:spPr>
          <a:xfrm>
            <a:off x="713738" y="863213"/>
            <a:ext cx="4711800" cy="3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B7B7B7"/>
                </a:solidFill>
                <a:highlight>
                  <a:srgbClr val="EAD1DC"/>
                </a:highlight>
              </a:rPr>
              <a:t>from </a:t>
            </a:r>
            <a:r>
              <a:rPr lang="ko" sz="900">
                <a:solidFill>
                  <a:srgbClr val="B7B7B7"/>
                </a:solidFill>
                <a:highlight>
                  <a:srgbClr val="EAD1DC"/>
                </a:highlight>
              </a:rPr>
              <a:t>chipwhisperer.common.utils.parameter </a:t>
            </a:r>
            <a:r>
              <a:rPr lang="ko" sz="900" b="1">
                <a:solidFill>
                  <a:srgbClr val="B7B7B7"/>
                </a:solidFill>
                <a:highlight>
                  <a:srgbClr val="EAD1DC"/>
                </a:highlight>
              </a:rPr>
              <a:t>import </a:t>
            </a:r>
            <a:r>
              <a:rPr lang="ko" sz="900">
                <a:solidFill>
                  <a:srgbClr val="B7B7B7"/>
                </a:solidFill>
                <a:highlight>
                  <a:srgbClr val="EAD1DC"/>
                </a:highlight>
              </a:rPr>
              <a:t>Parameterized, Parameter</a:t>
            </a:r>
            <a:endParaRPr sz="900">
              <a:solidFill>
                <a:srgbClr val="B7B7B7"/>
              </a:solidFill>
              <a:highlight>
                <a:srgbClr val="EAD1DC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B7B7B7"/>
                </a:solidFill>
                <a:highlight>
                  <a:srgbClr val="EAD1DC"/>
                </a:highlight>
              </a:rPr>
              <a:t>class </a:t>
            </a:r>
            <a:r>
              <a:rPr lang="ko" sz="900">
                <a:solidFill>
                  <a:srgbClr val="B7B7B7"/>
                </a:solidFill>
                <a:highlight>
                  <a:srgbClr val="EAD1DC"/>
                </a:highlight>
              </a:rPr>
              <a:t>AcqKeyTextPattern_Base(Parameterized, Plugin):</a:t>
            </a:r>
            <a:endParaRPr sz="900">
              <a:solidFill>
                <a:srgbClr val="B7B7B7"/>
              </a:solidFill>
              <a:highlight>
                <a:srgbClr val="EAD1DC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000080"/>
                </a:solidFill>
                <a:highlight>
                  <a:srgbClr val="FCE5CD"/>
                </a:highlight>
              </a:rPr>
              <a:t>from </a:t>
            </a:r>
            <a:r>
              <a:rPr lang="ko" sz="900">
                <a:solidFill>
                  <a:schemeClr val="dk1"/>
                </a:solidFill>
                <a:highlight>
                  <a:srgbClr val="FCE5CD"/>
                </a:highlight>
              </a:rPr>
              <a:t>_base </a:t>
            </a:r>
            <a:r>
              <a:rPr lang="ko" sz="900" b="1">
                <a:solidFill>
                  <a:srgbClr val="000080"/>
                </a:solidFill>
                <a:highlight>
                  <a:srgbClr val="FCE5CD"/>
                </a:highlight>
              </a:rPr>
              <a:t>import </a:t>
            </a:r>
            <a:r>
              <a:rPr lang="ko" sz="900">
                <a:solidFill>
                  <a:schemeClr val="dk1"/>
                </a:solidFill>
                <a:highlight>
                  <a:srgbClr val="FCE5CD"/>
                </a:highlight>
              </a:rPr>
              <a:t>AcqKeyTextPattern_Base</a:t>
            </a:r>
            <a:endParaRPr sz="900">
              <a:solidFill>
                <a:schemeClr val="dk1"/>
              </a:solidFill>
              <a:highlight>
                <a:srgbClr val="FCE5CD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000080"/>
                </a:solidFill>
                <a:highlight>
                  <a:srgbClr val="FCE5CD"/>
                </a:highlight>
              </a:rPr>
              <a:t>from </a:t>
            </a:r>
            <a:r>
              <a:rPr lang="ko" sz="900">
                <a:solidFill>
                  <a:schemeClr val="dk1"/>
                </a:solidFill>
                <a:highlight>
                  <a:srgbClr val="FCE5CD"/>
                </a:highlight>
              </a:rPr>
              <a:t>chipwhisperer.common.utils.parameter </a:t>
            </a:r>
            <a:r>
              <a:rPr lang="ko" sz="900" b="1">
                <a:solidFill>
                  <a:srgbClr val="000080"/>
                </a:solidFill>
                <a:highlight>
                  <a:srgbClr val="FCE5CD"/>
                </a:highlight>
              </a:rPr>
              <a:t>import </a:t>
            </a:r>
            <a:r>
              <a:rPr lang="ko" sz="900">
                <a:solidFill>
                  <a:schemeClr val="dk1"/>
                </a:solidFill>
                <a:highlight>
                  <a:srgbClr val="FCE5CD"/>
                </a:highlight>
              </a:rPr>
              <a:t>setupSetParam</a:t>
            </a:r>
            <a:endParaRPr sz="900">
              <a:solidFill>
                <a:schemeClr val="dk1"/>
              </a:solidFill>
              <a:highlight>
                <a:srgbClr val="FCE5CD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AcqKeyTextPattern_Basic(AcqKeyTextPattern_Base):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ko" sz="900">
                <a:solidFill>
                  <a:schemeClr val="dk1"/>
                </a:solidFill>
                <a:highlight>
                  <a:srgbClr val="CFE2F3"/>
                </a:highlight>
              </a:rPr>
              <a:t> _name = </a:t>
            </a:r>
            <a:r>
              <a:rPr lang="ko" sz="900" b="1">
                <a:solidFill>
                  <a:srgbClr val="008000"/>
                </a:solidFill>
                <a:highlight>
                  <a:srgbClr val="CFE2F3"/>
                </a:highlight>
              </a:rPr>
              <a:t>"Basic"</a:t>
            </a:r>
            <a:endParaRPr sz="900" b="1">
              <a:solidFill>
                <a:srgbClr val="008000"/>
              </a:solidFill>
              <a:highlight>
                <a:srgbClr val="CFE2F3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ko" sz="900" b="1">
                <a:solidFill>
                  <a:srgbClr val="000080"/>
                </a:solidFill>
                <a:highlight>
                  <a:srgbClr val="FFFFFF"/>
                </a:highlight>
              </a:rPr>
              <a:t>def </a:t>
            </a:r>
            <a:r>
              <a:rPr lang="ko" sz="900">
                <a:solidFill>
                  <a:srgbClr val="B200B2"/>
                </a:solidFill>
                <a:highlight>
                  <a:srgbClr val="FFFFFF"/>
                </a:highlight>
              </a:rPr>
              <a:t>__init__</a:t>
            </a: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ko" sz="900">
                <a:solidFill>
                  <a:srgbClr val="94558D"/>
                </a:solidFill>
                <a:highlight>
                  <a:srgbClr val="FFFFFF"/>
                </a:highlight>
              </a:rPr>
              <a:t>self</a:t>
            </a: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, target=</a:t>
            </a:r>
            <a:r>
              <a:rPr lang="ko" sz="900">
                <a:solidFill>
                  <a:srgbClr val="000080"/>
                </a:solidFill>
                <a:highlight>
                  <a:srgbClr val="FFFFFF"/>
                </a:highlight>
              </a:rPr>
              <a:t>None</a:t>
            </a: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       AcqKeyTextPattern_Base.</a:t>
            </a:r>
            <a:r>
              <a:rPr lang="ko" sz="900">
                <a:solidFill>
                  <a:srgbClr val="B200B2"/>
                </a:solidFill>
                <a:highlight>
                  <a:srgbClr val="FFFFFF"/>
                </a:highlight>
              </a:rPr>
              <a:t>__init__</a:t>
            </a: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ko" sz="900">
                <a:solidFill>
                  <a:srgbClr val="94558D"/>
                </a:solidFill>
                <a:highlight>
                  <a:srgbClr val="FFFFFF"/>
                </a:highlight>
              </a:rPr>
              <a:t>self</a:t>
            </a: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ko" sz="900">
                <a:solidFill>
                  <a:srgbClr val="94558D"/>
                </a:solidFill>
                <a:highlight>
                  <a:srgbClr val="FFFFFF"/>
                </a:highlight>
              </a:rPr>
              <a:t>self</a:t>
            </a: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.initkey = </a:t>
            </a:r>
            <a:r>
              <a:rPr lang="ko" sz="900" b="1">
                <a:solidFill>
                  <a:srgbClr val="008000"/>
                </a:solidFill>
                <a:highlight>
                  <a:srgbClr val="FFFFFF"/>
                </a:highlight>
              </a:rPr>
              <a:t>'2B 7E 15 16 28 AE D2 A6 AB F7 15 88 09 CF 4F 3C'</a:t>
            </a:r>
            <a:endParaRPr sz="900" b="1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008000"/>
                </a:solidFill>
                <a:highlight>
                  <a:srgbClr val="FFFFFF"/>
                </a:highlight>
              </a:rPr>
              <a:t>       </a:t>
            </a:r>
            <a:r>
              <a:rPr lang="ko" sz="900">
                <a:solidFill>
                  <a:srgbClr val="94558D"/>
                </a:solidFill>
                <a:highlight>
                  <a:srgbClr val="FFFFFF"/>
                </a:highlight>
              </a:rPr>
              <a:t>self</a:t>
            </a: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.types = {</a:t>
            </a:r>
            <a:r>
              <a:rPr lang="ko" sz="900" b="1">
                <a:solidFill>
                  <a:srgbClr val="008000"/>
                </a:solidFill>
                <a:highlight>
                  <a:srgbClr val="FFFFFF"/>
                </a:highlight>
              </a:rPr>
              <a:t>'test1'</a:t>
            </a: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ko" sz="900">
                <a:solidFill>
                  <a:srgbClr val="000080"/>
                </a:solidFill>
                <a:highlight>
                  <a:srgbClr val="FFFFFF"/>
                </a:highlight>
              </a:rPr>
              <a:t>False</a:t>
            </a: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ko" sz="900" b="1">
                <a:solidFill>
                  <a:srgbClr val="008000"/>
                </a:solidFill>
                <a:highlight>
                  <a:srgbClr val="FFFFFF"/>
                </a:highlight>
              </a:rPr>
              <a:t>'test2'</a:t>
            </a: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ko" sz="900">
                <a:solidFill>
                  <a:srgbClr val="000080"/>
                </a:solidFill>
                <a:highlight>
                  <a:srgbClr val="FFFFFF"/>
                </a:highlight>
              </a:rPr>
              <a:t>True</a:t>
            </a: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ko" sz="900">
                <a:solidFill>
                  <a:srgbClr val="94558D"/>
                </a:solidFill>
                <a:highlight>
                  <a:srgbClr val="D9EAD3"/>
                </a:highlight>
              </a:rPr>
              <a:t>self</a:t>
            </a:r>
            <a:r>
              <a:rPr lang="ko" sz="900">
                <a:solidFill>
                  <a:schemeClr val="dk1"/>
                </a:solidFill>
                <a:highlight>
                  <a:srgbClr val="D9EAD3"/>
                </a:highlight>
              </a:rPr>
              <a:t>.getParams().addChildren([</a:t>
            </a:r>
            <a:endParaRPr sz="9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rgbClr val="D9EAD3"/>
                </a:highlight>
              </a:rPr>
              <a:t>           {</a:t>
            </a:r>
            <a:r>
              <a:rPr lang="ko" sz="900" b="1">
                <a:solidFill>
                  <a:srgbClr val="008000"/>
                </a:solidFill>
                <a:highlight>
                  <a:srgbClr val="D9EAD3"/>
                </a:highlight>
              </a:rPr>
              <a:t>'name'</a:t>
            </a:r>
            <a:r>
              <a:rPr lang="ko" sz="900">
                <a:solidFill>
                  <a:schemeClr val="dk1"/>
                </a:solidFill>
                <a:highlight>
                  <a:srgbClr val="D9EAD3"/>
                </a:highlight>
              </a:rPr>
              <a:t>:</a:t>
            </a:r>
            <a:r>
              <a:rPr lang="ko" sz="900" b="1">
                <a:solidFill>
                  <a:srgbClr val="008000"/>
                </a:solidFill>
                <a:highlight>
                  <a:srgbClr val="D9EAD3"/>
                </a:highlight>
              </a:rPr>
              <a:t>'test'</a:t>
            </a:r>
            <a:r>
              <a:rPr lang="ko" sz="900">
                <a:solidFill>
                  <a:schemeClr val="dk1"/>
                </a:solidFill>
                <a:highlight>
                  <a:srgbClr val="D9EAD3"/>
                </a:highlight>
              </a:rPr>
              <a:t>, </a:t>
            </a:r>
            <a:r>
              <a:rPr lang="ko" sz="900" b="1">
                <a:solidFill>
                  <a:srgbClr val="008000"/>
                </a:solidFill>
                <a:highlight>
                  <a:srgbClr val="D9EAD3"/>
                </a:highlight>
              </a:rPr>
              <a:t>'type'</a:t>
            </a:r>
            <a:r>
              <a:rPr lang="ko" sz="900">
                <a:solidFill>
                  <a:schemeClr val="dk1"/>
                </a:solidFill>
                <a:highlight>
                  <a:srgbClr val="D9EAD3"/>
                </a:highlight>
              </a:rPr>
              <a:t>:</a:t>
            </a:r>
            <a:r>
              <a:rPr lang="ko" sz="900" b="1">
                <a:solidFill>
                  <a:srgbClr val="008000"/>
                </a:solidFill>
                <a:highlight>
                  <a:srgbClr val="D9EAD3"/>
                </a:highlight>
              </a:rPr>
              <a:t>'list'</a:t>
            </a:r>
            <a:r>
              <a:rPr lang="ko" sz="900">
                <a:solidFill>
                  <a:schemeClr val="dk1"/>
                </a:solidFill>
                <a:highlight>
                  <a:srgbClr val="D9EAD3"/>
                </a:highlight>
              </a:rPr>
              <a:t>, </a:t>
            </a:r>
            <a:r>
              <a:rPr lang="ko" sz="900" b="1">
                <a:solidFill>
                  <a:srgbClr val="008000"/>
                </a:solidFill>
                <a:highlight>
                  <a:srgbClr val="D9EAD3"/>
                </a:highlight>
              </a:rPr>
              <a:t>'values'</a:t>
            </a:r>
            <a:r>
              <a:rPr lang="ko" sz="900">
                <a:solidFill>
                  <a:schemeClr val="dk1"/>
                </a:solidFill>
                <a:highlight>
                  <a:srgbClr val="D9EAD3"/>
                </a:highlight>
              </a:rPr>
              <a:t>:</a:t>
            </a:r>
            <a:r>
              <a:rPr lang="ko" sz="900">
                <a:solidFill>
                  <a:srgbClr val="94558D"/>
                </a:solidFill>
                <a:highlight>
                  <a:srgbClr val="D9EAD3"/>
                </a:highlight>
              </a:rPr>
              <a:t>self</a:t>
            </a:r>
            <a:r>
              <a:rPr lang="ko" sz="900">
                <a:solidFill>
                  <a:schemeClr val="dk1"/>
                </a:solidFill>
                <a:highlight>
                  <a:srgbClr val="D9EAD3"/>
                </a:highlight>
              </a:rPr>
              <a:t>.types , </a:t>
            </a:r>
            <a:r>
              <a:rPr lang="ko" sz="900" b="1">
                <a:solidFill>
                  <a:srgbClr val="008000"/>
                </a:solidFill>
                <a:highlight>
                  <a:srgbClr val="D9EAD3"/>
                </a:highlight>
              </a:rPr>
              <a:t>'get'</a:t>
            </a:r>
            <a:r>
              <a:rPr lang="ko" sz="900">
                <a:solidFill>
                  <a:schemeClr val="dk1"/>
                </a:solidFill>
                <a:highlight>
                  <a:srgbClr val="D9EAD3"/>
                </a:highlight>
              </a:rPr>
              <a:t>:</a:t>
            </a:r>
            <a:r>
              <a:rPr lang="ko" sz="900">
                <a:solidFill>
                  <a:srgbClr val="94558D"/>
                </a:solidFill>
                <a:highlight>
                  <a:srgbClr val="D9EAD3"/>
                </a:highlight>
              </a:rPr>
              <a:t>self</a:t>
            </a:r>
            <a:r>
              <a:rPr lang="ko" sz="900">
                <a:solidFill>
                  <a:schemeClr val="dk1"/>
                </a:solidFill>
                <a:highlight>
                  <a:srgbClr val="D9EAD3"/>
                </a:highlight>
              </a:rPr>
              <a:t>.getKeyType, </a:t>
            </a:r>
            <a:r>
              <a:rPr lang="ko" sz="900" b="1">
                <a:solidFill>
                  <a:srgbClr val="008000"/>
                </a:solidFill>
                <a:highlight>
                  <a:srgbClr val="D9EAD3"/>
                </a:highlight>
              </a:rPr>
              <a:t>'set'</a:t>
            </a:r>
            <a:r>
              <a:rPr lang="ko" sz="900">
                <a:solidFill>
                  <a:schemeClr val="dk1"/>
                </a:solidFill>
                <a:highlight>
                  <a:srgbClr val="D9EAD3"/>
                </a:highlight>
              </a:rPr>
              <a:t>:</a:t>
            </a:r>
            <a:r>
              <a:rPr lang="ko" sz="900">
                <a:solidFill>
                  <a:srgbClr val="94558D"/>
                </a:solidFill>
                <a:highlight>
                  <a:srgbClr val="D9EAD3"/>
                </a:highlight>
              </a:rPr>
              <a:t>self</a:t>
            </a:r>
            <a:r>
              <a:rPr lang="ko" sz="900">
                <a:solidFill>
                  <a:schemeClr val="dk1"/>
                </a:solidFill>
                <a:highlight>
                  <a:srgbClr val="D9EAD3"/>
                </a:highlight>
              </a:rPr>
              <a:t>.</a:t>
            </a:r>
            <a:r>
              <a:rPr lang="ko" sz="900">
                <a:solidFill>
                  <a:schemeClr val="dk1"/>
                </a:solidFill>
                <a:highlight>
                  <a:srgbClr val="D5A6BD"/>
                </a:highlight>
              </a:rPr>
              <a:t>setKeyType</a:t>
            </a:r>
            <a:r>
              <a:rPr lang="ko" sz="900">
                <a:solidFill>
                  <a:schemeClr val="dk1"/>
                </a:solidFill>
                <a:highlight>
                  <a:srgbClr val="D9EAD3"/>
                </a:highlight>
              </a:rPr>
              <a:t>, </a:t>
            </a:r>
            <a:r>
              <a:rPr lang="ko" sz="900" b="1">
                <a:solidFill>
                  <a:srgbClr val="008000"/>
                </a:solidFill>
                <a:highlight>
                  <a:srgbClr val="D9EAD3"/>
                </a:highlight>
              </a:rPr>
              <a:t>'action'</a:t>
            </a:r>
            <a:r>
              <a:rPr lang="ko" sz="900">
                <a:solidFill>
                  <a:schemeClr val="dk1"/>
                </a:solidFill>
                <a:highlight>
                  <a:srgbClr val="D9EAD3"/>
                </a:highlight>
              </a:rPr>
              <a:t>:</a:t>
            </a:r>
            <a:r>
              <a:rPr lang="ko" sz="900" b="1">
                <a:solidFill>
                  <a:srgbClr val="000080"/>
                </a:solidFill>
                <a:highlight>
                  <a:srgbClr val="D9EAD3"/>
                </a:highlight>
              </a:rPr>
              <a:t>lambda </a:t>
            </a:r>
            <a:r>
              <a:rPr lang="ko" sz="900">
                <a:solidFill>
                  <a:schemeClr val="dk1"/>
                </a:solidFill>
                <a:highlight>
                  <a:srgbClr val="D9EAD3"/>
                </a:highlight>
              </a:rPr>
              <a:t>p:</a:t>
            </a:r>
            <a:r>
              <a:rPr lang="ko" sz="900">
                <a:solidFill>
                  <a:srgbClr val="94558D"/>
                </a:solidFill>
                <a:highlight>
                  <a:srgbClr val="D9EAD3"/>
                </a:highlight>
              </a:rPr>
              <a:t>self</a:t>
            </a:r>
            <a:r>
              <a:rPr lang="ko" sz="900">
                <a:solidFill>
                  <a:schemeClr val="dk1"/>
                </a:solidFill>
                <a:highlight>
                  <a:srgbClr val="D9EAD3"/>
                </a:highlight>
              </a:rPr>
              <a:t>.findParam(</a:t>
            </a:r>
            <a:r>
              <a:rPr lang="ko" sz="900" b="1">
                <a:solidFill>
                  <a:srgbClr val="008000"/>
                </a:solidFill>
                <a:highlight>
                  <a:srgbClr val="D9EAD3"/>
                </a:highlight>
              </a:rPr>
              <a:t>"initkey"</a:t>
            </a:r>
            <a:r>
              <a:rPr lang="ko" sz="900">
                <a:solidFill>
                  <a:schemeClr val="dk1"/>
                </a:solidFill>
                <a:highlight>
                  <a:srgbClr val="D9EAD3"/>
                </a:highlight>
              </a:rPr>
              <a:t>).show(p.getValue()), </a:t>
            </a:r>
            <a:r>
              <a:rPr lang="ko" sz="900" b="1">
                <a:solidFill>
                  <a:srgbClr val="008000"/>
                </a:solidFill>
                <a:highlight>
                  <a:srgbClr val="D9EAD3"/>
                </a:highlight>
              </a:rPr>
              <a:t>'linked'</a:t>
            </a:r>
            <a:r>
              <a:rPr lang="ko" sz="900">
                <a:solidFill>
                  <a:schemeClr val="dk1"/>
                </a:solidFill>
                <a:highlight>
                  <a:srgbClr val="D9EAD3"/>
                </a:highlight>
              </a:rPr>
              <a:t>:[</a:t>
            </a:r>
            <a:r>
              <a:rPr lang="ko" sz="900" b="1">
                <a:solidFill>
                  <a:srgbClr val="008000"/>
                </a:solidFill>
                <a:highlight>
                  <a:srgbClr val="D9EAD3"/>
                </a:highlight>
              </a:rPr>
              <a:t>'initkey'</a:t>
            </a:r>
            <a:r>
              <a:rPr lang="ko" sz="900">
                <a:solidFill>
                  <a:schemeClr val="dk1"/>
                </a:solidFill>
                <a:highlight>
                  <a:srgbClr val="D9EAD3"/>
                </a:highlight>
              </a:rPr>
              <a:t>]},</a:t>
            </a:r>
            <a:endParaRPr sz="9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rgbClr val="D9EAD3"/>
                </a:highlight>
              </a:rPr>
              <a:t>       ])</a:t>
            </a:r>
            <a:endParaRPr sz="9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ko" sz="900">
                <a:solidFill>
                  <a:srgbClr val="94558D"/>
                </a:solidFill>
                <a:highlight>
                  <a:srgbClr val="FFFFFF"/>
                </a:highlight>
              </a:rPr>
              <a:t>self</a:t>
            </a: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.setTarget(target)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ko" sz="900" b="1">
                <a:solidFill>
                  <a:srgbClr val="000080"/>
                </a:solidFill>
                <a:highlight>
                  <a:srgbClr val="FFFFFF"/>
                </a:highlight>
              </a:rPr>
              <a:t>def </a:t>
            </a: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getTestType(</a:t>
            </a:r>
            <a:r>
              <a:rPr lang="ko" sz="900">
                <a:solidFill>
                  <a:srgbClr val="94558D"/>
                </a:solidFill>
                <a:highlight>
                  <a:srgbClr val="FFFFFF"/>
                </a:highlight>
              </a:rPr>
              <a:t>self</a:t>
            </a: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ko" sz="900" b="1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ko" sz="900">
                <a:solidFill>
                  <a:srgbClr val="94558D"/>
                </a:solidFill>
                <a:highlight>
                  <a:srgbClr val="FFFFFF"/>
                </a:highlight>
              </a:rPr>
              <a:t>self</a:t>
            </a: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.initkey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ko" sz="900">
                <a:solidFill>
                  <a:srgbClr val="0000B2"/>
                </a:solidFill>
                <a:highlight>
                  <a:srgbClr val="FFFFFF"/>
                </a:highlight>
              </a:rPr>
              <a:t>@setupSetParam</a:t>
            </a: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ko" sz="900" b="1">
                <a:solidFill>
                  <a:srgbClr val="008000"/>
                </a:solidFill>
                <a:highlight>
                  <a:srgbClr val="FFFFFF"/>
                </a:highlight>
              </a:rPr>
              <a:t>"TEST"</a:t>
            </a: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ko" sz="900" b="1">
                <a:solidFill>
                  <a:srgbClr val="000080"/>
                </a:solidFill>
                <a:highlight>
                  <a:srgbClr val="FFFFFF"/>
                </a:highlight>
              </a:rPr>
              <a:t>def </a:t>
            </a:r>
            <a:r>
              <a:rPr lang="ko" sz="900">
                <a:solidFill>
                  <a:schemeClr val="dk1"/>
                </a:solidFill>
                <a:highlight>
                  <a:srgbClr val="D5A6BD"/>
                </a:highlight>
              </a:rPr>
              <a:t>setKeyType</a:t>
            </a: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ko" sz="900">
                <a:solidFill>
                  <a:srgbClr val="94558D"/>
                </a:solidFill>
                <a:highlight>
                  <a:srgbClr val="FFFFFF"/>
                </a:highlight>
              </a:rPr>
              <a:t>self</a:t>
            </a: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, t):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ko" sz="900">
                <a:solidFill>
                  <a:srgbClr val="94558D"/>
                </a:solidFill>
                <a:highlight>
                  <a:srgbClr val="FFFFFF"/>
                </a:highlight>
              </a:rPr>
              <a:t>self</a:t>
            </a:r>
            <a:r>
              <a:rPr lang="ko" sz="900">
                <a:solidFill>
                  <a:schemeClr val="dk1"/>
                </a:solidFill>
                <a:highlight>
                  <a:srgbClr val="FFFFFF"/>
                </a:highlight>
              </a:rPr>
              <a:t>.initkey = t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85" name="Google Shape;385;p46"/>
          <p:cNvSpPr txBox="1"/>
          <p:nvPr/>
        </p:nvSpPr>
        <p:spPr>
          <a:xfrm>
            <a:off x="5132419" y="1315763"/>
            <a:ext cx="3954300" cy="1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>
                <a:solidFill>
                  <a:srgbClr val="24292E"/>
                </a:solidFill>
                <a:highlight>
                  <a:srgbClr val="EAD1DC"/>
                </a:highlight>
              </a:rPr>
              <a:t>_base의 클래스에서 </a:t>
            </a:r>
            <a:r>
              <a:rPr lang="ko" sz="1400">
                <a:solidFill>
                  <a:srgbClr val="24292E"/>
                </a:solidFill>
                <a:highlight>
                  <a:srgbClr val="EAD1DC"/>
                </a:highlight>
              </a:rPr>
              <a:t>Parameterized 클래스를 상속</a:t>
            </a:r>
            <a:endParaRPr sz="1400">
              <a:solidFill>
                <a:srgbClr val="24292E"/>
              </a:solidFill>
              <a:highlight>
                <a:srgbClr val="EAD1DC"/>
              </a:highlight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  <a:highlight>
                  <a:srgbClr val="FCE5CD"/>
                </a:highlight>
              </a:rPr>
              <a:t>_base의 </a:t>
            </a:r>
            <a:r>
              <a:rPr lang="ko" sz="1400">
                <a:solidFill>
                  <a:schemeClr val="dk1"/>
                </a:solidFill>
                <a:highlight>
                  <a:srgbClr val="FCE5CD"/>
                </a:highlight>
              </a:rPr>
              <a:t>클래스를 확장</a:t>
            </a:r>
            <a:r>
              <a:rPr lang="ko">
                <a:solidFill>
                  <a:schemeClr val="dk1"/>
                </a:solidFill>
                <a:highlight>
                  <a:srgbClr val="FCE5CD"/>
                </a:highlight>
              </a:rPr>
              <a:t>하여</a:t>
            </a:r>
            <a:br>
              <a:rPr lang="ko" sz="1400">
                <a:solidFill>
                  <a:schemeClr val="dk1"/>
                </a:solidFill>
                <a:highlight>
                  <a:srgbClr val="FCE5CD"/>
                </a:highlight>
              </a:rPr>
            </a:br>
            <a:r>
              <a:rPr lang="ko" sz="1400">
                <a:solidFill>
                  <a:schemeClr val="dk1"/>
                </a:solidFill>
                <a:highlight>
                  <a:srgbClr val="FCE5CD"/>
                </a:highlight>
              </a:rPr>
              <a:t>(다중상속으로 문제가 생길 수 있으므로)</a:t>
            </a:r>
            <a:endParaRPr sz="1400">
              <a:solidFill>
                <a:srgbClr val="24292E"/>
              </a:solidFill>
              <a:highlight>
                <a:srgbClr val="FCE5CD"/>
              </a:highlight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AutoNum type="arabicPeriod"/>
            </a:pPr>
            <a:r>
              <a:rPr lang="ko" sz="1400">
                <a:solidFill>
                  <a:schemeClr val="dk1"/>
                </a:solidFill>
                <a:highlight>
                  <a:srgbClr val="C9DAF8"/>
                </a:highlight>
              </a:rPr>
              <a:t>_name 정의</a:t>
            </a:r>
            <a:endParaRPr sz="1400">
              <a:solidFill>
                <a:srgbClr val="24292E"/>
              </a:solidFill>
              <a:highlight>
                <a:srgbClr val="C9DAF8"/>
              </a:highlight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AutoNum type="arabicPeriod"/>
            </a:pPr>
            <a:r>
              <a:rPr lang="ko" sz="1400">
                <a:solidFill>
                  <a:srgbClr val="24292E"/>
                </a:solidFill>
                <a:highlight>
                  <a:srgbClr val="D9EAD3"/>
                </a:highlight>
              </a:rPr>
              <a:t>self.getParams().addChildren([...]) 호출</a:t>
            </a:r>
            <a:endParaRPr sz="1400">
              <a:solidFill>
                <a:srgbClr val="24292E"/>
              </a:solidFill>
              <a:highlight>
                <a:srgbClr val="D9EAD3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7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 클래스 다이어그램</a:t>
            </a:r>
            <a:endParaRPr/>
          </a:p>
        </p:txBody>
      </p:sp>
      <p:graphicFrame>
        <p:nvGraphicFramePr>
          <p:cNvPr id="391" name="Google Shape;391;p47"/>
          <p:cNvGraphicFramePr/>
          <p:nvPr/>
        </p:nvGraphicFramePr>
        <p:xfrm>
          <a:off x="352950" y="852500"/>
          <a:ext cx="8482000" cy="3832225"/>
        </p:xfrm>
        <a:graphic>
          <a:graphicData uri="http://schemas.openxmlformats.org/drawingml/2006/table">
            <a:tbl>
              <a:tblPr>
                <a:noFill/>
                <a:tableStyleId>{0BE2DBB2-0E62-4F57-A932-714CA8C8B1AA}</a:tableStyleId>
              </a:tblPr>
              <a:tblGrid>
                <a:gridCol w="424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8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Parameterized</a:t>
                      </a:r>
                      <a:endParaRPr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6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software.chipwhisperer.capture.ui.GlitchExplorerDialog.GlitchExplorerDialog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software.chipwhisperer.common.results.base.ResultsBase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software.chipwhisperer.capture.scopes.picoscope_interface.picoscopes.PicoScopeBase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software.chipwhisperer.common.results.scatterplot.ScatterPlot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software.chipwhisperer.common.traces._base.TraceContainer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software.chipwhisperer.analyzer.attacks.algorithmsbase.AlgorithmsBase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software.chipwhisperer.common.utils.tracesource.PassiveTraceObserver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software.chipwhisperer.analyzer.attacks.models.base.ModelsBase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software.chipwhisperer.capture.acq_patterns._base.AcqKeyTextPattern_Base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software.chipwhisperer.capture.scopes.visascope_interface._base.VisaScope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software.chipwhisperer.capture.targets.smartcard_readers._base.ReaderTemplate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software.chipwhisperer.capture.ui.GlitchExplorerDialog.TuningParameter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software.chipwhisperer.capture.scopes.cwhardware.ChipWhispererGlitch.ChipWhispererGlitch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software.chipwhisperer.capture.scopes._OpenADCInterface.ClockSettings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software.chipwhisperer.capture.scopes.cwhardware.ChipWhispererLite.CWLiteUSB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software.chipwhisperer.common.scripts.base.UserScriptBase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software.chipwhisperer.capture.scopes.cwhardware.ChipWhispererSAD.ChipWhispererSAD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software.chipwhisperer.capture.scopes.openadc_interface.oadc_serial.OpenADCInterface_Serial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software.chipwhisperer.analyzer.attacks._base.AttackBaseClass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/>
                        <a:t>software.chipwhisperer.capture.scopes.cwhardware.ChipWhispererDecodeTrigger.ChipWhispererDecodeTrigger</a:t>
                      </a:r>
                      <a:endParaRPr sz="6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software.chipwhisperer.analyzer.utils.attackscriptgen.AttackScriptGen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software.chipwhisperer.capture.scopes._OpenADCInterface.GainSettings</a:t>
                      </a: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software.chipwhisperer.capture.scopes.base.ScopeTemplate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software.chipwhisperer.analyzer.utils.TraceExplorerDialog.TraceExplorerDialog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software.chipwhisperer.common.api.CWCoreAPI.CWCoreAPI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software.chipwhisperer.analyzer.utils.TraceExplorerScripts.PartitionDisplay.PartitionDisplay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software.chipwhisperer.capture.targets.spiflash_programmers._base.SPIFlashTemplate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/>
                        <a:t>software.chipwhisperer.capture.scopes.openadc_interface.naeusbchip.OpenADCInterface_NAEUSBChip</a:t>
                      </a:r>
                      <a:endParaRPr sz="6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software.chipwhisperer.capture.scopes._OpenADCInterface.HWInformation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600"/>
                        <a:t>software.chipwhisperer.capture.scopes.cwhardware.ChipWhispererDigitalPattern.ChipWhispererDigitalPattern</a:t>
                      </a:r>
                      <a:endParaRPr sz="6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software.chipwhisperer.capture.targets.smartcard_protocols._base.ProtocolTemplate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software.chipwhisperer.capture.scopes.cwhardware.ChipWhispererExtra.CWExtraSettings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software.chipwhisperer.capture.scopes._OpenADCInterface.TriggerSettings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software.chipwhisperer.analyzer.utils.Partition.Partition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software.chipwhisperer.analyzer.utils.TraceExplorerScripts.TextDisplay.TextDisplay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software.chipwhisperer.capture.targets.simpleserial_readers._base.SimpleSerialTemplate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software.chipwhisperer.capture.scopes._qt.OpenADCQt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software.chipwhisperer.capture.scopes.openadc_interface.ztex.OpenADCInterface_ZTEX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software.chipwhisperer.capture.targets.SAKURAG.ChipWhispererComm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software.chipwhisperer.capture.scopes.openadc_interface.ftdi.OpenADCInterface_FTDI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software.chipwhisperer.capture.scopes.cwhardware.ChipWhispererExtra.ChipWhispererExtra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software.chipwhisperer.capture.targets._base.TargetTemplate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700"/>
                        <a:t>software.chipwhisperer.capture.auxiliary._base.AuxiliaryTemplate</a:t>
                      </a:r>
                      <a:endParaRPr sz="7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software.chipwhisperer.common.ui.PreferencesDialog.GeneralTab</a:t>
                      </a:r>
                      <a:endParaRPr sz="7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6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총 44개 클래스</a:t>
                      </a:r>
                      <a:endParaRPr sz="120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 CW 5.0.1 alpha </a:t>
            </a:r>
            <a:endParaRPr/>
          </a:p>
        </p:txBody>
      </p:sp>
      <p:sp>
        <p:nvSpPr>
          <p:cNvPr id="409" name="Google Shape;409;p50"/>
          <p:cNvSpPr txBox="1">
            <a:spLocks noGrp="1"/>
          </p:cNvSpPr>
          <p:nvPr>
            <p:ph type="body" idx="1"/>
          </p:nvPr>
        </p:nvSpPr>
        <p:spPr>
          <a:xfrm>
            <a:off x="308372" y="864394"/>
            <a:ext cx="8527200" cy="379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5.0.1 전체적인 변경 사항</a:t>
            </a:r>
            <a:br>
              <a:rPr lang="ko"/>
            </a:b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front-end 위주의 업데이트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파이썬 2에서 파이썬 3으로 전환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GUI와 wiki 튜토리얼이 Jupyter Notebook으로 대체됨</a:t>
            </a:r>
            <a:br>
              <a:rPr lang="ko"/>
            </a:br>
            <a:r>
              <a:rPr lang="ko" sz="1400"/>
              <a:t>웹 브라우저에서 파이썬 블록을 실행해 볼 수 있게 됨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파이썬 2.7 특정 코드들을 제외하면 대부분의 API는 4.0 버전과 동일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GUI와 관련없는 대부분의 스크립트는 이전 버전과 동일하게 작동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Analyzer 지원이 GUI 밖 어디서든지 가능해짐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1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 CW 5.0.1 alpha</a:t>
            </a:r>
            <a:endParaRPr/>
          </a:p>
        </p:txBody>
      </p:sp>
      <p:sp>
        <p:nvSpPr>
          <p:cNvPr id="415" name="Google Shape;415;p51"/>
          <p:cNvSpPr txBox="1">
            <a:spLocks noGrp="1"/>
          </p:cNvSpPr>
          <p:nvPr>
            <p:ph type="body" idx="1"/>
          </p:nvPr>
        </p:nvSpPr>
        <p:spPr>
          <a:xfrm>
            <a:off x="308372" y="864394"/>
            <a:ext cx="8527200" cy="379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5.0.1 전체적인 변경 사항</a:t>
            </a:r>
            <a:br>
              <a:rPr lang="ko"/>
            </a:b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파이썬 API를 이용한 analyzer 및 프로젝트 지원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파이썬 API를 통한 여러 ChipWhisperer 지원 가능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사용자가 Github에 제출한 튜토리얼 이용 가능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캡처 속도 향상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 CW 5.0.1 alpha vs 3.5.4 </a:t>
            </a:r>
            <a:endParaRPr/>
          </a:p>
        </p:txBody>
      </p:sp>
      <p:sp>
        <p:nvSpPr>
          <p:cNvPr id="421" name="Google Shape;421;p52"/>
          <p:cNvSpPr txBox="1">
            <a:spLocks noGrp="1"/>
          </p:cNvSpPr>
          <p:nvPr>
            <p:ph type="body" idx="1"/>
          </p:nvPr>
        </p:nvSpPr>
        <p:spPr>
          <a:xfrm>
            <a:off x="308372" y="864394"/>
            <a:ext cx="8527200" cy="379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/software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ko">
                <a:solidFill>
                  <a:srgbClr val="000000"/>
                </a:solidFill>
              </a:rPr>
              <a:t>3.5.4버전에만 존재: CWAnalyzer.pyw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						CWCapture.pyw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lang="ko" b="1">
                <a:solidFill>
                  <a:srgbClr val="FF0000"/>
                </a:solidFill>
              </a:rPr>
              <a:t>5.0.1버전에만 존재: jupyter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ko"/>
              <a:t>CW-5 버전은 UI 요소를 jupyter에 의존</a:t>
            </a:r>
            <a:endParaRPr/>
          </a:p>
        </p:txBody>
      </p:sp>
      <p:pic>
        <p:nvPicPr>
          <p:cNvPr id="422" name="Google Shape;4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050" y="1457900"/>
            <a:ext cx="1404134" cy="3199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8701" y="1457908"/>
            <a:ext cx="1276249" cy="3199692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2"/>
          <p:cNvSpPr txBox="1"/>
          <p:nvPr/>
        </p:nvSpPr>
        <p:spPr>
          <a:xfrm>
            <a:off x="5794463" y="1103650"/>
            <a:ext cx="10833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5.0.1 alpha</a:t>
            </a:r>
            <a:endParaRPr/>
          </a:p>
        </p:txBody>
      </p:sp>
      <p:sp>
        <p:nvSpPr>
          <p:cNvPr id="425" name="Google Shape;425;p52"/>
          <p:cNvSpPr txBox="1"/>
          <p:nvPr/>
        </p:nvSpPr>
        <p:spPr>
          <a:xfrm>
            <a:off x="7821821" y="1103650"/>
            <a:ext cx="750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3.5.4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3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 CW 5.0.1 alpha vs 3.5.4 </a:t>
            </a:r>
            <a:endParaRPr/>
          </a:p>
        </p:txBody>
      </p:sp>
      <p:sp>
        <p:nvSpPr>
          <p:cNvPr id="431" name="Google Shape;431;p53"/>
          <p:cNvSpPr txBox="1">
            <a:spLocks noGrp="1"/>
          </p:cNvSpPr>
          <p:nvPr>
            <p:ph type="body" idx="1"/>
          </p:nvPr>
        </p:nvSpPr>
        <p:spPr>
          <a:xfrm>
            <a:off x="308372" y="864394"/>
            <a:ext cx="8527200" cy="379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/chipwhisperer/analyzer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3.5.4에만 존재: beta, models, scripts, ui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디렉토리 및 파일 구성은 양측 동일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ko"/>
              <a:t>단, utils 디렉토리는 3.5.4의 내용이 풍부</a:t>
            </a:r>
            <a:endParaRPr/>
          </a:p>
          <a:p>
            <a:pPr marL="1371600" lvl="2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ko" sz="1000"/>
              <a:t>스크립트 편집기, 하이라이터, 파티션 도구, 다이얼로그</a:t>
            </a:r>
            <a:endParaRPr sz="1000"/>
          </a:p>
          <a:p>
            <a:pPr marL="1371600" lvl="2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ko" sz="1000"/>
              <a:t>파티션 및 텍스트 디스플레이 지원</a:t>
            </a:r>
            <a:endParaRPr sz="1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914400" lvl="1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➢"/>
            </a:pPr>
            <a:r>
              <a:rPr lang="ko"/>
              <a:t>5.0.1의 utils에서는 UI 지원 요소 배제</a:t>
            </a:r>
            <a:endParaRPr/>
          </a:p>
        </p:txBody>
      </p:sp>
      <p:sp>
        <p:nvSpPr>
          <p:cNvPr id="432" name="Google Shape;432;p53"/>
          <p:cNvSpPr txBox="1"/>
          <p:nvPr/>
        </p:nvSpPr>
        <p:spPr>
          <a:xfrm>
            <a:off x="5709513" y="2777725"/>
            <a:ext cx="10833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5.0.1 alpha</a:t>
            </a:r>
            <a:endParaRPr/>
          </a:p>
        </p:txBody>
      </p:sp>
      <p:sp>
        <p:nvSpPr>
          <p:cNvPr id="433" name="Google Shape;433;p53"/>
          <p:cNvSpPr txBox="1"/>
          <p:nvPr/>
        </p:nvSpPr>
        <p:spPr>
          <a:xfrm>
            <a:off x="7753984" y="1823950"/>
            <a:ext cx="750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3.5.4</a:t>
            </a:r>
            <a:endParaRPr/>
          </a:p>
        </p:txBody>
      </p:sp>
      <p:pic>
        <p:nvPicPr>
          <p:cNvPr id="434" name="Google Shape;43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375" y="3235525"/>
            <a:ext cx="1649600" cy="14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0575" y="2281748"/>
            <a:ext cx="1816825" cy="23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120" cy="57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buSzPts val="3600"/>
            </a:pPr>
            <a:r>
              <a:rPr lang="en-US" altLang="ko" sz="3200" dirty="0" err="1"/>
              <a:t>Chipwhisperer</a:t>
            </a:r>
            <a:endParaRPr sz="3000" dirty="0"/>
          </a:p>
        </p:txBody>
      </p:sp>
      <p:sp>
        <p:nvSpPr>
          <p:cNvPr id="198" name="Google Shape;198;p36"/>
          <p:cNvSpPr txBox="1">
            <a:spLocks noGrp="1"/>
          </p:cNvSpPr>
          <p:nvPr>
            <p:ph type="body" idx="1"/>
          </p:nvPr>
        </p:nvSpPr>
        <p:spPr>
          <a:xfrm>
            <a:off x="308372" y="864394"/>
            <a:ext cx="8527200" cy="3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00050" indent="-2857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</a:pPr>
            <a:r>
              <a:rPr lang="ko-KR" altLang="en-US" sz="1800" dirty="0"/>
              <a:t>아날로그 캡처 하드웨어</a:t>
            </a:r>
            <a:r>
              <a:rPr lang="en-US" altLang="ko-KR" sz="1800" dirty="0"/>
              <a:t>, </a:t>
            </a:r>
            <a:r>
              <a:rPr lang="ko-KR" altLang="en-US" sz="1800" dirty="0"/>
              <a:t>대상 장치</a:t>
            </a:r>
            <a:r>
              <a:rPr lang="en-US" altLang="ko-KR" sz="1800" dirty="0"/>
              <a:t>, </a:t>
            </a:r>
            <a:r>
              <a:rPr lang="ko-KR" altLang="en-US" sz="1800" dirty="0"/>
              <a:t>캡처 소프트웨어 및 분석 소프트웨어를 포함한 </a:t>
            </a:r>
            <a:r>
              <a:rPr lang="ko-KR" altLang="en-US" sz="1800" dirty="0" err="1"/>
              <a:t>부채널</a:t>
            </a:r>
            <a:r>
              <a:rPr lang="ko-KR" altLang="en-US" sz="1800" dirty="0"/>
              <a:t> 분석 툴 박스 </a:t>
            </a:r>
          </a:p>
          <a:p>
            <a:pPr lvl="0" indent="-3429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Malgun Gothic"/>
              <a:buChar char="•"/>
            </a:pPr>
            <a:r>
              <a:rPr lang="ko-KR" altLang="en-US" sz="1800" dirty="0"/>
              <a:t>오픈 소스로 고도화된 모듈화가 특징</a:t>
            </a:r>
            <a:endParaRPr lang="en-US" altLang="ko-KR" sz="1800" dirty="0"/>
          </a:p>
          <a:p>
            <a:pPr lvl="0" indent="-3429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Malgun Gothic"/>
              <a:buChar char="•"/>
            </a:pPr>
            <a:endParaRPr lang="ko-KR" altLang="en-US" sz="1800" dirty="0"/>
          </a:p>
          <a:p>
            <a:pPr marL="508000" lvl="0" indent="-457200">
              <a:lnSpc>
                <a:spcPct val="115000"/>
              </a:lnSpc>
              <a:spcBef>
                <a:spcPts val="0"/>
              </a:spcBef>
              <a:buSzPts val="2800"/>
              <a:buFont typeface="+mj-lt"/>
              <a:buAutoNum type="arabicPeriod"/>
            </a:pPr>
            <a:r>
              <a:rPr lang="ko" altLang="ko-KR" sz="2000" dirty="0"/>
              <a:t>CW 도식도</a:t>
            </a:r>
            <a:br>
              <a:rPr lang="ko" altLang="ko-KR" sz="2000" dirty="0"/>
            </a:br>
            <a:r>
              <a:rPr lang="ko-KR" altLang="en-US" sz="1600" dirty="0"/>
              <a:t>패키지 조직도</a:t>
            </a:r>
            <a:r>
              <a:rPr lang="ko" altLang="ko-KR" sz="1600" dirty="0"/>
              <a:t>, 클래스 다이어그램</a:t>
            </a:r>
            <a:endParaRPr lang="en-US" altLang="ko" sz="1600" dirty="0"/>
          </a:p>
          <a:p>
            <a:pPr marL="508000" lvl="0" indent="-457200">
              <a:lnSpc>
                <a:spcPct val="115000"/>
              </a:lnSpc>
              <a:spcBef>
                <a:spcPts val="0"/>
              </a:spcBef>
              <a:buSzPts val="2800"/>
              <a:buFont typeface="+mj-lt"/>
              <a:buAutoNum type="arabicPeriod"/>
            </a:pPr>
            <a:endParaRPr sz="1600" dirty="0"/>
          </a:p>
          <a:p>
            <a:pPr marL="5080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+mj-lt"/>
              <a:buAutoNum type="arabicPeriod"/>
            </a:pPr>
            <a:r>
              <a:rPr lang="ko" sz="2000" dirty="0"/>
              <a:t>클래스 세부분석</a:t>
            </a:r>
            <a:br>
              <a:rPr lang="ko" sz="2400" dirty="0"/>
            </a:br>
            <a:r>
              <a:rPr lang="ko" sz="1600" dirty="0"/>
              <a:t>코드 문서화</a:t>
            </a:r>
            <a:endParaRPr lang="en-US" altLang="ko" sz="1600" dirty="0"/>
          </a:p>
          <a:p>
            <a:pPr marL="5080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+mj-lt"/>
              <a:buAutoNum type="arabicPeriod"/>
            </a:pPr>
            <a:endParaRPr sz="1600" dirty="0"/>
          </a:p>
          <a:p>
            <a:pPr marL="5080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+mj-lt"/>
              <a:buAutoNum type="arabicPeriod"/>
            </a:pPr>
            <a:r>
              <a:rPr lang="ko" sz="2000" dirty="0"/>
              <a:t>CW 5.0.1 alpha vs 3.5.4 </a:t>
            </a:r>
            <a:br>
              <a:rPr lang="ko" sz="2400" dirty="0"/>
            </a:br>
            <a:r>
              <a:rPr lang="ko" sz="1600" dirty="0"/>
              <a:t>디렉토리와 파일 구조 기반으로 두 버전 간 차이 비교 분석</a:t>
            </a:r>
            <a:endParaRPr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4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 CW 5.0.1 alpha vs 3.5.4 </a:t>
            </a:r>
            <a:endParaRPr/>
          </a:p>
        </p:txBody>
      </p:sp>
      <p:sp>
        <p:nvSpPr>
          <p:cNvPr id="441" name="Google Shape;441;p54"/>
          <p:cNvSpPr txBox="1">
            <a:spLocks noGrp="1"/>
          </p:cNvSpPr>
          <p:nvPr>
            <p:ph type="body" idx="1"/>
          </p:nvPr>
        </p:nvSpPr>
        <p:spPr>
          <a:xfrm>
            <a:off x="308372" y="864394"/>
            <a:ext cx="8527200" cy="379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/chipwhisperer/capture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3.5.4에만 존재: auxiliary, scripts, ui,</a:t>
            </a:r>
            <a:endParaRPr/>
          </a:p>
          <a:p>
            <a:pPr marL="137160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ko"/>
              <a:t>/utils/SerialTerminalDialog.py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lang="ko" b="1">
                <a:solidFill>
                  <a:srgbClr val="FF0000"/>
                </a:solidFill>
              </a:rPr>
              <a:t>5.0.1에만 존재: /api/aux_list.py</a:t>
            </a:r>
            <a:endParaRPr b="1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ko"/>
              <a:t>3.5.4는 auxiliary에서 관리</a:t>
            </a:r>
            <a:endParaRPr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2" name="Google Shape;44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413" y="2600200"/>
            <a:ext cx="159067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4"/>
          <p:cNvSpPr txBox="1"/>
          <p:nvPr/>
        </p:nvSpPr>
        <p:spPr>
          <a:xfrm>
            <a:off x="5828113" y="2142400"/>
            <a:ext cx="10833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5.0.1 alpha</a:t>
            </a:r>
            <a:endParaRPr/>
          </a:p>
        </p:txBody>
      </p:sp>
      <p:sp>
        <p:nvSpPr>
          <p:cNvPr id="444" name="Google Shape;444;p54"/>
          <p:cNvSpPr txBox="1"/>
          <p:nvPr/>
        </p:nvSpPr>
        <p:spPr>
          <a:xfrm>
            <a:off x="7803009" y="1519700"/>
            <a:ext cx="750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3.5.4</a:t>
            </a:r>
            <a:endParaRPr/>
          </a:p>
        </p:txBody>
      </p:sp>
      <p:pic>
        <p:nvPicPr>
          <p:cNvPr id="445" name="Google Shape;44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938" y="1977500"/>
            <a:ext cx="1642137" cy="26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5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 CW 5.0.1 alpha vs 3.5.4 </a:t>
            </a:r>
            <a:endParaRPr/>
          </a:p>
        </p:txBody>
      </p:sp>
      <p:sp>
        <p:nvSpPr>
          <p:cNvPr id="451" name="Google Shape;451;p55"/>
          <p:cNvSpPr txBox="1">
            <a:spLocks noGrp="1"/>
          </p:cNvSpPr>
          <p:nvPr>
            <p:ph type="body" idx="1"/>
          </p:nvPr>
        </p:nvSpPr>
        <p:spPr>
          <a:xfrm>
            <a:off x="308347" y="864394"/>
            <a:ext cx="8527200" cy="379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/chipwhisperer/common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디렉토리 및 파일 구성은 양측 동일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ko"/>
              <a:t>단, results 디렉토리는 예외</a:t>
            </a:r>
            <a:endParaRPr/>
          </a:p>
          <a:p>
            <a:pPr marL="1371600" lvl="2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ko" sz="1000"/>
              <a:t>3.5.4의 파일 구성이 풍부함</a:t>
            </a:r>
            <a:endParaRPr sz="1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5.0.1에서 ui 디렉토리는 common에만 존재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ko"/>
              <a:t>파일 수: </a:t>
            </a:r>
            <a:r>
              <a:rPr lang="ko" b="1">
                <a:solidFill>
                  <a:srgbClr val="FF0000"/>
                </a:solidFill>
              </a:rPr>
              <a:t>5.0.1 2개 vs 3.5.4 20개</a:t>
            </a:r>
            <a:r>
              <a:rPr lang="ko"/>
              <a:t> </a:t>
            </a:r>
            <a:endParaRPr/>
          </a:p>
          <a:p>
            <a:pPr marL="1371600" lvl="2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ko" sz="1000"/>
              <a:t> images 디렉토리의 구성요소는 제외한 수치</a:t>
            </a:r>
            <a:endParaRPr sz="1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ko"/>
              <a:t>제공하는 기능이 기존보다 현저히 줄어듦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ko"/>
              <a:t>UI 요소를 jupyter에 의존하기 때문으로 추정</a:t>
            </a:r>
            <a:endParaRPr/>
          </a:p>
        </p:txBody>
      </p:sp>
      <p:pic>
        <p:nvPicPr>
          <p:cNvPr id="452" name="Google Shape;45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6825" y="2134999"/>
            <a:ext cx="1635875" cy="258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713" y="3259075"/>
            <a:ext cx="1383025" cy="145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55"/>
          <p:cNvSpPr txBox="1"/>
          <p:nvPr/>
        </p:nvSpPr>
        <p:spPr>
          <a:xfrm>
            <a:off x="5941575" y="2801275"/>
            <a:ext cx="10833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5.0.1 alpha</a:t>
            </a:r>
            <a:endParaRPr/>
          </a:p>
        </p:txBody>
      </p:sp>
      <p:sp>
        <p:nvSpPr>
          <p:cNvPr id="455" name="Google Shape;455;p55"/>
          <p:cNvSpPr txBox="1"/>
          <p:nvPr/>
        </p:nvSpPr>
        <p:spPr>
          <a:xfrm>
            <a:off x="7819771" y="1677200"/>
            <a:ext cx="750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3.5.4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6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 CW 5.0.1 alpha vs 3.5.4 </a:t>
            </a:r>
            <a:endParaRPr/>
          </a:p>
        </p:txBody>
      </p:sp>
      <p:sp>
        <p:nvSpPr>
          <p:cNvPr id="461" name="Google Shape;461;p56"/>
          <p:cNvSpPr txBox="1">
            <a:spLocks noGrp="1"/>
          </p:cNvSpPr>
          <p:nvPr>
            <p:ph type="body" idx="1"/>
          </p:nvPr>
        </p:nvSpPr>
        <p:spPr>
          <a:xfrm>
            <a:off x="308372" y="864394"/>
            <a:ext cx="8527200" cy="379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/chipwhisperer/hardware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lang="ko" b="1">
                <a:solidFill>
                  <a:srgbClr val="FF0000"/>
                </a:solidFill>
              </a:rPr>
              <a:t>5.0.1에만 존재: cw_daemon.py</a:t>
            </a:r>
            <a:endParaRPr b="1"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ko"/>
              <a:t>서버와 클라이언트 간 통신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ko"/>
              <a:t>jupyter 지원을 위한 것으로 추정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그 외 모든 파일 구성 동일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2" name="Google Shape;46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395" y="2390650"/>
            <a:ext cx="194615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4713" y="2390650"/>
            <a:ext cx="1800225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56"/>
          <p:cNvSpPr txBox="1"/>
          <p:nvPr/>
        </p:nvSpPr>
        <p:spPr>
          <a:xfrm>
            <a:off x="5394825" y="1932850"/>
            <a:ext cx="10833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5.0.1 alpha</a:t>
            </a:r>
            <a:endParaRPr/>
          </a:p>
        </p:txBody>
      </p:sp>
      <p:sp>
        <p:nvSpPr>
          <p:cNvPr id="465" name="Google Shape;465;p56"/>
          <p:cNvSpPr txBox="1"/>
          <p:nvPr/>
        </p:nvSpPr>
        <p:spPr>
          <a:xfrm>
            <a:off x="7559846" y="1932850"/>
            <a:ext cx="750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3.5.4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7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 CW 5.0.1 alpha vs 3.5.4 </a:t>
            </a:r>
            <a:endParaRPr/>
          </a:p>
        </p:txBody>
      </p:sp>
      <p:sp>
        <p:nvSpPr>
          <p:cNvPr id="471" name="Google Shape;471;p57"/>
          <p:cNvSpPr txBox="1">
            <a:spLocks noGrp="1"/>
          </p:cNvSpPr>
          <p:nvPr>
            <p:ph type="body" idx="1"/>
          </p:nvPr>
        </p:nvSpPr>
        <p:spPr>
          <a:xfrm>
            <a:off x="308372" y="864394"/>
            <a:ext cx="8527200" cy="379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5.0.1 버전과 3.5.4 버전의 파일 수는 약 2.55배 차이</a:t>
            </a:r>
            <a:endParaRPr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단, 5.0.1은 아직 개발중임을 감안해야 함 </a:t>
            </a:r>
            <a:endParaRPr/>
          </a:p>
        </p:txBody>
      </p:sp>
      <p:grpSp>
        <p:nvGrpSpPr>
          <p:cNvPr id="472" name="Google Shape;472;p57"/>
          <p:cNvGrpSpPr/>
          <p:nvPr/>
        </p:nvGrpSpPr>
        <p:grpSpPr>
          <a:xfrm>
            <a:off x="2567433" y="2113950"/>
            <a:ext cx="4009130" cy="2543650"/>
            <a:chOff x="2567433" y="2113950"/>
            <a:chExt cx="4009130" cy="2543650"/>
          </a:xfrm>
        </p:grpSpPr>
        <p:sp>
          <p:nvSpPr>
            <p:cNvPr id="473" name="Google Shape;473;p57"/>
            <p:cNvSpPr txBox="1"/>
            <p:nvPr/>
          </p:nvSpPr>
          <p:spPr>
            <a:xfrm>
              <a:off x="3028063" y="2113950"/>
              <a:ext cx="1083300" cy="4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5.0.1 alpha</a:t>
              </a:r>
              <a:endParaRPr/>
            </a:p>
          </p:txBody>
        </p:sp>
        <p:sp>
          <p:nvSpPr>
            <p:cNvPr id="474" name="Google Shape;474;p57"/>
            <p:cNvSpPr txBox="1"/>
            <p:nvPr/>
          </p:nvSpPr>
          <p:spPr>
            <a:xfrm>
              <a:off x="5421396" y="2113950"/>
              <a:ext cx="750000" cy="4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3.5.4</a:t>
              </a:r>
              <a:endParaRPr/>
            </a:p>
          </p:txBody>
        </p:sp>
        <p:pic>
          <p:nvPicPr>
            <p:cNvPr id="475" name="Google Shape;475;p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67433" y="2571750"/>
              <a:ext cx="2004570" cy="2085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6" name="Google Shape;476;p5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71993" y="2571750"/>
              <a:ext cx="2004570" cy="2085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7" name="Google Shape;477;p57"/>
            <p:cNvSpPr txBox="1"/>
            <p:nvPr/>
          </p:nvSpPr>
          <p:spPr>
            <a:xfrm>
              <a:off x="4561625" y="2133300"/>
              <a:ext cx="4095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&lt;</a:t>
              </a:r>
              <a:endParaRPr/>
            </a:p>
          </p:txBody>
        </p:sp>
        <p:cxnSp>
          <p:nvCxnSpPr>
            <p:cNvPr id="478" name="Google Shape;478;p57"/>
            <p:cNvCxnSpPr/>
            <p:nvPr/>
          </p:nvCxnSpPr>
          <p:spPr>
            <a:xfrm>
              <a:off x="3275880" y="4102681"/>
              <a:ext cx="10563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57"/>
            <p:cNvCxnSpPr/>
            <p:nvPr/>
          </p:nvCxnSpPr>
          <p:spPr>
            <a:xfrm>
              <a:off x="5252933" y="4102681"/>
              <a:ext cx="10869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8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 CW 5.0.1 alpha vs 3.5.4</a:t>
            </a:r>
            <a:endParaRPr/>
          </a:p>
        </p:txBody>
      </p:sp>
      <p:sp>
        <p:nvSpPr>
          <p:cNvPr id="485" name="Google Shape;485;p58"/>
          <p:cNvSpPr txBox="1">
            <a:spLocks noGrp="1"/>
          </p:cNvSpPr>
          <p:nvPr>
            <p:ph type="body" idx="1"/>
          </p:nvPr>
        </p:nvSpPr>
        <p:spPr>
          <a:xfrm>
            <a:off x="308372" y="864394"/>
            <a:ext cx="8527200" cy="3793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결론</a:t>
            </a:r>
            <a:br>
              <a:rPr lang="ko"/>
            </a:b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UI 지원에 대한 단순화 작업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UI 관련 파일들 Jupyter로 통합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auxiliary관련 파일을 하나의 파일로 종합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Jupyter 지원을 위한 파일들 추가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ko"/>
              <a:t>여러가지 파일들에 대한 통합으로 인해 파일 크기 감소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dirty="0"/>
              <a:t> 클래스 다이어그램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7CC3AB-B9EA-434D-9370-7DED5796A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5" y="727310"/>
            <a:ext cx="7613243" cy="40053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6093C-5DCF-4DBE-B9BC-41740B06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altLang="ko-KR" sz="2800" dirty="0"/>
              <a:t> 클래스 다이어그램</a:t>
            </a:r>
            <a:endParaRPr lang="ko-KR" altLang="en-US" dirty="0"/>
          </a:p>
        </p:txBody>
      </p:sp>
      <p:pic>
        <p:nvPicPr>
          <p:cNvPr id="2050" name="Picture 2" descr="Class Diagram에 대한 이미지 검색결과">
            <a:extLst>
              <a:ext uri="{FF2B5EF4-FFF2-40B4-BE49-F238E27FC236}">
                <a16:creationId xmlns:a16="http://schemas.microsoft.com/office/drawing/2014/main" id="{732ABAA5-5E32-4A0B-B9D1-F8F6B2B60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095" y="1067733"/>
            <a:ext cx="66675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06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77C3A-1E9A-49FA-BDF8-BEF3F9DF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BA11F-218F-4C6A-BA4C-55541FAE7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D3A492-6E14-4F97-B7DC-B3BB2BEB6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"/>
            <a:ext cx="9144000" cy="483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9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31B83-EA51-428A-B0FF-0CFC7298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3F8656-2B7A-4194-9AC5-FA200E7333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 err="1"/>
              <a:t>Epydoc</a:t>
            </a:r>
            <a:r>
              <a:rPr lang="en-US" altLang="ko-KR" dirty="0"/>
              <a:t> </a:t>
            </a:r>
            <a:r>
              <a:rPr lang="ko-KR" altLang="en-US" dirty="0"/>
              <a:t>파이썬 코드 문서화 모듈을 사용하여 문서화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450B70-2AC0-4717-9491-BBB900259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3" y="1311114"/>
            <a:ext cx="8195094" cy="334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000" cy="571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>
                <a:latin typeface="Arial"/>
                <a:ea typeface="Arial"/>
                <a:cs typeface="Arial"/>
                <a:sym typeface="Arial"/>
              </a:rPr>
              <a:t> Common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0"/>
          <p:cNvSpPr txBox="1">
            <a:spLocks noGrp="1"/>
          </p:cNvSpPr>
          <p:nvPr>
            <p:ph type="body" idx="1"/>
          </p:nvPr>
        </p:nvSpPr>
        <p:spPr>
          <a:xfrm>
            <a:off x="6806150" y="2091450"/>
            <a:ext cx="2266800" cy="213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200" dirty="0"/>
              <a:t>기본 저장 방법은 Python NumPY 라이브러리의 기본 저장 및 로드 명령을 사용 </a:t>
            </a:r>
            <a:br>
              <a:rPr lang="ko" sz="1200" dirty="0"/>
            </a:br>
            <a:endParaRPr sz="12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ko" sz="1200" dirty="0"/>
              <a:t>추적을 MySQL 서버에 저장 DPAContestv3 도구에서 사용하는 대안 제공</a:t>
            </a:r>
            <a:endParaRPr sz="1200" dirty="0"/>
          </a:p>
        </p:txBody>
      </p:sp>
      <p:pic>
        <p:nvPicPr>
          <p:cNvPr id="325" name="Google Shape;3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" y="1537600"/>
            <a:ext cx="6663274" cy="340607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0"/>
          <p:cNvSpPr txBox="1">
            <a:spLocks noGrp="1"/>
          </p:cNvSpPr>
          <p:nvPr>
            <p:ph type="body" idx="1"/>
          </p:nvPr>
        </p:nvSpPr>
        <p:spPr>
          <a:xfrm>
            <a:off x="308950" y="867425"/>
            <a:ext cx="8707200" cy="595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ko" sz="1200" dirty="0"/>
              <a:t>공통으로 사용되는 매개변</a:t>
            </a:r>
            <a:r>
              <a:rPr lang="ko-KR" altLang="en-US" sz="1200" dirty="0"/>
              <a:t>수에 대한 기능</a:t>
            </a:r>
            <a:r>
              <a:rPr lang="ko" sz="1200" dirty="0"/>
              <a:t>, 프로젝트 저장 및 </a:t>
            </a:r>
            <a:r>
              <a:rPr lang="ko-KR" altLang="en-US" sz="1200" dirty="0" err="1"/>
              <a:t>가저오기</a:t>
            </a:r>
            <a:r>
              <a:rPr lang="ko" sz="1200" dirty="0"/>
              <a:t>, </a:t>
            </a:r>
            <a:r>
              <a:rPr lang="en-US" altLang="ko" sz="1200" dirty="0"/>
              <a:t>trace</a:t>
            </a:r>
            <a:r>
              <a:rPr lang="ko" sz="1200" dirty="0"/>
              <a:t> 파일 사용, 데이터 플로팅, '스크립팅' 시스템으로 구성</a:t>
            </a:r>
            <a:endParaRPr sz="12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150" cy="57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" sz="1100"/>
              <a:t>  </a:t>
            </a:r>
            <a:r>
              <a:rPr lang="ko" sz="3600">
                <a:latin typeface="Arial"/>
                <a:ea typeface="Arial"/>
                <a:cs typeface="Arial"/>
                <a:sym typeface="Arial"/>
              </a:rPr>
              <a:t>Capture 모듈 구성</a:t>
            </a:r>
            <a:endParaRPr sz="1100"/>
          </a:p>
        </p:txBody>
      </p:sp>
      <p:sp>
        <p:nvSpPr>
          <p:cNvPr id="212" name="Google Shape;212;p38"/>
          <p:cNvSpPr/>
          <p:nvPr/>
        </p:nvSpPr>
        <p:spPr>
          <a:xfrm>
            <a:off x="66684" y="1503759"/>
            <a:ext cx="3473700" cy="32958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Parameter</a:t>
            </a:r>
            <a:endParaRPr sz="1100"/>
          </a:p>
        </p:txBody>
      </p:sp>
      <p:sp>
        <p:nvSpPr>
          <p:cNvPr id="213" name="Google Shape;213;p38"/>
          <p:cNvSpPr txBox="1"/>
          <p:nvPr/>
        </p:nvSpPr>
        <p:spPr>
          <a:xfrm>
            <a:off x="184554" y="1858919"/>
            <a:ext cx="1714200" cy="12078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scopes</a:t>
            </a: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325451" y="2138167"/>
            <a:ext cx="1436400" cy="2511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openADC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38"/>
          <p:cNvSpPr txBox="1"/>
          <p:nvPr/>
        </p:nvSpPr>
        <p:spPr>
          <a:xfrm>
            <a:off x="325451" y="2428601"/>
            <a:ext cx="1436400" cy="2511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PicoScope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38"/>
          <p:cNvSpPr txBox="1"/>
          <p:nvPr/>
        </p:nvSpPr>
        <p:spPr>
          <a:xfrm>
            <a:off x="325451" y="2721088"/>
            <a:ext cx="1436400" cy="2511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VisaScope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38"/>
          <p:cNvSpPr txBox="1"/>
          <p:nvPr/>
        </p:nvSpPr>
        <p:spPr>
          <a:xfrm>
            <a:off x="1984964" y="1858919"/>
            <a:ext cx="1447200" cy="12078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38"/>
          <p:cNvSpPr txBox="1"/>
          <p:nvPr/>
        </p:nvSpPr>
        <p:spPr>
          <a:xfrm>
            <a:off x="2120377" y="1867425"/>
            <a:ext cx="12237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None/>
            </a:pPr>
            <a:r>
              <a:rPr lang="ko" sz="1200" b="0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Acq_patte</a:t>
            </a:r>
            <a:r>
              <a:rPr lang="ko" sz="12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lang="ko" sz="1200" b="0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ns</a:t>
            </a:r>
            <a:endParaRPr sz="12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2054440" y="2146739"/>
            <a:ext cx="1319700" cy="2511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basic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38"/>
          <p:cNvSpPr txBox="1"/>
          <p:nvPr/>
        </p:nvSpPr>
        <p:spPr>
          <a:xfrm>
            <a:off x="2054440" y="2437174"/>
            <a:ext cx="1319700" cy="2511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dpahelper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38"/>
          <p:cNvSpPr txBox="1"/>
          <p:nvPr/>
        </p:nvSpPr>
        <p:spPr>
          <a:xfrm>
            <a:off x="2054440" y="2727608"/>
            <a:ext cx="1319700" cy="2511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tvlattest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38"/>
          <p:cNvSpPr txBox="1"/>
          <p:nvPr/>
        </p:nvSpPr>
        <p:spPr>
          <a:xfrm>
            <a:off x="183781" y="3110913"/>
            <a:ext cx="1729800" cy="16032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38"/>
          <p:cNvSpPr txBox="1"/>
          <p:nvPr/>
        </p:nvSpPr>
        <p:spPr>
          <a:xfrm>
            <a:off x="519909" y="3094847"/>
            <a:ext cx="9618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None/>
            </a:pPr>
            <a:r>
              <a:rPr lang="ko" sz="12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targets</a:t>
            </a:r>
            <a:endParaRPr sz="12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38"/>
          <p:cNvSpPr txBox="1"/>
          <p:nvPr/>
        </p:nvSpPr>
        <p:spPr>
          <a:xfrm>
            <a:off x="252620" y="3362969"/>
            <a:ext cx="762900" cy="2901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CW SPI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38"/>
          <p:cNvSpPr txBox="1"/>
          <p:nvPr/>
        </p:nvSpPr>
        <p:spPr>
          <a:xfrm>
            <a:off x="252620" y="3699765"/>
            <a:ext cx="762900" cy="2901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CW305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1081749" y="3362969"/>
            <a:ext cx="762900" cy="2901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spiflash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38"/>
          <p:cNvSpPr txBox="1"/>
          <p:nvPr/>
        </p:nvSpPr>
        <p:spPr>
          <a:xfrm>
            <a:off x="1084028" y="3699756"/>
            <a:ext cx="762900" cy="2901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Simple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Serial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38"/>
          <p:cNvSpPr txBox="1"/>
          <p:nvPr/>
        </p:nvSpPr>
        <p:spPr>
          <a:xfrm>
            <a:off x="254898" y="4036560"/>
            <a:ext cx="762900" cy="2901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algun Gothic"/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SAKURAG</a:t>
            </a:r>
            <a:endParaRPr sz="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38"/>
          <p:cNvSpPr txBox="1"/>
          <p:nvPr/>
        </p:nvSpPr>
        <p:spPr>
          <a:xfrm>
            <a:off x="1081749" y="4036543"/>
            <a:ext cx="762900" cy="2901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Smart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Card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38"/>
          <p:cNvSpPr txBox="1"/>
          <p:nvPr/>
        </p:nvSpPr>
        <p:spPr>
          <a:xfrm>
            <a:off x="1995233" y="3110913"/>
            <a:ext cx="1436400" cy="16032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p38"/>
          <p:cNvSpPr txBox="1"/>
          <p:nvPr/>
        </p:nvSpPr>
        <p:spPr>
          <a:xfrm>
            <a:off x="2166645" y="3094797"/>
            <a:ext cx="10440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None/>
            </a:pPr>
            <a:r>
              <a:rPr lang="ko"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auxiliary</a:t>
            </a: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38"/>
          <p:cNvSpPr txBox="1"/>
          <p:nvPr/>
        </p:nvSpPr>
        <p:spPr>
          <a:xfrm>
            <a:off x="2053656" y="3385171"/>
            <a:ext cx="1319700" cy="218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algun Gothic"/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Frequency Measure</a:t>
            </a:r>
            <a:endParaRPr sz="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246696" y="4373369"/>
            <a:ext cx="1606200" cy="2901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algun Gothic"/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SASEBOGII</a:t>
            </a:r>
            <a:endParaRPr sz="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2053656" y="3641797"/>
            <a:ext cx="1319700" cy="218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algun Gothic"/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GPIOToggle</a:t>
            </a:r>
            <a:endParaRPr sz="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38"/>
          <p:cNvSpPr txBox="1"/>
          <p:nvPr/>
        </p:nvSpPr>
        <p:spPr>
          <a:xfrm>
            <a:off x="2053656" y="3905825"/>
            <a:ext cx="1319700" cy="218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algun Gothic"/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recordtriggerlength</a:t>
            </a:r>
            <a:endParaRPr sz="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38"/>
          <p:cNvSpPr txBox="1"/>
          <p:nvPr/>
        </p:nvSpPr>
        <p:spPr>
          <a:xfrm>
            <a:off x="2053656" y="4162451"/>
            <a:ext cx="1319700" cy="218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algun Gothic"/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ResetAVR</a:t>
            </a:r>
            <a:endParaRPr sz="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38"/>
          <p:cNvSpPr txBox="1"/>
          <p:nvPr/>
        </p:nvSpPr>
        <p:spPr>
          <a:xfrm>
            <a:off x="2053656" y="4419069"/>
            <a:ext cx="1319700" cy="218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algun Gothic"/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ResetCW1173 Read</a:t>
            </a:r>
            <a:endParaRPr sz="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38"/>
          <p:cNvSpPr/>
          <p:nvPr/>
        </p:nvSpPr>
        <p:spPr>
          <a:xfrm>
            <a:off x="3565704" y="1503759"/>
            <a:ext cx="1884300" cy="25770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GUI</a:t>
            </a: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3666234" y="1858919"/>
            <a:ext cx="1678800" cy="21312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3841600" y="1858919"/>
            <a:ext cx="12237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None/>
            </a:pPr>
            <a:r>
              <a:rPr lang="ko" sz="12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UI</a:t>
            </a:r>
            <a:endParaRPr sz="12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3745257" y="2129594"/>
            <a:ext cx="1492200" cy="264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CWCaptureGUI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3745257" y="2436222"/>
            <a:ext cx="1492200" cy="264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EncryptionStatus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Monitor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38"/>
          <p:cNvSpPr txBox="1"/>
          <p:nvPr/>
        </p:nvSpPr>
        <p:spPr>
          <a:xfrm>
            <a:off x="3745257" y="2742841"/>
            <a:ext cx="1492200" cy="264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GlitchExplorer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Dialog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3745257" y="3049459"/>
            <a:ext cx="1492200" cy="264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AVRProgrammer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Dialog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3745257" y="3356078"/>
            <a:ext cx="1492200" cy="264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algun Gothic"/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XMEGAProgrammer</a:t>
            </a:r>
            <a:endParaRPr sz="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Dialog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38"/>
          <p:cNvSpPr txBox="1"/>
          <p:nvPr/>
        </p:nvSpPr>
        <p:spPr>
          <a:xfrm>
            <a:off x="3745257" y="3662697"/>
            <a:ext cx="1492200" cy="264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algun Gothic"/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STM32FProgrammer</a:t>
            </a:r>
            <a:endParaRPr sz="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Dialog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38"/>
          <p:cNvSpPr/>
          <p:nvPr/>
        </p:nvSpPr>
        <p:spPr>
          <a:xfrm>
            <a:off x="5476725" y="1503750"/>
            <a:ext cx="1884300" cy="25770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</a:t>
            </a: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38"/>
          <p:cNvSpPr txBox="1"/>
          <p:nvPr/>
        </p:nvSpPr>
        <p:spPr>
          <a:xfrm>
            <a:off x="5607189" y="1878269"/>
            <a:ext cx="1620900" cy="6963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38"/>
          <p:cNvSpPr txBox="1"/>
          <p:nvPr/>
        </p:nvSpPr>
        <p:spPr>
          <a:xfrm>
            <a:off x="5793058" y="1839700"/>
            <a:ext cx="1181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None/>
            </a:pPr>
            <a:r>
              <a:rPr lang="ko" sz="1000" b="0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Acquisition</a:t>
            </a:r>
            <a:endParaRPr sz="10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None/>
            </a:pPr>
            <a:r>
              <a:rPr lang="ko" sz="1000" b="0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controller</a:t>
            </a:r>
            <a:endParaRPr sz="10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38"/>
          <p:cNvSpPr txBox="1"/>
          <p:nvPr/>
        </p:nvSpPr>
        <p:spPr>
          <a:xfrm>
            <a:off x="5661629" y="2252604"/>
            <a:ext cx="1492200" cy="264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Acquisition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5602239" y="2617956"/>
            <a:ext cx="1620900" cy="1391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algun Gothic"/>
              <a:buNone/>
            </a:pP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38"/>
          <p:cNvSpPr txBox="1"/>
          <p:nvPr/>
        </p:nvSpPr>
        <p:spPr>
          <a:xfrm>
            <a:off x="5788108" y="2604073"/>
            <a:ext cx="11814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lgun Gothic"/>
              <a:buNone/>
            </a:pPr>
            <a:r>
              <a:rPr lang="ko" sz="1200" b="0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Programmer</a:t>
            </a:r>
            <a:endParaRPr sz="1200" b="0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38"/>
          <p:cNvSpPr txBox="1"/>
          <p:nvPr/>
        </p:nvSpPr>
        <p:spPr>
          <a:xfrm>
            <a:off x="5656688" y="2861604"/>
            <a:ext cx="1492200" cy="249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AVRProgrammer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5657495" y="3150624"/>
            <a:ext cx="1492200" cy="249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Programmer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38"/>
          <p:cNvSpPr txBox="1"/>
          <p:nvPr/>
        </p:nvSpPr>
        <p:spPr>
          <a:xfrm>
            <a:off x="5657495" y="3435904"/>
            <a:ext cx="1492200" cy="249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STM32FProgrammer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38"/>
          <p:cNvSpPr txBox="1"/>
          <p:nvPr/>
        </p:nvSpPr>
        <p:spPr>
          <a:xfrm>
            <a:off x="5657495" y="3721166"/>
            <a:ext cx="1492200" cy="249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XMEGAProgrammer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38"/>
          <p:cNvSpPr/>
          <p:nvPr/>
        </p:nvSpPr>
        <p:spPr>
          <a:xfrm>
            <a:off x="3564200" y="4103450"/>
            <a:ext cx="3792300" cy="6963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Utils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38"/>
          <p:cNvSpPr txBox="1"/>
          <p:nvPr/>
        </p:nvSpPr>
        <p:spPr>
          <a:xfrm>
            <a:off x="3664713" y="4450263"/>
            <a:ext cx="820200" cy="264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IntelHex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38"/>
          <p:cNvSpPr txBox="1"/>
          <p:nvPr/>
        </p:nvSpPr>
        <p:spPr>
          <a:xfrm>
            <a:off x="4591979" y="4450263"/>
            <a:ext cx="820200" cy="264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Serial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Protocols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38"/>
          <p:cNvSpPr txBox="1"/>
          <p:nvPr/>
        </p:nvSpPr>
        <p:spPr>
          <a:xfrm>
            <a:off x="5516578" y="4451200"/>
            <a:ext cx="820200" cy="264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algun Gothic"/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SerialTerminal</a:t>
            </a:r>
            <a:endParaRPr sz="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algun Gothic"/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Dialog</a:t>
            </a:r>
            <a:endParaRPr sz="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6460278" y="4451200"/>
            <a:ext cx="840600" cy="264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Malgun Gothic"/>
              <a:buNone/>
            </a:pPr>
            <a:r>
              <a:rPr lang="ko" sz="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Programming</a:t>
            </a:r>
            <a:endParaRPr sz="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_files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38"/>
          <p:cNvSpPr txBox="1"/>
          <p:nvPr/>
        </p:nvSpPr>
        <p:spPr>
          <a:xfrm>
            <a:off x="308950" y="940613"/>
            <a:ext cx="52842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ko" dirty="0">
                <a:latin typeface="Malgun Gothic"/>
                <a:ea typeface="Malgun Gothic"/>
                <a:cs typeface="Malgun Gothic"/>
                <a:sym typeface="Malgun Gothic"/>
              </a:rPr>
              <a:t>매개 변수 값 설정, Programmer와 수집 기능, GUI로 구성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7299051" y="1536202"/>
            <a:ext cx="18843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latin typeface="Malgun Gothic"/>
                <a:ea typeface="Malgun Gothic"/>
                <a:cs typeface="Malgun Gothic"/>
                <a:sym typeface="Malgun Gothic"/>
              </a:rPr>
              <a:t>picScopes, VISA</a:t>
            </a: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 같은 </a:t>
            </a:r>
            <a:b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표준 오실로스코프를 제어하는 모듈 제공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키와 평문 패턴 </a:t>
            </a:r>
            <a:r>
              <a:rPr lang="ko" sz="1200" b="1" dirty="0">
                <a:latin typeface="Malgun Gothic"/>
                <a:ea typeface="Malgun Gothic"/>
                <a:cs typeface="Malgun Gothic"/>
                <a:sym typeface="Malgun Gothic"/>
              </a:rPr>
              <a:t>3가지 </a:t>
            </a:r>
            <a:br>
              <a:rPr lang="ko" sz="1200" b="1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200" b="1" dirty="0">
                <a:latin typeface="Malgun Gothic"/>
                <a:ea typeface="Malgun Gothic"/>
                <a:cs typeface="Malgun Gothic"/>
                <a:sym typeface="Malgun Gothic"/>
              </a:rPr>
              <a:t>모듈</a:t>
            </a: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 제공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latin typeface="Malgun Gothic"/>
                <a:ea typeface="Malgun Gothic"/>
                <a:cs typeface="Malgun Gothic"/>
                <a:sym typeface="Malgun Gothic"/>
              </a:rPr>
              <a:t>CW보드와 SAKURA 보드</a:t>
            </a: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 같은 기존 하드웨어 모듈 제공</a:t>
            </a: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latin typeface="Malgun Gothic"/>
                <a:ea typeface="Malgun Gothic"/>
                <a:cs typeface="Malgun Gothic"/>
                <a:sym typeface="Malgun Gothic"/>
              </a:rPr>
              <a:t>디버그 목적의 모니터 창, </a:t>
            </a:r>
            <a:r>
              <a:rPr lang="ko" sz="1200" b="1" dirty="0">
                <a:latin typeface="Malgun Gothic"/>
                <a:ea typeface="Malgun Gothic"/>
                <a:cs typeface="Malgun Gothic"/>
                <a:sym typeface="Malgun Gothic"/>
              </a:rPr>
              <a:t>Glitch, Programmer </a:t>
            </a:r>
            <a:br>
              <a:rPr lang="ko" sz="1200" b="1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200" b="1" dirty="0">
                <a:latin typeface="Malgun Gothic"/>
                <a:ea typeface="Malgun Gothic"/>
                <a:cs typeface="Malgun Gothic"/>
                <a:sym typeface="Malgun Gothic"/>
              </a:rPr>
              <a:t>Dialog UI 제공</a:t>
            </a:r>
            <a:endParaRPr sz="12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>
            <a:spLocks noGrp="1"/>
          </p:cNvSpPr>
          <p:nvPr>
            <p:ph type="title"/>
          </p:nvPr>
        </p:nvSpPr>
        <p:spPr>
          <a:xfrm>
            <a:off x="308940" y="155810"/>
            <a:ext cx="85263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ko" sz="3600">
                <a:latin typeface="Arial"/>
                <a:ea typeface="Arial"/>
                <a:cs typeface="Arial"/>
                <a:sym typeface="Arial"/>
              </a:rPr>
              <a:t> Analyzer 모듈 구성</a:t>
            </a:r>
            <a:endParaRPr sz="1100"/>
          </a:p>
        </p:txBody>
      </p:sp>
      <p:sp>
        <p:nvSpPr>
          <p:cNvPr id="270" name="Google Shape;270;p39"/>
          <p:cNvSpPr/>
          <p:nvPr/>
        </p:nvSpPr>
        <p:spPr>
          <a:xfrm>
            <a:off x="64240" y="1417086"/>
            <a:ext cx="2290800" cy="34623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lgun Gothic"/>
              <a:buNone/>
            </a:pPr>
            <a:r>
              <a:rPr lang="ko" sz="1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attacks</a:t>
            </a:r>
            <a:endParaRPr sz="1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39"/>
          <p:cNvSpPr/>
          <p:nvPr/>
        </p:nvSpPr>
        <p:spPr>
          <a:xfrm>
            <a:off x="4868880" y="1426537"/>
            <a:ext cx="2429400" cy="4146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scripts</a:t>
            </a:r>
            <a:endParaRPr sz="12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39"/>
          <p:cNvSpPr txBox="1"/>
          <p:nvPr/>
        </p:nvSpPr>
        <p:spPr>
          <a:xfrm>
            <a:off x="5724561" y="1489340"/>
            <a:ext cx="1500300" cy="275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algun Gothic"/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capattack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39"/>
          <p:cNvSpPr txBox="1"/>
          <p:nvPr/>
        </p:nvSpPr>
        <p:spPr>
          <a:xfrm>
            <a:off x="172026" y="1750359"/>
            <a:ext cx="2055300" cy="11925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cpa_algorithms</a:t>
            </a:r>
            <a:endParaRPr sz="12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1222570" y="4296908"/>
            <a:ext cx="1004700" cy="231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models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179969" y="4288336"/>
            <a:ext cx="1004700" cy="237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cpa_algorithms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39"/>
          <p:cNvSpPr txBox="1"/>
          <p:nvPr/>
        </p:nvSpPr>
        <p:spPr>
          <a:xfrm>
            <a:off x="179969" y="4554009"/>
            <a:ext cx="2047200" cy="243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profiling_algorithms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39"/>
          <p:cNvSpPr/>
          <p:nvPr/>
        </p:nvSpPr>
        <p:spPr>
          <a:xfrm>
            <a:off x="2400307" y="1901612"/>
            <a:ext cx="2429400" cy="29898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preprocessing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39"/>
          <p:cNvSpPr/>
          <p:nvPr/>
        </p:nvSpPr>
        <p:spPr>
          <a:xfrm>
            <a:off x="4868865" y="1897196"/>
            <a:ext cx="2429400" cy="29898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utils</a:t>
            </a: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p39"/>
          <p:cNvSpPr txBox="1"/>
          <p:nvPr/>
        </p:nvSpPr>
        <p:spPr>
          <a:xfrm>
            <a:off x="4982835" y="3659423"/>
            <a:ext cx="1086300" cy="300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fasterdtw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p39"/>
          <p:cNvSpPr txBox="1"/>
          <p:nvPr/>
        </p:nvSpPr>
        <p:spPr>
          <a:xfrm>
            <a:off x="4981846" y="3295496"/>
            <a:ext cx="1087200" cy="300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attackscriptgen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39"/>
          <p:cNvSpPr txBox="1"/>
          <p:nvPr/>
        </p:nvSpPr>
        <p:spPr>
          <a:xfrm>
            <a:off x="4978911" y="4036349"/>
            <a:ext cx="1086300" cy="300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Partition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6134098" y="3304314"/>
            <a:ext cx="1086300" cy="300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populations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39"/>
          <p:cNvSpPr txBox="1"/>
          <p:nvPr/>
        </p:nvSpPr>
        <p:spPr>
          <a:xfrm>
            <a:off x="4978910" y="4417154"/>
            <a:ext cx="1087200" cy="300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partitiontools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39"/>
          <p:cNvSpPr txBox="1"/>
          <p:nvPr/>
        </p:nvSpPr>
        <p:spPr>
          <a:xfrm>
            <a:off x="6138746" y="3672668"/>
            <a:ext cx="1086300" cy="300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scripteditor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39"/>
          <p:cNvSpPr txBox="1"/>
          <p:nvPr/>
        </p:nvSpPr>
        <p:spPr>
          <a:xfrm>
            <a:off x="6130174" y="4053068"/>
            <a:ext cx="1086300" cy="300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syntaxhighlighter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6130174" y="4404143"/>
            <a:ext cx="1086300" cy="300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syntaxhighlighter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39"/>
          <p:cNvSpPr txBox="1"/>
          <p:nvPr/>
        </p:nvSpPr>
        <p:spPr>
          <a:xfrm>
            <a:off x="4978910" y="2253335"/>
            <a:ext cx="2237400" cy="955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TraceExplorerScripts</a:t>
            </a:r>
            <a:endParaRPr sz="14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39"/>
          <p:cNvSpPr txBox="1"/>
          <p:nvPr/>
        </p:nvSpPr>
        <p:spPr>
          <a:xfrm>
            <a:off x="5164045" y="2524874"/>
            <a:ext cx="1898100" cy="300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PartitionDisplay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39"/>
          <p:cNvSpPr txBox="1"/>
          <p:nvPr/>
        </p:nvSpPr>
        <p:spPr>
          <a:xfrm>
            <a:off x="5164045" y="2863229"/>
            <a:ext cx="1898100" cy="300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TextDisplay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39"/>
          <p:cNvSpPr txBox="1"/>
          <p:nvPr/>
        </p:nvSpPr>
        <p:spPr>
          <a:xfrm>
            <a:off x="2499403" y="2717027"/>
            <a:ext cx="1093200" cy="300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add_noise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_random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39"/>
          <p:cNvSpPr txBox="1"/>
          <p:nvPr/>
        </p:nvSpPr>
        <p:spPr>
          <a:xfrm>
            <a:off x="2498479" y="2300348"/>
            <a:ext cx="1094100" cy="300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add_noise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_jitter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39"/>
          <p:cNvSpPr txBox="1"/>
          <p:nvPr/>
        </p:nvSpPr>
        <p:spPr>
          <a:xfrm>
            <a:off x="2504272" y="3164291"/>
            <a:ext cx="1093200" cy="300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Cache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_traces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39"/>
          <p:cNvSpPr txBox="1"/>
          <p:nvPr/>
        </p:nvSpPr>
        <p:spPr>
          <a:xfrm>
            <a:off x="3664954" y="2300495"/>
            <a:ext cx="1093200" cy="300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Decimation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_fixed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39"/>
          <p:cNvSpPr txBox="1"/>
          <p:nvPr/>
        </p:nvSpPr>
        <p:spPr>
          <a:xfrm>
            <a:off x="2504272" y="3615326"/>
            <a:ext cx="1094100" cy="300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Decimation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_clock_recovery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39"/>
          <p:cNvSpPr txBox="1"/>
          <p:nvPr/>
        </p:nvSpPr>
        <p:spPr>
          <a:xfrm>
            <a:off x="3664954" y="2721858"/>
            <a:ext cx="1093200" cy="300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Digital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_filter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39"/>
          <p:cNvSpPr txBox="1"/>
          <p:nvPr/>
        </p:nvSpPr>
        <p:spPr>
          <a:xfrm>
            <a:off x="3664954" y="3163165"/>
            <a:ext cx="1093200" cy="300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Normalize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39"/>
          <p:cNvSpPr txBox="1"/>
          <p:nvPr/>
        </p:nvSpPr>
        <p:spPr>
          <a:xfrm>
            <a:off x="3678615" y="3610118"/>
            <a:ext cx="1093200" cy="300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resync_cross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_correlation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39"/>
          <p:cNvSpPr txBox="1"/>
          <p:nvPr/>
        </p:nvSpPr>
        <p:spPr>
          <a:xfrm>
            <a:off x="2498863" y="4044335"/>
            <a:ext cx="1094100" cy="300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Resync_dtw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39"/>
          <p:cNvSpPr txBox="1"/>
          <p:nvPr/>
        </p:nvSpPr>
        <p:spPr>
          <a:xfrm>
            <a:off x="3674155" y="4042003"/>
            <a:ext cx="1093200" cy="300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resync_peak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_detect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39"/>
          <p:cNvSpPr txBox="1"/>
          <p:nvPr/>
        </p:nvSpPr>
        <p:spPr>
          <a:xfrm>
            <a:off x="2498479" y="4439010"/>
            <a:ext cx="1094100" cy="300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resync_resample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_zc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39"/>
          <p:cNvSpPr txBox="1"/>
          <p:nvPr/>
        </p:nvSpPr>
        <p:spPr>
          <a:xfrm>
            <a:off x="3673747" y="4436756"/>
            <a:ext cx="1093200" cy="300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resync_sad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39"/>
          <p:cNvSpPr/>
          <p:nvPr/>
        </p:nvSpPr>
        <p:spPr>
          <a:xfrm>
            <a:off x="2397271" y="1421939"/>
            <a:ext cx="2429400" cy="4146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UI</a:t>
            </a:r>
            <a:endParaRPr sz="12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39"/>
          <p:cNvSpPr txBox="1"/>
          <p:nvPr/>
        </p:nvSpPr>
        <p:spPr>
          <a:xfrm>
            <a:off x="3187325" y="1486949"/>
            <a:ext cx="1500300" cy="275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CWAnalyzerGUI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39"/>
          <p:cNvSpPr txBox="1"/>
          <p:nvPr/>
        </p:nvSpPr>
        <p:spPr>
          <a:xfrm>
            <a:off x="172026" y="2963223"/>
            <a:ext cx="2047200" cy="7458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models</a:t>
            </a:r>
            <a:endParaRPr sz="1100"/>
          </a:p>
        </p:txBody>
      </p:sp>
      <p:sp>
        <p:nvSpPr>
          <p:cNvPr id="305" name="Google Shape;305;p39"/>
          <p:cNvSpPr txBox="1"/>
          <p:nvPr/>
        </p:nvSpPr>
        <p:spPr>
          <a:xfrm>
            <a:off x="179969" y="3727440"/>
            <a:ext cx="2047200" cy="5235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profiling_algorithms</a:t>
            </a:r>
            <a:endParaRPr sz="12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39"/>
          <p:cNvSpPr txBox="1"/>
          <p:nvPr/>
        </p:nvSpPr>
        <p:spPr>
          <a:xfrm>
            <a:off x="451517" y="4011546"/>
            <a:ext cx="1552200" cy="2097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template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39"/>
          <p:cNvSpPr txBox="1"/>
          <p:nvPr/>
        </p:nvSpPr>
        <p:spPr>
          <a:xfrm>
            <a:off x="234766" y="3224884"/>
            <a:ext cx="929700" cy="1815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AES128_8bit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p39"/>
          <p:cNvSpPr txBox="1"/>
          <p:nvPr/>
        </p:nvSpPr>
        <p:spPr>
          <a:xfrm>
            <a:off x="1227022" y="3224884"/>
            <a:ext cx="929700" cy="1815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AES256_8bit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39"/>
          <p:cNvSpPr txBox="1"/>
          <p:nvPr/>
        </p:nvSpPr>
        <p:spPr>
          <a:xfrm>
            <a:off x="234766" y="3466430"/>
            <a:ext cx="929700" cy="1815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DES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39"/>
          <p:cNvSpPr txBox="1"/>
          <p:nvPr/>
        </p:nvSpPr>
        <p:spPr>
          <a:xfrm>
            <a:off x="1227022" y="3466430"/>
            <a:ext cx="929700" cy="1815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XOR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p39"/>
          <p:cNvSpPr txBox="1"/>
          <p:nvPr/>
        </p:nvSpPr>
        <p:spPr>
          <a:xfrm>
            <a:off x="1244930" y="2055232"/>
            <a:ext cx="929700" cy="1815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bayesian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39"/>
          <p:cNvSpPr txBox="1"/>
          <p:nvPr/>
        </p:nvSpPr>
        <p:spPr>
          <a:xfrm>
            <a:off x="273842" y="2277753"/>
            <a:ext cx="929700" cy="1815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progressive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39"/>
          <p:cNvSpPr txBox="1"/>
          <p:nvPr/>
        </p:nvSpPr>
        <p:spPr>
          <a:xfrm>
            <a:off x="1242850" y="2271755"/>
            <a:ext cx="929700" cy="1815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simpleloop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p39"/>
          <p:cNvSpPr txBox="1"/>
          <p:nvPr/>
        </p:nvSpPr>
        <p:spPr>
          <a:xfrm>
            <a:off x="271099" y="2059832"/>
            <a:ext cx="929700" cy="181500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c_accel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39"/>
          <p:cNvSpPr txBox="1"/>
          <p:nvPr/>
        </p:nvSpPr>
        <p:spPr>
          <a:xfrm>
            <a:off x="288262" y="2516041"/>
            <a:ext cx="1868400" cy="1395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experimentalchannelinfo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p39"/>
          <p:cNvSpPr txBox="1"/>
          <p:nvPr/>
        </p:nvSpPr>
        <p:spPr>
          <a:xfrm>
            <a:off x="275426" y="2722298"/>
            <a:ext cx="1868400" cy="1395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progressive_caccel</a:t>
            </a:r>
            <a:endParaRPr sz="9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39"/>
          <p:cNvSpPr txBox="1"/>
          <p:nvPr/>
        </p:nvSpPr>
        <p:spPr>
          <a:xfrm>
            <a:off x="308950" y="940188"/>
            <a:ext cx="52842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ko" dirty="0">
                <a:latin typeface="Malgun Gothic"/>
                <a:ea typeface="Malgun Gothic"/>
                <a:cs typeface="Malgun Gothic"/>
                <a:sym typeface="Malgun Gothic"/>
              </a:rPr>
              <a:t>Preprocessing, 공격 알고리즘과 모델, GUI로 구성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39"/>
          <p:cNvSpPr txBox="1"/>
          <p:nvPr/>
        </p:nvSpPr>
        <p:spPr>
          <a:xfrm>
            <a:off x="7285450" y="1417075"/>
            <a:ext cx="1923300" cy="22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공격 전에 작동하는 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몇 가지 기본 사전 처리 모듈 제공하며 임의의 순서로 함께 연결 가능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주로 CPA 공격 모듈과 profiling 공격 모듈 제공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암호 알고리즘 모델 AES 8-bit, DES, XOR 제공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제목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ryptoCraft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ryptoCraft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1581</Words>
  <Application>Microsoft Office PowerPoint</Application>
  <PresentationFormat>화면 슬라이드 쇼(16:9)</PresentationFormat>
  <Paragraphs>354</Paragraphs>
  <Slides>24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Simple Light</vt:lpstr>
      <vt:lpstr>제목 테마</vt:lpstr>
      <vt:lpstr>CryptoCraft 테마</vt:lpstr>
      <vt:lpstr>Office 테마</vt:lpstr>
      <vt:lpstr>CryptoCraft 테마</vt:lpstr>
      <vt:lpstr>Chipwhisperer 분석</vt:lpstr>
      <vt:lpstr>Chipwhisperer</vt:lpstr>
      <vt:lpstr> 클래스 다이어그램</vt:lpstr>
      <vt:lpstr> 클래스 다이어그램</vt:lpstr>
      <vt:lpstr>PowerPoint 프레젠테이션</vt:lpstr>
      <vt:lpstr>문서화</vt:lpstr>
      <vt:lpstr> Common</vt:lpstr>
      <vt:lpstr>  Capture 모듈 구성</vt:lpstr>
      <vt:lpstr> Analyzer 모듈 구성</vt:lpstr>
      <vt:lpstr> 모듈 관련 클래스</vt:lpstr>
      <vt:lpstr> 실행 흐름 Capture</vt:lpstr>
      <vt:lpstr> 모듈 추가</vt:lpstr>
      <vt:lpstr>모듈 추가 간단한 예시</vt:lpstr>
      <vt:lpstr>모듈 추가 간단한 예시</vt:lpstr>
      <vt:lpstr> 클래스 다이어그램</vt:lpstr>
      <vt:lpstr> CW 5.0.1 alpha </vt:lpstr>
      <vt:lpstr> CW 5.0.1 alpha</vt:lpstr>
      <vt:lpstr> CW 5.0.1 alpha vs 3.5.4 </vt:lpstr>
      <vt:lpstr> CW 5.0.1 alpha vs 3.5.4 </vt:lpstr>
      <vt:lpstr> CW 5.0.1 alpha vs 3.5.4 </vt:lpstr>
      <vt:lpstr> CW 5.0.1 alpha vs 3.5.4 </vt:lpstr>
      <vt:lpstr> CW 5.0.1 alpha vs 3.5.4 </vt:lpstr>
      <vt:lpstr> CW 5.0.1 alpha vs 3.5.4 </vt:lpstr>
      <vt:lpstr> CW 5.0.1 alpha vs 3.5.4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CW-3.5.4 분석 중간 보고</dc:title>
  <cp:lastModifiedBy>김현준</cp:lastModifiedBy>
  <cp:revision>20</cp:revision>
  <dcterms:modified xsi:type="dcterms:W3CDTF">2019-05-29T14:19:29Z</dcterms:modified>
</cp:coreProperties>
</file>