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90" r:id="rId2"/>
    <p:sldId id="580" r:id="rId3"/>
    <p:sldId id="585" r:id="rId4"/>
    <p:sldId id="582" r:id="rId5"/>
    <p:sldId id="589" r:id="rId6"/>
    <p:sldId id="586" r:id="rId7"/>
    <p:sldId id="587" r:id="rId8"/>
    <p:sldId id="588" r:id="rId9"/>
    <p:sldId id="590" r:id="rId10"/>
    <p:sldId id="591" r:id="rId11"/>
    <p:sldId id="6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89"/>
  </p:normalViewPr>
  <p:slideViewPr>
    <p:cSldViewPr snapToGrid="0">
      <p:cViewPr>
        <p:scale>
          <a:sx n="138" d="100"/>
          <a:sy n="138" d="100"/>
        </p:scale>
        <p:origin x="13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A2263-FCE6-5544-BC6C-1957085EC105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86D3-670D-884E-ADCF-66E35EA197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12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336F0-075A-523A-78C0-A5038005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825E66-DD64-2213-7D80-3D9EC7B1E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30DF65-EDB1-DC13-6531-97029E27D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D146D4-6EC5-2828-A2FD-AE9DF7B98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2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49DA-DA96-B4A6-3105-30BA5C9A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BDFE83-E57A-4B5E-49D7-AF7C6C312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BF0C68-4907-116E-E590-1128B15C5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146D0-6D8C-CE06-711D-5678CBE5D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43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CB76-DBA6-272B-17D8-E98B306C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830BFE-B640-4A39-095D-C92EE552B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5014FF-1B74-245E-1AF7-A61C68867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C2C03-90D7-4F10-199F-4D344B661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80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5C669-1D9E-9B91-E77A-B5214A6F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B3562-0760-9F13-1CEB-84E6EF1F3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0836DB-22FB-FD88-7A62-C0B9085B4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BF954-49E6-D914-EE01-0DC2C9EB4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23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F6CD7-6685-327C-DE25-B14B92D0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CD71F-41C6-1E88-AF64-FFB975EC4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BC1FB3-A052-B809-A591-182806368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A90B3-2407-3A64-69DC-6D8A45D3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115F6-681B-864C-A49C-C1EF69C6542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269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B86D3-670D-884E-ADCF-66E35EA197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846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104A54-BC15-D12C-2615-439C25AB6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AAD8B-754B-6642-86E0-11211C030387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53B21-EE62-A4F7-D68F-571AAB5DD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10B10-13CE-BF09-4CE2-A5A5708D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0B7BD-0296-D40E-00E9-E61B0E46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56265-C39B-C352-98C7-B203D262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9376-B62D-E9D4-3EB9-0BD0D0B7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2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CC585-058F-C05D-50AF-4FD22FDF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CA280-28CF-EC15-3113-2A176974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1DE78-E878-B007-F408-4F5EBCF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C04D0-6C63-E401-898D-7EC0E1F8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40688-C0A8-1C51-E71B-4DFB0CB9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57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46A18A-FBDC-C529-4228-E02873D2F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71578-47A4-CAF5-27F1-71431DFA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84673-EDDC-4376-851D-C361F4D7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3E2F9-65C7-DB82-F42D-AE55760A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4A699-A91F-7C4D-4AD7-8DCDF604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314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421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6" t="69587"/>
          <a:stretch/>
        </p:blipFill>
        <p:spPr>
          <a:xfrm>
            <a:off x="0" y="6642340"/>
            <a:ext cx="1802918" cy="195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20"/>
          <a:stretch/>
        </p:blipFill>
        <p:spPr>
          <a:xfrm>
            <a:off x="10880202" y="6584950"/>
            <a:ext cx="1311798" cy="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4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68EB-B94C-2CA0-0048-751A8B9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3362F-5050-7057-38EC-5AFCC3C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43C30-E512-869F-BA98-3E88D363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2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AE6F2-2B32-10D9-2AAC-AC8FFF93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9AD8C-614E-7C84-A2A6-C585E323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0548D-6ABC-5532-5D14-E61BCE6E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AE3DD-B650-9947-EC16-D7959E1B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F27F2-40A5-D26C-24A9-15916B2A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7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3ECB0-8EA5-B00C-FB6A-CF3DCD8F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3B53B-D0EE-D551-D98B-0DDD4E63B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C5BCC-6DA5-5DFE-45AD-53D3C0F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323D-34CA-ED45-B30F-4F75519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31413-66B3-3742-CDCC-ED51AFFD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0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6801F-8828-0B8C-11FE-9BD5FAA2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1EFC3-FFAB-D3D3-7E7E-81C940969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2AB68-EB8E-05EC-10DF-0D6D06C0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59ABE-0FD3-AEC4-FF6D-96881588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11A66-BCB2-EA20-866D-EEF8666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0A375-6332-8A6F-77FA-07E62D60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64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896D1-D9D6-4F26-2B90-AE9DA16D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8F2498-D9F4-687C-49EA-2EBDA95D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C5A99-9904-D22D-75AB-B4C25BB5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A381A4-B4A9-0F85-D30E-5C7FE4EA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38A95-4CFC-7F06-2D18-C8A7BB27B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8B5E6F-A86F-D7B4-F7A1-140820F0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491DF-6C80-6BAC-707F-08C752E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94D521-96F5-48B0-9FD4-6DC343E3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186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39AF-00EC-C0AB-82DA-A3BA69CA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26BBA8-20D1-8007-C1FA-4820872B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EF66A2-6D3C-7C6B-5646-C2201EF1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F635A9-3332-0FA8-8053-8142CD1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C6239-D999-123B-3618-52469E51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89E79A-34A8-981C-0A16-24BE0D8B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AA86C-5254-690C-D4A1-B061D0BD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274A4-7838-AC03-410D-45307C5A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73AAF-1E49-DE04-CFDD-59A52A18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BC594-4E61-24A9-939D-3F1AAF32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8573A-91CB-0742-9908-B606CDB4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34C93-CD1A-3428-7785-E8DE6C72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8F3EC-C2FF-DF6A-FDAE-44DCAB13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924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897A-AFA6-3D41-F4A0-B7161917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A73213-4980-340C-A7EE-C90444038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F84C2-2216-5B78-3389-AD659070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9459EF-53A1-5F52-ECBC-8AAA9875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877AF-29A1-0622-F373-0FC90859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D430E-4DB2-3DC5-43F9-865405A0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8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8C18FB-72B4-690E-E846-C242599B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61D83-EF7D-0DAC-8C1A-436014DF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B51C6-62DC-9B8F-F381-DD4B5678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709B4-7B15-9344-9F57-72F3EFD3403A}" type="datetimeFigureOut">
              <a:rPr kumimoji="1" lang="ko-KR" altLang="en-US" smtClean="0"/>
              <a:t>2025. 7. 30.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0F4BF-940A-D4DB-3F09-1CF3A8C6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18FE7-458C-7C16-B483-A346D06C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E1B3D-CC65-CB40-9DBD-706A71C1CF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2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9D05F-A05F-2997-51A1-420C19FA8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77571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  <a:t>양자 회로 물리적 자원 추정</a:t>
            </a:r>
            <a:r>
              <a:rPr lang="en-US" altLang="ko-KR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  <a:t>:</a:t>
            </a:r>
            <a:br>
              <a:rPr lang="en-US" altLang="ko-KR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</a:br>
            <a:r>
              <a:rPr lang="en-US" altLang="ko-KR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  <a:t>Error Correction</a:t>
            </a:r>
            <a:br>
              <a:rPr lang="en-US" altLang="ko-KR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</a:br>
            <a:br>
              <a:rPr lang="en-US" altLang="ko-KR" sz="4000" b="1" dirty="0">
                <a:solidFill>
                  <a:srgbClr val="0070C0"/>
                </a:solidFill>
                <a:latin typeface="Noto Sans Armenian" panose="020B0502040504020204" pitchFamily="34" charset="0"/>
              </a:rPr>
            </a:br>
            <a:r>
              <a:rPr lang="ko-KR" altLang="en-US" sz="2000" b="1" dirty="0">
                <a:latin typeface="Noto Sans Armenian" panose="020B0502040504020204" pitchFamily="34" charset="0"/>
              </a:rPr>
              <a:t>장경배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A0678-FD7B-3314-DC25-F5E80504C341}"/>
              </a:ext>
            </a:extLst>
          </p:cNvPr>
          <p:cNvSpPr txBox="1"/>
          <p:nvPr/>
        </p:nvSpPr>
        <p:spPr>
          <a:xfrm>
            <a:off x="4359563" y="4680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youtu.be</a:t>
            </a:r>
            <a:r>
              <a:rPr lang="ko-KR" altLang="en-US" dirty="0"/>
              <a:t>/viEG5eaLOR4</a:t>
            </a:r>
          </a:p>
        </p:txBody>
      </p:sp>
    </p:spTree>
    <p:extLst>
      <p:ext uri="{BB962C8B-B14F-4D97-AF65-F5344CB8AC3E}">
        <p14:creationId xmlns:p14="http://schemas.microsoft.com/office/powerpoint/2010/main" val="152871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CC3204-457C-0CDE-D1C5-0448969E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1" y="4534041"/>
            <a:ext cx="4918312" cy="117970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162EF4-DD64-D244-6F1A-0EA42D6B9CE8}"/>
                  </a:ext>
                </a:extLst>
              </p:cNvPr>
              <p:cNvSpPr txBox="1"/>
              <p:nvPr/>
            </p:nvSpPr>
            <p:spPr>
              <a:xfrm>
                <a:off x="367749" y="1242390"/>
                <a:ext cx="3137910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Binary ECC (</a:t>
                </a:r>
                <a14:m>
                  <m:oMath xmlns:m="http://schemas.openxmlformats.org/officeDocument/2006/math"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=571</m:t>
                    </m:r>
                  </m:oMath>
                </a14:m>
                <a:r>
                  <a:rPr kumimoji="1" lang="en-US" altLang="ko-KR" sz="22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Runtime Estimation </a:t>
                </a:r>
                <a:endParaRPr kumimoji="1" lang="ko-KR" alt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162EF4-DD64-D244-6F1A-0EA42D6B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9" y="1242390"/>
                <a:ext cx="3137910" cy="3139321"/>
              </a:xfrm>
              <a:prstGeom prst="rect">
                <a:avLst/>
              </a:prstGeom>
              <a:blipFill>
                <a:blip r:embed="rId3"/>
                <a:stretch>
                  <a:fillRect l="-2016" t="-1205" r="-1613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3E94BFB-FE86-E96D-F76C-EAAD09EC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31" y="1841300"/>
            <a:ext cx="4826049" cy="1804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D6EF0F8-A83D-75D6-7CB9-566E9AF0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Quantum Attack on Binary ECC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5EE6-71FE-82DF-C2E4-4DC53168F77A}"/>
              </a:ext>
            </a:extLst>
          </p:cNvPr>
          <p:cNvSpPr txBox="1"/>
          <p:nvPr/>
        </p:nvSpPr>
        <p:spPr>
          <a:xfrm>
            <a:off x="5993296" y="4840357"/>
            <a:ext cx="203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 13026 Factories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74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0"/>
          <p:cNvSpPr txBox="1"/>
          <p:nvPr/>
        </p:nvSpPr>
        <p:spPr>
          <a:xfrm>
            <a:off x="3794907" y="2959661"/>
            <a:ext cx="4659336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ko-KR" altLang="en-US" sz="5500" u="none" strike="noStrike" cap="none" dirty="0">
                <a:solidFill>
                  <a:schemeClr val="dk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Calibri"/>
                <a:sym typeface="Calibri"/>
              </a:rPr>
              <a:t>감사합니다</a:t>
            </a:r>
            <a:endParaRPr sz="5500" u="none" strike="noStrike" cap="none" dirty="0">
              <a:solidFill>
                <a:schemeClr val="dk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Calibri"/>
              <a:sym typeface="Calibri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7FA333-B372-21C9-35DA-6665BFF6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B9D3-EAF0-7A44-B522-0A500B1E98A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BFDAE-3AAD-EA67-6AD8-6ACAD4371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EB78C7ED-1DA8-40B9-EE0A-A39AC3A2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09640-DC27-F943-D8AD-E41721F466DC}"/>
              </a:ext>
            </a:extLst>
          </p:cNvPr>
          <p:cNvSpPr txBox="1"/>
          <p:nvPr/>
        </p:nvSpPr>
        <p:spPr>
          <a:xfrm>
            <a:off x="115614" y="1198179"/>
            <a:ext cx="10941842" cy="506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2017</a:t>
            </a:r>
            <a:r>
              <a:rPr kumimoji="1" lang="ko-KR" altLang="en-US" sz="2200" dirty="0"/>
              <a:t>년 </a:t>
            </a:r>
            <a:r>
              <a:rPr kumimoji="1" lang="en-US" altLang="ko-KR" sz="2200" dirty="0"/>
              <a:t>SHA-2/3 (Asiacrypt’17) </a:t>
            </a:r>
            <a:r>
              <a:rPr kumimoji="1" lang="ko-KR" altLang="en-US" sz="2200" dirty="0"/>
              <a:t>에서 사용된 </a:t>
            </a:r>
            <a:r>
              <a:rPr kumimoji="1" lang="en-US" altLang="ko-KR" sz="2200" dirty="0"/>
              <a:t>Runtime </a:t>
            </a:r>
            <a:r>
              <a:rPr kumimoji="1" lang="ko-KR" altLang="en-US" sz="2200" dirty="0"/>
              <a:t>추정 방법을 전반적으로 따름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Reed-Muller 15-to-1 magic state distillation </a:t>
            </a:r>
            <a:r>
              <a:rPr kumimoji="1" lang="ko-KR" altLang="en-US" sz="2200" dirty="0"/>
              <a:t>방법을 사용</a:t>
            </a:r>
            <a:r>
              <a:rPr kumimoji="1" lang="en-US" altLang="ko-KR" sz="2200" dirty="0"/>
              <a:t> [*].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500" dirty="0"/>
          </a:p>
          <a:p>
            <a:endParaRPr kumimoji="1"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930169-03E5-A57D-42D7-202FA777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6" y="2471656"/>
            <a:ext cx="5161191" cy="247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A68BD-3175-6AF0-5390-278913BCD928}"/>
              </a:ext>
            </a:extLst>
          </p:cNvPr>
          <p:cNvSpPr txBox="1"/>
          <p:nvPr/>
        </p:nvSpPr>
        <p:spPr>
          <a:xfrm>
            <a:off x="0" y="6534837"/>
            <a:ext cx="8697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[*] </a:t>
            </a:r>
            <a:r>
              <a:rPr lang="ko-KR" altLang="en-US" sz="900" dirty="0" err="1"/>
              <a:t>Bravyi</a:t>
            </a:r>
            <a:r>
              <a:rPr lang="ko-KR" altLang="en-US" sz="900" dirty="0"/>
              <a:t>, </a:t>
            </a:r>
            <a:r>
              <a:rPr lang="ko-KR" altLang="en-US" sz="900" dirty="0" err="1"/>
              <a:t>S</a:t>
            </a:r>
            <a:r>
              <a:rPr lang="ko-KR" altLang="en-US" sz="900" dirty="0"/>
              <a:t>., </a:t>
            </a:r>
            <a:r>
              <a:rPr lang="ko-KR" altLang="en-US" sz="900" dirty="0" err="1"/>
              <a:t>Kitaev</a:t>
            </a:r>
            <a:r>
              <a:rPr lang="ko-KR" altLang="en-US" sz="900" dirty="0"/>
              <a:t>, </a:t>
            </a:r>
            <a:r>
              <a:rPr lang="ko-KR" altLang="en-US" sz="900" dirty="0" err="1"/>
              <a:t>A</a:t>
            </a:r>
            <a:r>
              <a:rPr lang="ko-KR" altLang="en-US" sz="900" dirty="0"/>
              <a:t>.: Universal </a:t>
            </a:r>
            <a:r>
              <a:rPr lang="ko-KR" altLang="en-US" sz="900" dirty="0" err="1"/>
              <a:t>quantum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computation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ideal</a:t>
            </a:r>
            <a:r>
              <a:rPr lang="ko-KR" altLang="en-US" sz="900" dirty="0"/>
              <a:t> </a:t>
            </a:r>
            <a:r>
              <a:rPr lang="ko-KR" altLang="en-US" sz="900" dirty="0" err="1"/>
              <a:t>Clifford</a:t>
            </a:r>
            <a:r>
              <a:rPr lang="ko-KR" altLang="en-US" sz="900" dirty="0"/>
              <a:t> </a:t>
            </a:r>
            <a:r>
              <a:rPr lang="ko-KR" altLang="en-US" sz="900" dirty="0" err="1"/>
              <a:t>gates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noisy</a:t>
            </a:r>
            <a:r>
              <a:rPr lang="ko-KR" altLang="en-US" sz="900" dirty="0"/>
              <a:t> </a:t>
            </a:r>
            <a:r>
              <a:rPr lang="ko-KR" altLang="en-US" sz="900" dirty="0" err="1"/>
              <a:t>ancillas</a:t>
            </a:r>
            <a:r>
              <a:rPr lang="ko-KR" altLang="en-US" sz="900" dirty="0"/>
              <a:t>. </a:t>
            </a:r>
            <a:r>
              <a:rPr lang="ko-KR" altLang="en-US" sz="900" dirty="0" err="1"/>
              <a:t>Phys</a:t>
            </a:r>
            <a:r>
              <a:rPr lang="ko-KR" altLang="en-US" sz="900" dirty="0"/>
              <a:t>. </a:t>
            </a:r>
            <a:r>
              <a:rPr lang="ko-KR" altLang="en-US" sz="900" dirty="0" err="1"/>
              <a:t>Rev</a:t>
            </a:r>
            <a:r>
              <a:rPr lang="ko-KR" altLang="en-US" sz="900" dirty="0"/>
              <a:t>. </a:t>
            </a:r>
            <a:r>
              <a:rPr lang="ko-KR" altLang="en-US" sz="900" dirty="0" err="1"/>
              <a:t>A</a:t>
            </a:r>
            <a:r>
              <a:rPr lang="ko-KR" altLang="en-US" sz="900" dirty="0"/>
              <a:t> 71, 022316 (</a:t>
            </a:r>
            <a:r>
              <a:rPr lang="ko-KR" altLang="en-US" sz="900" dirty="0" err="1"/>
              <a:t>Feb</a:t>
            </a:r>
            <a:r>
              <a:rPr lang="ko-KR" altLang="en-US" sz="900" dirty="0"/>
              <a:t> 2005),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6599B8-A8C9-B98D-B816-A3A2EBB0C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13" y="2083567"/>
            <a:ext cx="6182373" cy="3399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704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15D6-A62C-336A-3FDF-AD9DCF92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34D4C633-BE2B-1E3F-0588-D6AC68D1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Estimation: Assumptions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C37D7F-4B87-C271-9E2E-BE7A0F5CEC5C}"/>
                  </a:ext>
                </a:extLst>
              </p:cNvPr>
              <p:cNvSpPr txBox="1"/>
              <p:nvPr/>
            </p:nvSpPr>
            <p:spPr>
              <a:xfrm>
                <a:off x="220116" y="1076259"/>
                <a:ext cx="10512045" cy="5284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필요 가정들 </a:t>
                </a:r>
                <a:r>
                  <a:rPr kumimoji="1" lang="en-US" altLang="ko-KR" sz="2200" dirty="0"/>
                  <a:t>(Surface code &amp; Distillation)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Magic state injection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Per-gate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kumimoji="1" lang="en-US" altLang="ko-KR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kumimoji="1" lang="en-US" altLang="ko-KR" sz="22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Output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kumimoji="1"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m:rPr>
                        <m:nor/>
                      </m:rPr>
                      <a:rPr kumimoji="1" lang="en-US" altLang="ko-KR" sz="2400" b="1" dirty="0" smtClean="0">
                        <a:solidFill>
                          <a:schemeClr val="tx1"/>
                        </a:solidFill>
                      </a:rPr>
                      <m:t>−</m:t>
                    </m:r>
                    <m:r>
                      <a:rPr kumimoji="1"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𝒄𝒐𝒖𝒏𝒕</m:t>
                    </m:r>
                  </m:oMath>
                </a14:m>
                <a:endParaRPr kumimoji="1" lang="en-US" altLang="ko-KR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이러한 파라미터들을 가지고</a:t>
                </a:r>
                <a:r>
                  <a:rPr kumimoji="1" lang="en-US" altLang="ko-KR" sz="2200" dirty="0"/>
                  <a:t>, </a:t>
                </a:r>
                <a:r>
                  <a:rPr kumimoji="1" lang="ko-KR" altLang="en-US" sz="2200" dirty="0"/>
                  <a:t>다음 알고리즘은 </a:t>
                </a:r>
                <a:r>
                  <a:rPr kumimoji="1" lang="en-US" altLang="ko-KR" sz="2200" dirty="0"/>
                  <a:t>magic state distillation</a:t>
                </a:r>
                <a:r>
                  <a:rPr kumimoji="1" lang="ko-KR" altLang="en-US" sz="2200" dirty="0" err="1"/>
                  <a:t>에</a:t>
                </a:r>
                <a:r>
                  <a:rPr kumimoji="1" lang="ko-KR" altLang="en-US" sz="2200" dirty="0"/>
                  <a:t> 필요한</a:t>
                </a:r>
                <a:endParaRPr kumimoji="1" lang="en-US" altLang="ko-KR" sz="2200" dirty="0"/>
              </a:p>
              <a:p>
                <a:r>
                  <a:rPr kumimoji="1" lang="ko-KR" altLang="en-US" sz="2200" dirty="0"/>
                  <a:t>   레이어들의 정보를 계산할 수 있음</a:t>
                </a: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endParaRPr kumimoji="1" lang="en-US" altLang="ko-KR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C37D7F-4B87-C271-9E2E-BE7A0F5C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6" y="1076259"/>
                <a:ext cx="10512045" cy="5284524"/>
              </a:xfrm>
              <a:prstGeom prst="rect">
                <a:avLst/>
              </a:prstGeom>
              <a:blipFill>
                <a:blip r:embed="rId3"/>
                <a:stretch>
                  <a:fillRect l="-603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41E0F1EF-B9B3-C0BD-C350-402D7F6F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89" y="3717448"/>
            <a:ext cx="5973314" cy="2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6278-325C-0C86-2D50-538038FA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02E19F87-1841-051A-75BC-D4F2A4EC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81" y="3183638"/>
            <a:ext cx="4834458" cy="327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5BFDBDAD-7730-78F2-F351-8C2DDEF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Estimation: Distillation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D16C7C-775F-24B6-204A-16C0FFBAF0C8}"/>
                  </a:ext>
                </a:extLst>
              </p:cNvPr>
              <p:cNvSpPr txBox="1"/>
              <p:nvPr/>
            </p:nvSpPr>
            <p:spPr>
              <a:xfrm>
                <a:off x="202699" y="1172053"/>
                <a:ext cx="10489218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ECC with </a:t>
                </a:r>
                <a14:m>
                  <m:oMath xmlns:m="http://schemas.openxmlformats.org/officeDocument/2006/math"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kumimoji="1" lang="ko-KR" altLang="en-US" sz="2200" dirty="0" err="1"/>
                  <a:t>에</a:t>
                </a:r>
                <a:r>
                  <a:rPr kumimoji="1" lang="ko-KR" altLang="en-US" sz="2200" dirty="0"/>
                  <a:t> 대한 양자 공격</a:t>
                </a:r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자원을 대상으로 해당 알고리즘을 사용</a:t>
                </a: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Distillation</a:t>
                </a:r>
                <a:r>
                  <a:rPr kumimoji="1" lang="ko-KR" altLang="en-US" sz="2200" dirty="0"/>
                  <a:t>을 위해서는 다음 </a:t>
                </a:r>
                <a:r>
                  <a:rPr kumimoji="1" lang="en-US" altLang="ko-KR" sz="2200" dirty="0"/>
                  <a:t>2</a:t>
                </a:r>
                <a:r>
                  <a:rPr kumimoji="1" lang="ko-KR" altLang="en-US" sz="2200" dirty="0"/>
                  <a:t>개의 레이어가 요구됨 </a:t>
                </a:r>
                <a:r>
                  <a:rPr kumimoji="1" lang="en-US" altLang="ko-KR" sz="2200" dirty="0">
                    <a:sym typeface="Wingdings" pitchFamily="2" charset="2"/>
                  </a:rPr>
                  <a:t> [12, 6]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=12,  </m:t>
                    </m:r>
                    <m:sSub>
                      <m:sSubPr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Total qubits: 27000, Total Cycle: 180, Total time: 6951s (cycle</a:t>
                </a:r>
                <a:r>
                  <a:rPr kumimoji="1" lang="ko-KR" altLang="en-US" sz="2200" dirty="0"/>
                  <a:t> 당 </a:t>
                </a:r>
                <a:r>
                  <a:rPr kumimoji="1" lang="en-US" altLang="ko-KR" sz="2200" b="1" dirty="0"/>
                  <a:t>200ns</a:t>
                </a:r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가정</a:t>
                </a:r>
                <a:r>
                  <a:rPr kumimoji="1" lang="en-US" altLang="ko-KR" sz="22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D16C7C-775F-24B6-204A-16C0FFBA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" y="1172053"/>
                <a:ext cx="10489218" cy="1785104"/>
              </a:xfrm>
              <a:prstGeom prst="rect">
                <a:avLst/>
              </a:prstGeom>
              <a:blipFill>
                <a:blip r:embed="rId4"/>
                <a:stretch>
                  <a:fillRect l="-605" t="-2128" b="-5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7E5332B-01B7-DB36-159A-34DF8534611D}"/>
              </a:ext>
            </a:extLst>
          </p:cNvPr>
          <p:cNvCxnSpPr/>
          <p:nvPr/>
        </p:nvCxnSpPr>
        <p:spPr>
          <a:xfrm>
            <a:off x="2633005" y="3451681"/>
            <a:ext cx="5225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6EC550-EDD9-7AB1-7197-84B4BAC19F07}"/>
              </a:ext>
            </a:extLst>
          </p:cNvPr>
          <p:cNvSpPr txBox="1"/>
          <p:nvPr/>
        </p:nvSpPr>
        <p:spPr>
          <a:xfrm>
            <a:off x="4144301" y="3908391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Layer-1 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4FAA0-0D90-C31D-CC78-F4CE9EFA69A3}"/>
              </a:ext>
            </a:extLst>
          </p:cNvPr>
          <p:cNvSpPr txBox="1"/>
          <p:nvPr/>
        </p:nvSpPr>
        <p:spPr>
          <a:xfrm>
            <a:off x="2770154" y="5460177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Total cycles</a:t>
            </a:r>
            <a:endParaRPr kumimoji="1"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C8752-47D9-AC08-F5C9-27465A8A6C12}"/>
              </a:ext>
            </a:extLst>
          </p:cNvPr>
          <p:cNvSpPr txBox="1"/>
          <p:nvPr/>
        </p:nvSpPr>
        <p:spPr>
          <a:xfrm>
            <a:off x="4144301" y="4769543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Layer-2</a:t>
            </a:r>
            <a:endParaRPr kumimoji="1" lang="ko-KR" altLang="en-US" b="1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7DB47DC0-3E1D-CD4A-0D95-EDB1CC335B90}"/>
              </a:ext>
            </a:extLst>
          </p:cNvPr>
          <p:cNvCxnSpPr>
            <a:cxnSpLocks/>
          </p:cNvCxnSpPr>
          <p:nvPr/>
        </p:nvCxnSpPr>
        <p:spPr>
          <a:xfrm>
            <a:off x="3248171" y="4056481"/>
            <a:ext cx="5110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FE10F4-71C6-6FDD-D61D-A1E61BC70C50}"/>
              </a:ext>
            </a:extLst>
          </p:cNvPr>
          <p:cNvCxnSpPr>
            <a:cxnSpLocks/>
          </p:cNvCxnSpPr>
          <p:nvPr/>
        </p:nvCxnSpPr>
        <p:spPr>
          <a:xfrm>
            <a:off x="2338059" y="5783731"/>
            <a:ext cx="2949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415982-7C96-0165-F71E-3AF909031162}"/>
                  </a:ext>
                </a:extLst>
              </p:cNvPr>
              <p:cNvSpPr txBox="1"/>
              <p:nvPr/>
            </p:nvSpPr>
            <p:spPr>
              <a:xfrm>
                <a:off x="6237751" y="4036469"/>
                <a:ext cx="110504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415982-7C96-0165-F71E-3AF90903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51" y="4036469"/>
                <a:ext cx="1105046" cy="945900"/>
              </a:xfrm>
              <a:prstGeom prst="rect">
                <a:avLst/>
              </a:prstGeom>
              <a:blipFill>
                <a:blip r:embed="rId5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3B1CDEC-1CB6-0CC9-CF79-2A6EEF2F6793}"/>
              </a:ext>
            </a:extLst>
          </p:cNvPr>
          <p:cNvSpPr txBox="1"/>
          <p:nvPr/>
        </p:nvSpPr>
        <p:spPr>
          <a:xfrm>
            <a:off x="6096000" y="3764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 T-count: 579280000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06F966-3F5A-AD98-0B79-5ECCF95A0870}"/>
                  </a:ext>
                </a:extLst>
              </p:cNvPr>
              <p:cNvSpPr txBox="1"/>
              <p:nvPr/>
            </p:nvSpPr>
            <p:spPr>
              <a:xfrm>
                <a:off x="6237751" y="4607630"/>
                <a:ext cx="2227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ko-KR" dirty="0"/>
                  <a:t> T-count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06F966-3F5A-AD98-0B79-5ECCF95A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51" y="4607630"/>
                <a:ext cx="2227678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733BE250-7071-58ED-78A4-F5275730616C}"/>
              </a:ext>
            </a:extLst>
          </p:cNvPr>
          <p:cNvCxnSpPr>
            <a:cxnSpLocks/>
          </p:cNvCxnSpPr>
          <p:nvPr/>
        </p:nvCxnSpPr>
        <p:spPr>
          <a:xfrm>
            <a:off x="4105214" y="6417822"/>
            <a:ext cx="463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440408-E97C-4F75-044C-F02E91AFFCF6}"/>
                  </a:ext>
                </a:extLst>
              </p:cNvPr>
              <p:cNvSpPr txBox="1"/>
              <p:nvPr/>
            </p:nvSpPr>
            <p:spPr>
              <a:xfrm>
                <a:off x="8906452" y="4065506"/>
                <a:ext cx="19020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kumimoji="1" lang="en-US" altLang="ko-KR" sz="1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1" lang="en-US" altLang="ko-KR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440408-E97C-4F75-044C-F02E91AF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452" y="4065506"/>
                <a:ext cx="190206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9A9F493-A3BD-5D28-3EE4-6AC33A34C423}"/>
              </a:ext>
            </a:extLst>
          </p:cNvPr>
          <p:cNvSpPr txBox="1"/>
          <p:nvPr/>
        </p:nvSpPr>
        <p:spPr>
          <a:xfrm>
            <a:off x="6481573" y="3300984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Assumptions</a:t>
            </a:r>
            <a:endParaRPr kumimoji="1"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4E8C-F703-42C4-02C4-C7AD2EF0B05A}"/>
              </a:ext>
            </a:extLst>
          </p:cNvPr>
          <p:cNvSpPr txBox="1"/>
          <p:nvPr/>
        </p:nvSpPr>
        <p:spPr>
          <a:xfrm>
            <a:off x="9345406" y="3604698"/>
            <a:ext cx="20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Distillation layers</a:t>
            </a:r>
            <a:endParaRPr kumimoji="1"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9CC656-1937-50C3-8773-9DA881DD4B3B}"/>
              </a:ext>
            </a:extLst>
          </p:cNvPr>
          <p:cNvSpPr txBox="1"/>
          <p:nvPr/>
        </p:nvSpPr>
        <p:spPr>
          <a:xfrm>
            <a:off x="8313759" y="5455887"/>
            <a:ext cx="387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Total physical qubits &amp; Total Cycles</a:t>
            </a:r>
            <a:endParaRPr kumimoji="1"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EB5BD9-A5DC-F873-8524-164620B8FF7A}"/>
              </a:ext>
            </a:extLst>
          </p:cNvPr>
          <p:cNvSpPr txBox="1"/>
          <p:nvPr/>
        </p:nvSpPr>
        <p:spPr>
          <a:xfrm>
            <a:off x="2485532" y="6487025"/>
            <a:ext cx="555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 Total T gates  X  Total cycles  X  200ns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pipeline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62" name="오른쪽 화살표[R] 61">
            <a:extLst>
              <a:ext uri="{FF2B5EF4-FFF2-40B4-BE49-F238E27FC236}">
                <a16:creationId xmlns:a16="http://schemas.microsoft.com/office/drawing/2014/main" id="{FDD2D0FD-5ED2-BED3-086C-CA78DE80FEC7}"/>
              </a:ext>
            </a:extLst>
          </p:cNvPr>
          <p:cNvSpPr/>
          <p:nvPr/>
        </p:nvSpPr>
        <p:spPr>
          <a:xfrm>
            <a:off x="8677656" y="4306824"/>
            <a:ext cx="374904" cy="197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오른쪽 화살표[R] 62">
            <a:extLst>
              <a:ext uri="{FF2B5EF4-FFF2-40B4-BE49-F238E27FC236}">
                <a16:creationId xmlns:a16="http://schemas.microsoft.com/office/drawing/2014/main" id="{6CA2BE7E-AE1A-E05D-BFA2-9D485C488D5C}"/>
              </a:ext>
            </a:extLst>
          </p:cNvPr>
          <p:cNvSpPr/>
          <p:nvPr/>
        </p:nvSpPr>
        <p:spPr>
          <a:xfrm rot="5400000">
            <a:off x="10065427" y="5002325"/>
            <a:ext cx="374904" cy="197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C7C62D9-CA27-B6AF-61C3-E3245CDE9728}"/>
              </a:ext>
            </a:extLst>
          </p:cNvPr>
          <p:cNvSpPr txBox="1"/>
          <p:nvPr/>
        </p:nvSpPr>
        <p:spPr>
          <a:xfrm>
            <a:off x="9578867" y="5840405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27000</a:t>
            </a:r>
            <a:r>
              <a:rPr kumimoji="1" lang="ko-KR" altLang="en-US" dirty="0"/>
              <a:t> </a:t>
            </a:r>
            <a:r>
              <a:rPr kumimoji="1" lang="en-US" altLang="ko-KR" dirty="0"/>
              <a:t>qubits</a:t>
            </a:r>
          </a:p>
          <a:p>
            <a:r>
              <a:rPr kumimoji="1" lang="ko-KR" altLang="en-US" dirty="0"/>
              <a:t>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72EDB9-62FE-E283-62AC-61B292CF8401}"/>
              </a:ext>
            </a:extLst>
          </p:cNvPr>
          <p:cNvSpPr txBox="1"/>
          <p:nvPr/>
        </p:nvSpPr>
        <p:spPr>
          <a:xfrm>
            <a:off x="9267444" y="6160474"/>
            <a:ext cx="3353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/>
              <a:t>180</a:t>
            </a:r>
            <a:r>
              <a:rPr kumimoji="1" lang="ko-KR" altLang="en-US" dirty="0"/>
              <a:t> </a:t>
            </a:r>
            <a:r>
              <a:rPr kumimoji="1" lang="en-US" altLang="ko-KR" dirty="0"/>
              <a:t>cycles </a:t>
            </a:r>
            <a:r>
              <a:rPr kumimoji="1"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(for 1 magic state)</a:t>
            </a:r>
            <a:endParaRPr kumimoji="1"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5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D351D8-646E-FE87-FC1E-6DA655ED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4639"/>
            <a:ext cx="7772400" cy="486122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B7091E-DC62-CE72-59A4-EE3256EE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Estimation: Distillation Pipeline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6" name="왼쪽 대괄호[L] 5">
            <a:extLst>
              <a:ext uri="{FF2B5EF4-FFF2-40B4-BE49-F238E27FC236}">
                <a16:creationId xmlns:a16="http://schemas.microsoft.com/office/drawing/2014/main" id="{BDCEFC28-975D-0110-04A5-6054693857D5}"/>
              </a:ext>
            </a:extLst>
          </p:cNvPr>
          <p:cNvSpPr/>
          <p:nvPr/>
        </p:nvSpPr>
        <p:spPr>
          <a:xfrm>
            <a:off x="1752600" y="3676650"/>
            <a:ext cx="381000" cy="10668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8FF65-F6C3-7DC1-D4EA-C85EBED21C12}"/>
              </a:ext>
            </a:extLst>
          </p:cNvPr>
          <p:cNvSpPr txBox="1"/>
          <p:nvPr/>
        </p:nvSpPr>
        <p:spPr>
          <a:xfrm>
            <a:off x="286276" y="40253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Warm-up</a:t>
            </a:r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03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BE733-8CB5-C469-82DA-690769D6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709B5155-D1B8-708C-719E-E9EEB340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Estimation: Distillation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6EEA1-47B9-2DA1-BEED-4251F665BA71}"/>
              </a:ext>
            </a:extLst>
          </p:cNvPr>
          <p:cNvSpPr txBox="1"/>
          <p:nvPr/>
        </p:nvSpPr>
        <p:spPr>
          <a:xfrm>
            <a:off x="202699" y="1172053"/>
            <a:ext cx="110722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앞선</a:t>
            </a:r>
            <a:r>
              <a:rPr lang="ko-KR" altLang="en-US" sz="2400" dirty="0"/>
              <a:t> </a:t>
            </a:r>
            <a:r>
              <a:rPr kumimoji="1" lang="en-US" altLang="ko-KR" sz="2200" dirty="0"/>
              <a:t>magic state distillation </a:t>
            </a:r>
            <a:r>
              <a:rPr kumimoji="1" lang="ko-KR" altLang="en-US" sz="2200" dirty="0"/>
              <a:t>과정은 병렬화 될 수 있음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Based on the </a:t>
            </a:r>
            <a:r>
              <a:rPr kumimoji="1" lang="en-US" altLang="ko-KR" sz="2200" b="1" dirty="0"/>
              <a:t>T-count / T-depth ratio</a:t>
            </a:r>
            <a:r>
              <a:rPr kumimoji="1" lang="en-US" altLang="ko-KR" sz="2200" dirty="0"/>
              <a:t> (</a:t>
            </a:r>
            <a:r>
              <a:rPr kumimoji="1" lang="en-US" altLang="ko-KR" sz="2200" dirty="0" err="1"/>
              <a:t>T_c_d</a:t>
            </a:r>
            <a:r>
              <a:rPr kumimoji="1" lang="en-US" altLang="ko-KR" sz="2200" dirty="0"/>
              <a:t>) </a:t>
            </a:r>
            <a:r>
              <a:rPr kumimoji="1" lang="en-US" altLang="ko-KR" sz="2200" dirty="0">
                <a:sym typeface="Wingdings" pitchFamily="2" charset="2"/>
              </a:rPr>
              <a:t> 177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(=579280000 / 3291340)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Magic state distillation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대하여 </a:t>
            </a:r>
            <a:r>
              <a:rPr kumimoji="1" lang="en-US" altLang="ko-KR" sz="2200" dirty="0"/>
              <a:t>177</a:t>
            </a:r>
            <a:r>
              <a:rPr kumimoji="1" lang="ko-KR" altLang="en-US" sz="2200" dirty="0"/>
              <a:t>개의 </a:t>
            </a:r>
            <a:r>
              <a:rPr kumimoji="1" lang="en-US" altLang="ko-KR" sz="2200" dirty="0"/>
              <a:t>Factory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가동시킬 수 있음 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병렬로</a:t>
            </a:r>
            <a:r>
              <a:rPr kumimoji="1" lang="en-US" altLang="ko-KR" sz="2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앞서 </a:t>
            </a:r>
            <a:r>
              <a:rPr kumimoji="1" lang="en-US" altLang="ko-KR" sz="2200" dirty="0"/>
              <a:t>pipeline = 3</a:t>
            </a:r>
            <a:r>
              <a:rPr kumimoji="1" lang="ko-KR" altLang="en-US" sz="2200" dirty="0"/>
              <a:t>이였으니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59 (=177/3)</a:t>
            </a:r>
            <a:r>
              <a:rPr kumimoji="1" lang="ko-KR" altLang="en-US" sz="2200" dirty="0"/>
              <a:t>의 </a:t>
            </a:r>
            <a:r>
              <a:rPr kumimoji="1" lang="en-US" altLang="ko-KR" sz="2200" dirty="0"/>
              <a:t>Factory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가동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 err="1">
                <a:sym typeface="Wingdings" pitchFamily="2" charset="2"/>
              </a:rPr>
              <a:t>큐빗</a:t>
            </a:r>
            <a:r>
              <a:rPr kumimoji="1" lang="ko-KR" altLang="en-US" sz="2200" dirty="0">
                <a:sym typeface="Wingdings" pitchFamily="2" charset="2"/>
              </a:rPr>
              <a:t> 수는 </a:t>
            </a:r>
            <a:r>
              <a:rPr kumimoji="1" lang="en-US" altLang="ko-KR" sz="2200" dirty="0">
                <a:sym typeface="Wingdings" pitchFamily="2" charset="2"/>
              </a:rPr>
              <a:t>59</a:t>
            </a:r>
            <a:r>
              <a:rPr kumimoji="1" lang="ko-KR" altLang="en-US" sz="2200" dirty="0">
                <a:sym typeface="Wingdings" pitchFamily="2" charset="2"/>
              </a:rPr>
              <a:t>배 증가시키지만 </a:t>
            </a:r>
            <a:r>
              <a:rPr kumimoji="1" lang="en-US" altLang="ko-KR" sz="2200" dirty="0">
                <a:sym typeface="Wingdings" pitchFamily="2" charset="2"/>
              </a:rPr>
              <a:t>Runtime 59</a:t>
            </a:r>
            <a:r>
              <a:rPr kumimoji="1" lang="ko-KR" altLang="en-US" sz="2200" dirty="0">
                <a:sym typeface="Wingdings" pitchFamily="2" charset="2"/>
              </a:rPr>
              <a:t>배 감소</a:t>
            </a:r>
            <a:endParaRPr kumimoji="1" lang="en-US" altLang="ko-KR" sz="22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E28FFD-BA17-B994-56BE-E4A16BBC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03" y="3472657"/>
            <a:ext cx="7292340" cy="1131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F7FE340-A107-B37C-6FDF-169F1F771A45}"/>
              </a:ext>
            </a:extLst>
          </p:cNvPr>
          <p:cNvCxnSpPr/>
          <p:nvPr/>
        </p:nvCxnSpPr>
        <p:spPr>
          <a:xfrm>
            <a:off x="5163298" y="4291218"/>
            <a:ext cx="8490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2137043C-A6AF-9C6B-B235-29F65B4B7C91}"/>
              </a:ext>
            </a:extLst>
          </p:cNvPr>
          <p:cNvCxnSpPr>
            <a:cxnSpLocks/>
          </p:cNvCxnSpPr>
          <p:nvPr/>
        </p:nvCxnSpPr>
        <p:spPr>
          <a:xfrm>
            <a:off x="6197441" y="4566081"/>
            <a:ext cx="37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B495931-1EC4-FB03-B2AF-2085230E1786}"/>
              </a:ext>
            </a:extLst>
          </p:cNvPr>
          <p:cNvCxnSpPr>
            <a:cxnSpLocks/>
          </p:cNvCxnSpPr>
          <p:nvPr/>
        </p:nvCxnSpPr>
        <p:spPr>
          <a:xfrm>
            <a:off x="2270746" y="4013850"/>
            <a:ext cx="3697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8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25B5-7BB3-D371-2F0B-C1EA29E0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71EB8548-9DA8-CB4B-62A2-B49801E4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Runtime Estimation: Clifford Group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76D29-92DF-C817-50BF-50DB88A397EE}"/>
              </a:ext>
            </a:extLst>
          </p:cNvPr>
          <p:cNvSpPr txBox="1"/>
          <p:nvPr/>
        </p:nvSpPr>
        <p:spPr>
          <a:xfrm>
            <a:off x="151140" y="1315032"/>
            <a:ext cx="120615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400" dirty="0"/>
              <a:t>Clifford </a:t>
            </a:r>
            <a:r>
              <a:rPr lang="ko-KR" altLang="en-US" sz="2400" dirty="0"/>
              <a:t>그룹에 대한 물리적 </a:t>
            </a:r>
            <a:r>
              <a:rPr lang="ko-KR" altLang="en-US" sz="2400" dirty="0" err="1"/>
              <a:t>큐빗</a:t>
            </a:r>
            <a:r>
              <a:rPr lang="ko-KR" altLang="en-US" sz="2400" dirty="0"/>
              <a:t> 또한 </a:t>
            </a:r>
            <a:r>
              <a:rPr lang="ko-KR" altLang="en-US" sz="2400" dirty="0" err="1"/>
              <a:t>고려해야함</a:t>
            </a:r>
            <a:endParaRPr lang="en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Clifford </a:t>
            </a:r>
            <a:r>
              <a:rPr kumimoji="1" lang="ko-KR" altLang="en-US" sz="2200" b="1" dirty="0"/>
              <a:t>게이트 수</a:t>
            </a:r>
            <a:r>
              <a:rPr kumimoji="1" lang="en-US" altLang="ko-KR" sz="2200" b="1" dirty="0"/>
              <a:t> </a:t>
            </a:r>
            <a:r>
              <a:rPr kumimoji="1" lang="ko-KR" altLang="en-US" sz="2200" dirty="0"/>
              <a:t>그리고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논리적 </a:t>
            </a:r>
            <a:r>
              <a:rPr kumimoji="1" lang="ko-KR" altLang="en-US" sz="2200" dirty="0" err="1"/>
              <a:t>큐빗</a:t>
            </a:r>
            <a:r>
              <a:rPr kumimoji="1" lang="ko-KR" altLang="en-US" sz="2200" dirty="0"/>
              <a:t> 수에 따라 결정</a:t>
            </a:r>
            <a:endParaRPr kumimoji="1" lang="en-US" altLang="ko-KR" sz="2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2069721680 Clifford gates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3698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Clifford </a:t>
            </a:r>
            <a:r>
              <a:rPr kumimoji="1" lang="ko-KR" altLang="en-US" sz="2200" dirty="0"/>
              <a:t>그룹에 대한 </a:t>
            </a:r>
            <a:r>
              <a:rPr kumimoji="1" lang="en-US" altLang="ko-KR" sz="2200" dirty="0"/>
              <a:t>Surface code cycle</a:t>
            </a:r>
            <a:r>
              <a:rPr kumimoji="1" lang="ko-KR" altLang="en-US" sz="2200" dirty="0"/>
              <a:t>은 최종 </a:t>
            </a:r>
            <a:r>
              <a:rPr kumimoji="1" lang="en-US" altLang="ko-KR" sz="2200" dirty="0"/>
              <a:t>Runtime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영향을 주지 않음 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일반적으로</a:t>
            </a:r>
            <a:r>
              <a:rPr kumimoji="1" lang="en-US" altLang="ko-KR" sz="2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비용이 사소하며</a:t>
            </a:r>
            <a:r>
              <a:rPr kumimoji="1" lang="en-US" altLang="ko-KR" sz="2200" dirty="0"/>
              <a:t> Magic state distillation</a:t>
            </a:r>
            <a:r>
              <a:rPr kumimoji="1" lang="ko-KR" altLang="en-US" sz="2200" dirty="0"/>
              <a:t>과 병렬로 동작 가능함</a:t>
            </a:r>
            <a:endParaRPr kumimoji="1" lang="en-US" altLang="ko-KR" sz="2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8A39E0-E17B-3ACD-6FD4-E66F6E27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87" y="3051889"/>
            <a:ext cx="4387317" cy="93589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4A9AE-3E55-1B1D-54B7-01F22782A1F4}"/>
                  </a:ext>
                </a:extLst>
              </p:cNvPr>
              <p:cNvSpPr txBox="1"/>
              <p:nvPr/>
            </p:nvSpPr>
            <p:spPr>
              <a:xfrm>
                <a:off x="2191452" y="4124910"/>
                <a:ext cx="3186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&lt;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equation,</a:t>
                </a:r>
                <a:r>
                  <a:rPr kumimoji="1" lang="ko-KR" altLang="en-US" dirty="0"/>
                  <a:t> 최소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만족 </a:t>
                </a:r>
                <a:r>
                  <a:rPr kumimoji="1" lang="en-US" altLang="ko-KR" dirty="0"/>
                  <a:t>&gt;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C4A9AE-3E55-1B1D-54B7-01F22782A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52" y="4124910"/>
                <a:ext cx="3186385" cy="369332"/>
              </a:xfrm>
              <a:prstGeom prst="rect">
                <a:avLst/>
              </a:prstGeom>
              <a:blipFill>
                <a:blip r:embed="rId4"/>
                <a:stretch>
                  <a:fillRect l="-1587" t="-6667" r="-79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771A988-C0F6-BEDF-3207-CCBB1C084B2A}"/>
              </a:ext>
            </a:extLst>
          </p:cNvPr>
          <p:cNvSpPr/>
          <p:nvPr/>
        </p:nvSpPr>
        <p:spPr>
          <a:xfrm>
            <a:off x="3937298" y="3345686"/>
            <a:ext cx="1810693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4CF86-F1E8-8FCB-A741-6D821186C931}"/>
                  </a:ext>
                </a:extLst>
              </p:cNvPr>
              <p:cNvSpPr txBox="1"/>
              <p:nvPr/>
            </p:nvSpPr>
            <p:spPr>
              <a:xfrm>
                <a:off x="4049089" y="3208560"/>
                <a:ext cx="1532791" cy="613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ko-KR" dirty="0"/>
                            <m:t>2069721680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84CF86-F1E8-8FCB-A741-6D821186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89" y="3208560"/>
                <a:ext cx="1532791" cy="613758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A4E933-F0BE-1C7F-E8BD-A28633A1AB9A}"/>
                  </a:ext>
                </a:extLst>
              </p:cNvPr>
              <p:cNvSpPr txBox="1"/>
              <p:nvPr/>
            </p:nvSpPr>
            <p:spPr>
              <a:xfrm>
                <a:off x="133383" y="3515439"/>
                <a:ext cx="1412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A4E933-F0BE-1C7F-E8BD-A28633A1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3" y="3515439"/>
                <a:ext cx="1412823" cy="369332"/>
              </a:xfrm>
              <a:prstGeom prst="rect">
                <a:avLst/>
              </a:prstGeom>
              <a:blipFill>
                <a:blip r:embed="rId6"/>
                <a:stretch>
                  <a:fillRect l="-3571"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D85AD02-1330-EC85-3DFD-1D86F474B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50" y="3003021"/>
            <a:ext cx="4387317" cy="10812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4954F28-1571-911A-F9FF-2F3EDDF3F6B3}"/>
              </a:ext>
            </a:extLst>
          </p:cNvPr>
          <p:cNvCxnSpPr>
            <a:cxnSpLocks/>
          </p:cNvCxnSpPr>
          <p:nvPr/>
        </p:nvCxnSpPr>
        <p:spPr>
          <a:xfrm>
            <a:off x="9941179" y="4024622"/>
            <a:ext cx="87222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6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5C3815-1E06-A03A-DE49-C482B075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2" y="5547114"/>
            <a:ext cx="4640735" cy="12057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D0893497-A5E6-89AC-2F94-421D22D3F0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1920" y="207747"/>
                <a:ext cx="11368160" cy="7621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en-US" dirty="0">
                    <a:latin typeface="Noto Sans Armenian" panose="020B0502040504020204" pitchFamily="34" charset="0"/>
                  </a:rPr>
                  <a:t>Result For Quantum Attack on ECC (</a:t>
                </a:r>
                <a14:m>
                  <m:oMath xmlns:m="http://schemas.openxmlformats.org/officeDocument/2006/math"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kumimoji="1" lang="en-US" altLang="en-US" dirty="0">
                    <a:latin typeface="Noto Sans Armenian" panose="020B0502040504020204" pitchFamily="34" charset="0"/>
                  </a:rPr>
                  <a:t>)</a:t>
                </a:r>
                <a:endParaRPr kumimoji="1" lang="ko-Kore-KR" altLang="en-US" dirty="0">
                  <a:latin typeface="Noto Sans Armenian" panose="020B0502040504020204" pitchFamily="34" charset="0"/>
                </a:endParaRPr>
              </a:p>
            </p:txBody>
          </p:sp>
        </mc:Choice>
        <mc:Fallback xmlns="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D0893497-A5E6-89AC-2F94-421D22D3F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920" y="207747"/>
                <a:ext cx="11368160" cy="762163"/>
              </a:xfrm>
              <a:blipFill>
                <a:blip r:embed="rId4"/>
                <a:stretch>
                  <a:fillRect l="-1674" t="-819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7820DA-3EB2-D88C-19FC-EA48AFD7BCD1}"/>
              </a:ext>
            </a:extLst>
          </p:cNvPr>
          <p:cNvSpPr txBox="1"/>
          <p:nvPr/>
        </p:nvSpPr>
        <p:spPr>
          <a:xfrm>
            <a:off x="4067400" y="1056147"/>
            <a:ext cx="3017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100" b="1" dirty="0"/>
              <a:t>Logical resources: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8DAA7-06D0-C511-F399-DCA1E5FE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12" y="1573271"/>
            <a:ext cx="3058033" cy="104495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EF1C0B-AD15-3A03-E1A1-66D7CF4F83F6}"/>
                  </a:ext>
                </a:extLst>
              </p:cNvPr>
              <p:cNvSpPr txBox="1"/>
              <p:nvPr/>
            </p:nvSpPr>
            <p:spPr>
              <a:xfrm>
                <a:off x="160792" y="2836427"/>
                <a:ext cx="6094476" cy="2123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100" b="1" dirty="0"/>
                  <a:t>Physical Assumptions (1)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Magic state injection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Per-gate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r>
                  <a:rPr kumimoji="1" lang="en-US" altLang="ko-KR" sz="20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Output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kumimoji="1" lang="en-US" altLang="ko-KR" sz="2000" b="0" dirty="0" smtClean="0"/>
                          <m:t>−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den>
                    </m:f>
                  </m:oMath>
                </a14:m>
                <a:endParaRPr kumimoji="1" lang="en-US" altLang="ko-KR" sz="2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Two layers [</a:t>
                </a:r>
                <a:r>
                  <a:rPr kumimoji="1" lang="en-US" altLang="ko-KR" sz="2000" dirty="0">
                    <a:sym typeface="Wingdings" pitchFamily="2" charset="2"/>
                  </a:rPr>
                  <a:t>12, 6]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Speed for a surface code cycle: 200ns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EF1C0B-AD15-3A03-E1A1-66D7CF4F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92" y="2836427"/>
                <a:ext cx="6094476" cy="2123210"/>
              </a:xfrm>
              <a:prstGeom prst="rect">
                <a:avLst/>
              </a:prstGeom>
              <a:blipFill>
                <a:blip r:embed="rId6"/>
                <a:stretch>
                  <a:fillRect l="-832" t="-1786"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06A1B43-554C-E06F-0468-731143997A27}"/>
              </a:ext>
            </a:extLst>
          </p:cNvPr>
          <p:cNvSpPr txBox="1"/>
          <p:nvPr/>
        </p:nvSpPr>
        <p:spPr>
          <a:xfrm>
            <a:off x="190344" y="51011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b="1" dirty="0"/>
              <a:t>Total result (qubits, times, cycles)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8AF933-F9DF-83A8-11B8-12D499DAEE68}"/>
                  </a:ext>
                </a:extLst>
              </p:cNvPr>
              <p:cNvSpPr txBox="1"/>
              <p:nvPr/>
            </p:nvSpPr>
            <p:spPr>
              <a:xfrm>
                <a:off x="6447292" y="2880941"/>
                <a:ext cx="6094476" cy="2123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100" b="1" dirty="0"/>
                  <a:t>Physical Assumptions (2)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Magic state injection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sz="2000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Per-gate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kumimoji="1" lang="en-US" altLang="ko-KR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ko-KR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kumimoji="1" lang="en-US" altLang="ko-KR" sz="20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000" b="1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kumimoji="1" lang="en-US" altLang="ko-KR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Output error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kumimoji="1" lang="en-US" altLang="ko-KR" sz="2000" b="0" dirty="0" smtClean="0"/>
                          <m:t>−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den>
                    </m:f>
                  </m:oMath>
                </a14:m>
                <a:endParaRPr kumimoji="1" lang="en-US" altLang="ko-KR" sz="2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One layer [</a:t>
                </a:r>
                <a:r>
                  <a:rPr kumimoji="1" lang="en-US" altLang="ko-KR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sym typeface="Wingdings" pitchFamily="2" charset="2"/>
                  </a:rPr>
                  <a:t>8]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Speed for a surface code cycle: 200ns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8AF933-F9DF-83A8-11B8-12D499DA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292" y="2880941"/>
                <a:ext cx="6094476" cy="2123210"/>
              </a:xfrm>
              <a:prstGeom prst="rect">
                <a:avLst/>
              </a:prstGeom>
              <a:blipFill>
                <a:blip r:embed="rId7"/>
                <a:stretch>
                  <a:fillRect l="-832" t="-1786"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179E165-644F-253B-73F3-59D64A8B40C8}"/>
              </a:ext>
            </a:extLst>
          </p:cNvPr>
          <p:cNvSpPr txBox="1"/>
          <p:nvPr/>
        </p:nvSpPr>
        <p:spPr>
          <a:xfrm>
            <a:off x="6448816" y="509876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b="1" dirty="0"/>
              <a:t>Total result (qubits, times, cycles) (2)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8362ADB-C277-E3B6-46FB-B498D58A6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552" y="5525309"/>
            <a:ext cx="4635500" cy="1206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F01702-4737-E015-4DAC-7061E00CF268}"/>
              </a:ext>
            </a:extLst>
          </p:cNvPr>
          <p:cNvCxnSpPr/>
          <p:nvPr/>
        </p:nvCxnSpPr>
        <p:spPr>
          <a:xfrm flipH="1">
            <a:off x="2848801" y="2263944"/>
            <a:ext cx="1207008" cy="47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FBF679B-21FE-9662-295A-68EA12E9608B}"/>
              </a:ext>
            </a:extLst>
          </p:cNvPr>
          <p:cNvCxnSpPr>
            <a:cxnSpLocks/>
          </p:cNvCxnSpPr>
          <p:nvPr/>
        </p:nvCxnSpPr>
        <p:spPr>
          <a:xfrm>
            <a:off x="7368096" y="2209165"/>
            <a:ext cx="1234440" cy="585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B824D4E-E47E-D127-BBFA-7AB3051F8497}"/>
              </a:ext>
            </a:extLst>
          </p:cNvPr>
          <p:cNvCxnSpPr>
            <a:cxnSpLocks/>
          </p:cNvCxnSpPr>
          <p:nvPr/>
        </p:nvCxnSpPr>
        <p:spPr>
          <a:xfrm>
            <a:off x="3546662" y="6141479"/>
            <a:ext cx="80205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6689A55-3299-C37B-C612-EA4F57C6A593}"/>
              </a:ext>
            </a:extLst>
          </p:cNvPr>
          <p:cNvCxnSpPr>
            <a:cxnSpLocks/>
          </p:cNvCxnSpPr>
          <p:nvPr/>
        </p:nvCxnSpPr>
        <p:spPr>
          <a:xfrm>
            <a:off x="2585563" y="6442364"/>
            <a:ext cx="2817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45D07A9-4DD8-6107-1BF1-8EE35F177028}"/>
              </a:ext>
            </a:extLst>
          </p:cNvPr>
          <p:cNvCxnSpPr>
            <a:cxnSpLocks/>
          </p:cNvCxnSpPr>
          <p:nvPr/>
        </p:nvCxnSpPr>
        <p:spPr>
          <a:xfrm>
            <a:off x="4012119" y="6723978"/>
            <a:ext cx="10386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2BDEF90D-6016-67AE-1B30-FB1348BB5813}"/>
              </a:ext>
            </a:extLst>
          </p:cNvPr>
          <p:cNvCxnSpPr>
            <a:cxnSpLocks/>
          </p:cNvCxnSpPr>
          <p:nvPr/>
        </p:nvCxnSpPr>
        <p:spPr>
          <a:xfrm>
            <a:off x="10021881" y="6108354"/>
            <a:ext cx="803137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951C8B2D-79AE-7285-F88D-DE604998BBEB}"/>
              </a:ext>
            </a:extLst>
          </p:cNvPr>
          <p:cNvCxnSpPr>
            <a:cxnSpLocks/>
          </p:cNvCxnSpPr>
          <p:nvPr/>
        </p:nvCxnSpPr>
        <p:spPr>
          <a:xfrm>
            <a:off x="9010500" y="6396183"/>
            <a:ext cx="25357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70390753-2D6E-0E9B-72D4-1287C19B3DBE}"/>
              </a:ext>
            </a:extLst>
          </p:cNvPr>
          <p:cNvCxnSpPr>
            <a:cxnSpLocks/>
          </p:cNvCxnSpPr>
          <p:nvPr/>
        </p:nvCxnSpPr>
        <p:spPr>
          <a:xfrm>
            <a:off x="10465228" y="6694865"/>
            <a:ext cx="1080227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2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A02CB-0DBC-4A07-835A-7CB4F1AC2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2F9B7D-B663-E604-736B-DBC24352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en-US" dirty="0">
                <a:latin typeface="Noto Sans Armenian" panose="020B0502040504020204" pitchFamily="34" charset="0"/>
              </a:rPr>
              <a:t>Quantum Attacks on SHA-2, SHA-3 and AES</a:t>
            </a:r>
            <a:endParaRPr kumimoji="1" lang="ko-Kore-KR" altLang="en-US" dirty="0">
              <a:latin typeface="Noto Sans Armenian" panose="020B05020405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44353F-DA81-72B8-7835-11DE0CB0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46" y="5177944"/>
            <a:ext cx="7772400" cy="1001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3CC2B7-8035-2D9C-5DDA-FAD95C7B5992}"/>
              </a:ext>
            </a:extLst>
          </p:cNvPr>
          <p:cNvSpPr txBox="1"/>
          <p:nvPr/>
        </p:nvSpPr>
        <p:spPr>
          <a:xfrm>
            <a:off x="456621" y="1147472"/>
            <a:ext cx="1600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SHA-256</a:t>
            </a:r>
            <a:endParaRPr kumimoji="1" lang="ko-KR" alt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4D903-748A-4B39-D042-1BD561BAF024}"/>
              </a:ext>
            </a:extLst>
          </p:cNvPr>
          <p:cNvSpPr txBox="1"/>
          <p:nvPr/>
        </p:nvSpPr>
        <p:spPr>
          <a:xfrm>
            <a:off x="411920" y="2867906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SHA3-256</a:t>
            </a:r>
            <a:endParaRPr kumimoji="1" lang="ko-KR" alt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9D1B08-DF8C-A771-B18C-F68C08C4A2C9}"/>
              </a:ext>
            </a:extLst>
          </p:cNvPr>
          <p:cNvSpPr txBox="1"/>
          <p:nvPr/>
        </p:nvSpPr>
        <p:spPr>
          <a:xfrm>
            <a:off x="515933" y="4614498"/>
            <a:ext cx="1540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AES-256</a:t>
            </a:r>
            <a:endParaRPr kumimoji="1" lang="ko-KR" altLang="en-US" sz="22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BD98C7F-1EC5-65D5-A201-9DD3578FC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46" y="1695175"/>
            <a:ext cx="7772400" cy="1022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211AE00-DEC1-D218-A092-19D5F97AC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46" y="3429000"/>
            <a:ext cx="7772400" cy="10121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7ED242-6D5D-6764-CF56-F3224AEF44A0}"/>
                  </a:ext>
                </a:extLst>
              </p:cNvPr>
              <p:cNvSpPr txBox="1"/>
              <p:nvPr/>
            </p:nvSpPr>
            <p:spPr>
              <a:xfrm>
                <a:off x="4750904" y="2097157"/>
                <a:ext cx="2108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9.02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years)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7ED242-6D5D-6764-CF56-F3224AEF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04" y="2097157"/>
                <a:ext cx="2108654" cy="369332"/>
              </a:xfrm>
              <a:prstGeom prst="rect">
                <a:avLst/>
              </a:prstGeom>
              <a:blipFill>
                <a:blip r:embed="rId5"/>
                <a:stretch>
                  <a:fillRect l="-1796" t="-6667" r="-179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1F6B1C-1068-AC63-7C94-AA7283F5CF3E}"/>
                  </a:ext>
                </a:extLst>
              </p:cNvPr>
              <p:cNvSpPr txBox="1"/>
              <p:nvPr/>
            </p:nvSpPr>
            <p:spPr>
              <a:xfrm>
                <a:off x="4750904" y="3750419"/>
                <a:ext cx="21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1.63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years)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1F6B1C-1068-AC63-7C94-AA7283F5C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04" y="3750419"/>
                <a:ext cx="2103846" cy="369332"/>
              </a:xfrm>
              <a:prstGeom prst="rect">
                <a:avLst/>
              </a:prstGeom>
              <a:blipFill>
                <a:blip r:embed="rId6"/>
                <a:stretch>
                  <a:fillRect l="-1796" t="-6667" r="-179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FCFD1A-2CDC-8E40-6325-15A103C21769}"/>
                  </a:ext>
                </a:extLst>
              </p:cNvPr>
              <p:cNvSpPr txBox="1"/>
              <p:nvPr/>
            </p:nvSpPr>
            <p:spPr>
              <a:xfrm>
                <a:off x="4863547" y="5562654"/>
                <a:ext cx="2103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3.63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years)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FCFD1A-2CDC-8E40-6325-15A103C2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47" y="5562654"/>
                <a:ext cx="2103846" cy="369332"/>
              </a:xfrm>
              <a:prstGeom prst="rect">
                <a:avLst/>
              </a:prstGeom>
              <a:blipFill>
                <a:blip r:embed="rId7"/>
                <a:stretch>
                  <a:fillRect l="-3012" t="-10000" r="-180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9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565</Words>
  <Application>Microsoft Macintosh PowerPoint</Application>
  <PresentationFormat>와이드스크린</PresentationFormat>
  <Paragraphs>122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G마켓 산스 TTF Light</vt:lpstr>
      <vt:lpstr>G마켓 산스 TTF Medium</vt:lpstr>
      <vt:lpstr>Gmarket Sans TTF Medium</vt:lpstr>
      <vt:lpstr>Noto Sans Armenian</vt:lpstr>
      <vt:lpstr>Arial</vt:lpstr>
      <vt:lpstr>Calibri</vt:lpstr>
      <vt:lpstr>Cambria Math</vt:lpstr>
      <vt:lpstr>Wingdings</vt:lpstr>
      <vt:lpstr>Office 테마</vt:lpstr>
      <vt:lpstr>양자 회로 물리적 자원 추정: Error Correction  장경배</vt:lpstr>
      <vt:lpstr>Runtime Estimation</vt:lpstr>
      <vt:lpstr>Runtime Estimation: Assumptions</vt:lpstr>
      <vt:lpstr>Runtime Estimation: Distillation</vt:lpstr>
      <vt:lpstr>Runtime Estimation: Distillation Pipeline</vt:lpstr>
      <vt:lpstr>Runtime Estimation: Distillation</vt:lpstr>
      <vt:lpstr>Runtime Estimation: Clifford Group</vt:lpstr>
      <vt:lpstr>Result For Quantum Attack on ECC (n=64)</vt:lpstr>
      <vt:lpstr>Quantum Attacks on SHA-2, SHA-3 and AES</vt:lpstr>
      <vt:lpstr>Quantum Attack on Binary ECC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장경배</dc:creator>
  <cp:lastModifiedBy>장경배</cp:lastModifiedBy>
  <cp:revision>32</cp:revision>
  <dcterms:created xsi:type="dcterms:W3CDTF">2025-07-30T04:54:23Z</dcterms:created>
  <dcterms:modified xsi:type="dcterms:W3CDTF">2025-07-31T05:20:58Z</dcterms:modified>
</cp:coreProperties>
</file>