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9" r:id="rId2"/>
    <p:sldId id="310" r:id="rId3"/>
    <p:sldId id="502" r:id="rId4"/>
    <p:sldId id="504" r:id="rId5"/>
    <p:sldId id="481" r:id="rId6"/>
    <p:sldId id="458" r:id="rId7"/>
    <p:sldId id="407" r:id="rId8"/>
    <p:sldId id="408" r:id="rId9"/>
    <p:sldId id="467" r:id="rId10"/>
    <p:sldId id="462" r:id="rId11"/>
    <p:sldId id="409" r:id="rId12"/>
    <p:sldId id="468" r:id="rId13"/>
    <p:sldId id="411" r:id="rId14"/>
    <p:sldId id="410" r:id="rId15"/>
    <p:sldId id="492" r:id="rId16"/>
    <p:sldId id="493" r:id="rId17"/>
    <p:sldId id="473" r:id="rId18"/>
    <p:sldId id="507" r:id="rId19"/>
    <p:sldId id="477" r:id="rId20"/>
    <p:sldId id="478" r:id="rId21"/>
    <p:sldId id="480" r:id="rId22"/>
    <p:sldId id="274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/>
    <p:restoredTop sz="96949"/>
  </p:normalViewPr>
  <p:slideViewPr>
    <p:cSldViewPr snapToGrid="0">
      <p:cViewPr varScale="1">
        <p:scale>
          <a:sx n="115" d="100"/>
          <a:sy n="115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538DE-3C9B-9D44-9B62-22765A35614B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5E7C-9B8F-AF4F-87A4-A94114C2B6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88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6269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2099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499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8044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5512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0881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2630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342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321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936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44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53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97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77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275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79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EB353-873C-F064-CCAB-1B94D31E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C7B34-537A-5C0B-4BAA-5CF2CBCED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0A176-3F5C-6BEC-4939-517FE47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E9923-3F24-B2BE-3E0D-89451E4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991E0-9766-1250-7A3F-4464F57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8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90739-4B7F-C880-684A-760C54FC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898DE-7938-EDF2-BB89-0FC5EA75E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3611-4D02-40DE-DF31-5F80F944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53C87-1354-4262-D756-E5E6DEAD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40EAE-EE93-814B-2477-2173063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2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BB6DF-0279-06E3-CE3D-E9D8D00B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6E4735-24AB-C2B8-81EB-13DD3E17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DB3E6-6E74-0D55-1239-DB582583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89AF5-E618-FDC2-1869-89C39BEA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ABD89-9A5F-8E0E-63ED-5118C3D0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496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65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605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6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C4E48-4394-BFE4-76BE-5890CFEB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5A115-2006-E9F2-1FC1-C45BCC66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21F5E-0891-768C-CA98-2D4A7E49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DA15F-93AA-BA2C-838E-E66A5937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A44DC-9855-5E64-FD4B-E9E44799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280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E1D76-607F-6A38-1B58-C8626C6A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95E95-DB01-9A78-99FE-F32479E4B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60AE0-11A3-6F60-B313-A869FDB1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E2C6F-5632-F9AE-EE3D-D12AE9C6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5DAAD-4B34-A95E-4E89-9C072708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367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6BC69-E6EC-64B9-609C-FCF6BD2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49AEA-8E57-ED3C-23AC-207DC2730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4A254-227B-F23B-D044-31C052CC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82243-ECA6-1C40-B944-91041BF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210F7-2350-4B73-0B61-010C8EFB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0A537-2309-B0F6-BE72-509ADBD5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704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3FA28-C72C-F490-5B18-A873CE9B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B39A-D181-1125-0237-DFA54D25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C626AC-893F-FACD-00FB-98871D58E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7EA877-E8EC-ED6B-23F0-5E8848B7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E2BFD6-B93C-2C2B-C5B5-37BF8DEC5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9105BE-4037-6116-2F9A-271BF25C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D2A574-7258-ADB3-B1C0-A439E2BE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BB6E89-7734-F5D2-EF52-3243D27A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962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514E4-0461-FEC6-18E0-791C1CD1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D92DFC-84B5-10DF-5382-3EB7C12D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4BB50D-5775-AD48-69ED-7D50FFF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A6945-2CFA-7191-2F5E-BF2B83B9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16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53139-895A-111C-39AE-8453D0E9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695CDC-C77C-8869-86C2-9EFC95D5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2EDF3-075D-32B6-82CE-062F4133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455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2FB38-70DE-CEAC-7F82-6A62AAC9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842F8-C0CC-79D7-39D4-650DFC29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0B963-F54E-12E1-B323-568102EE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A47A3-CA9A-4059-5A93-5FF86815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796B6-89BB-1FD3-8C15-C3438C40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95AEA-0816-411D-51B2-C260D7D3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260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8E621-A70E-2A9B-345F-C52830A8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1AFDB3-7C2F-DD5F-CF64-E618E658E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B10141-CFC9-926B-E8D7-9B8C76D17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E6EEC-329E-6C33-2794-919AD04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3DD34-B89B-4726-A4C9-E89489FB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521EA6-90CB-5C1E-AE19-F2FFEBCF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61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720ED-033D-0FAC-BA8C-D94F13AE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FE61A-54C4-1DC5-B0DD-69709C470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B296E-3B72-4F0B-0AD9-48854D499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6DD9-F5F0-094E-9274-A6C51B0A6E5F}" type="datetimeFigureOut">
              <a:rPr kumimoji="1" lang="ko-Kore-KR" altLang="en-US" smtClean="0"/>
              <a:t>2024. 4. 7.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01B6E-B965-8171-415C-DFBE630A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687AE-78C8-8997-0B0E-5F4501950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1085-CB0A-A24E-8069-F4EFB9697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97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QQel_5xsP4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Shor on ECC </a:t>
            </a:r>
            <a:r>
              <a:rPr lang="ko-KR" altLang="en-US" dirty="0"/>
              <a:t>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https://youtu.be/nQQel_5xsP4</a:t>
            </a:r>
            <a:r>
              <a:rPr lang="en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CHES Paper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D779C-1438-9A42-D6AA-1CD2D2F0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33" y="1085129"/>
            <a:ext cx="6729645" cy="5667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841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(CHES)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Point Addition?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>
                <a:sym typeface="Wingdings" pitchFamily="2" charset="2"/>
              </a:rPr>
              <a:t>해당 논문에서는 </a:t>
            </a:r>
            <a:r>
              <a:rPr kumimoji="1" lang="en-US" altLang="ko-Kore-KR" sz="2400" dirty="0">
                <a:sym typeface="Wingdings" pitchFamily="2" charset="2"/>
              </a:rPr>
              <a:t>Point Addition</a:t>
            </a:r>
            <a:r>
              <a:rPr kumimoji="1" lang="ko-Kore-KR" altLang="en-US" sz="2400" dirty="0">
                <a:sym typeface="Wingdings" pitchFamily="2" charset="2"/>
              </a:rPr>
              <a:t>을 위한 </a:t>
            </a:r>
            <a:r>
              <a:rPr kumimoji="1" lang="ko-Kore-KR" alt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다양한 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Binary Filed Arithmetic</a:t>
            </a:r>
            <a:r>
              <a:rPr kumimoji="1" lang="ko-Kore-KR" alt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의 양자 구현</a:t>
            </a:r>
            <a:r>
              <a:rPr kumimoji="1" lang="ko-Kore-KR" altLang="en-US" sz="2400" dirty="0">
                <a:sym typeface="Wingdings" pitchFamily="2" charset="2"/>
              </a:rPr>
              <a:t>에 대해 설명하고 있음</a:t>
            </a:r>
            <a:endParaRPr kumimoji="1" lang="en-US" altLang="ko-Kore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D849B-A433-F88A-6618-436BA6B43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2" y="2621240"/>
            <a:ext cx="6256424" cy="1354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137EF3-08F3-F6B3-F355-65E4F6862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87" y="4129343"/>
            <a:ext cx="1948615" cy="319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02D468-D2D6-BB56-7684-08207DC4B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71" y="4611546"/>
            <a:ext cx="1388145" cy="293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A8F82-5F9E-6245-BF32-7839A9525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71" y="5111224"/>
            <a:ext cx="4627146" cy="225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01AD37-43A9-3CE3-3E15-2AC25D0C7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86" y="5567358"/>
            <a:ext cx="3531589" cy="2783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289BB9-0DF2-5B06-B9C9-F7F66D022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019" y="6076741"/>
            <a:ext cx="2729624" cy="286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59C58D-CA9D-68F1-A626-A8D432296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3275" y="3771399"/>
            <a:ext cx="6882066" cy="7158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6B04C3-BB90-8D62-0F41-27ABEBA0DB1C}"/>
              </a:ext>
            </a:extLst>
          </p:cNvPr>
          <p:cNvCxnSpPr>
            <a:cxnSpLocks/>
          </p:cNvCxnSpPr>
          <p:nvPr/>
        </p:nvCxnSpPr>
        <p:spPr>
          <a:xfrm flipV="1">
            <a:off x="2487088" y="4118457"/>
            <a:ext cx="1932512" cy="159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75E32-6F0D-D3DE-586C-7711242E297A}"/>
              </a:ext>
            </a:extLst>
          </p:cNvPr>
          <p:cNvSpPr txBox="1"/>
          <p:nvPr/>
        </p:nvSpPr>
        <p:spPr>
          <a:xfrm>
            <a:off x="6541137" y="4611546"/>
            <a:ext cx="479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공저자 </a:t>
            </a:r>
            <a:r>
              <a:rPr kumimoji="1" lang="en-US" altLang="ko-Kore-KR" b="1" dirty="0"/>
              <a:t>Van Hoof</a:t>
            </a:r>
            <a:r>
              <a:rPr kumimoji="1" lang="ko-Kore-KR" altLang="en-US" b="1" dirty="0"/>
              <a:t>의 양자 카라추바 곱셈을 사용</a:t>
            </a:r>
          </a:p>
        </p:txBody>
      </p:sp>
    </p:spTree>
    <p:extLst>
      <p:ext uri="{BB962C8B-B14F-4D97-AF65-F5344CB8AC3E}">
        <p14:creationId xmlns:p14="http://schemas.microsoft.com/office/powerpoint/2010/main" val="19519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A12EC06-BB80-413D-42AB-95773E857002}"/>
              </a:ext>
            </a:extLst>
          </p:cNvPr>
          <p:cNvGrpSpPr/>
          <p:nvPr/>
        </p:nvGrpSpPr>
        <p:grpSpPr>
          <a:xfrm>
            <a:off x="858218" y="2127409"/>
            <a:ext cx="10213193" cy="3564231"/>
            <a:chOff x="1524148" y="3372746"/>
            <a:chExt cx="8836209" cy="31677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8DBAF5-F1BC-A4EB-9D8A-4D5BB16F1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148" y="3429000"/>
              <a:ext cx="8836209" cy="311151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F39B64-5E7A-0219-4B80-3ED7680C46F2}"/>
                </a:ext>
              </a:extLst>
            </p:cNvPr>
            <p:cNvSpPr/>
            <p:nvPr/>
          </p:nvSpPr>
          <p:spPr>
            <a:xfrm>
              <a:off x="1623279" y="3372746"/>
              <a:ext cx="8641309" cy="858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(CHES)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98613" y="1259734"/>
                <a:ext cx="12451705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300" dirty="0">
                    <a:sym typeface="Wingdings" pitchFamily="2" charset="2"/>
                  </a:rPr>
                  <a:t>Inversion </a:t>
                </a:r>
                <a:r>
                  <a:rPr kumimoji="1" lang="ko-Kore-KR" altLang="en-US" sz="2300" dirty="0">
                    <a:sym typeface="Wingdings" pitchFamily="2" charset="2"/>
                  </a:rPr>
                  <a:t>구현</a:t>
                </a:r>
                <a:r>
                  <a:rPr kumimoji="1" lang="en-US" altLang="ko-KR" sz="2300" dirty="0">
                    <a:sym typeface="Wingdings" pitchFamily="2" charset="2"/>
                  </a:rPr>
                  <a:t>: </a:t>
                </a:r>
                <a:r>
                  <a:rPr kumimoji="1" lang="ko-Kore-KR" altLang="en-US" sz="2300" dirty="0">
                    <a:sym typeface="Wingdings" pitchFamily="2" charset="2"/>
                  </a:rPr>
                  <a:t>해당 논문에서는 </a:t>
                </a:r>
                <a:r>
                  <a:rPr kumimoji="1" lang="en-US" altLang="ko-Kore-KR" sz="2300" b="1" dirty="0">
                    <a:sym typeface="Wingdings" pitchFamily="2" charset="2"/>
                  </a:rPr>
                  <a:t>GCD</a:t>
                </a:r>
                <a:r>
                  <a:rPr kumimoji="1" lang="en-US" altLang="ko-Kore-KR" sz="2200" b="1" dirty="0">
                    <a:sym typeface="Wingdings" pitchFamily="2" charset="2"/>
                  </a:rPr>
                  <a:t> </a:t>
                </a:r>
                <a:r>
                  <a:rPr kumimoji="1" lang="en-US" altLang="ko-Kore-KR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ore-KR" sz="16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ore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ore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ore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ore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ore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ore-KR" sz="16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ore-K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ore-KR" sz="1600" dirty="0">
                    <a:latin typeface="+mn-ea"/>
                  </a:rPr>
                  <a:t> gcd</a:t>
                </a:r>
                <a14:m>
                  <m:oMath xmlns:m="http://schemas.openxmlformats.org/officeDocument/2006/math">
                    <m:r>
                      <a:rPr lang="en-US" altLang="ko-Kore-KR" sz="1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sz="1600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ore-KR" sz="1600" b="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ore-KR" sz="16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ore-KR" sz="16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1600" dirty="0">
                    <a:sym typeface="Wingdings" pitchFamily="2" charset="2"/>
                  </a:rPr>
                  <a:t>)</a:t>
                </a:r>
                <a:r>
                  <a:rPr kumimoji="1" lang="en-US" altLang="ko-Kore-KR" sz="2200" dirty="0">
                    <a:sym typeface="Wingdings" pitchFamily="2" charset="2"/>
                  </a:rPr>
                  <a:t>, </a:t>
                </a:r>
                <a:r>
                  <a:rPr kumimoji="1" lang="en-US" altLang="ko-Kore-KR" sz="2300" b="1" dirty="0">
                    <a:sym typeface="Wingdings" pitchFamily="2" charset="2"/>
                  </a:rPr>
                  <a:t>FLT</a:t>
                </a:r>
                <a:r>
                  <a:rPr kumimoji="1" lang="ko-KR" altLang="en-US" b="1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ore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ore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ore-KR" sz="1600" dirty="0">
                    <a:solidFill>
                      <a:schemeClr val="tx1"/>
                    </a:solidFill>
                    <a:latin typeface="+mn-ea"/>
                  </a:rPr>
                  <a:t> mod</a:t>
                </a:r>
                <a14:m>
                  <m:oMath xmlns:m="http://schemas.openxmlformats.org/officeDocument/2006/math">
                    <m:r>
                      <a:rPr lang="en-US" altLang="ko-Kore-KR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ore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ore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)</a:t>
                </a:r>
                <a:r>
                  <a:rPr kumimoji="1" lang="en-US" altLang="ko-KR" sz="2200" dirty="0">
                    <a:sym typeface="Wingdings" pitchFamily="2" charset="2"/>
                  </a:rPr>
                  <a:t> </a:t>
                </a:r>
                <a:r>
                  <a:rPr kumimoji="1" lang="ko-KR" altLang="en-US" sz="2300" dirty="0">
                    <a:sym typeface="Wingdings" pitchFamily="2" charset="2"/>
                  </a:rPr>
                  <a:t>기반의</a:t>
                </a:r>
                <a:endParaRPr kumimoji="1" lang="en-US" altLang="ko-KR" sz="2300" dirty="0">
                  <a:sym typeface="Wingdings" pitchFamily="2" charset="2"/>
                </a:endParaRPr>
              </a:p>
              <a:p>
                <a:pPr lvl="1"/>
                <a:r>
                  <a:rPr kumimoji="1" lang="en-US" altLang="ko-KR" sz="2300" dirty="0">
                    <a:sym typeface="Wingdings" pitchFamily="2" charset="2"/>
                  </a:rPr>
                  <a:t>		      Inversion</a:t>
                </a:r>
                <a:r>
                  <a:rPr kumimoji="1" lang="ko-KR" altLang="en-US" sz="2300" dirty="0">
                    <a:sym typeface="Wingdings" pitchFamily="2" charset="2"/>
                  </a:rPr>
                  <a:t>을</a:t>
                </a:r>
                <a:r>
                  <a:rPr kumimoji="1" lang="ko-KR" altLang="en-US" sz="2300" b="1" dirty="0">
                    <a:sym typeface="Wingdings" pitchFamily="2" charset="2"/>
                  </a:rPr>
                  <a:t> </a:t>
                </a:r>
                <a:r>
                  <a:rPr kumimoji="1" lang="ko-KR" altLang="en-US" sz="2300" dirty="0">
                    <a:sym typeface="Wingdings" pitchFamily="2" charset="2"/>
                  </a:rPr>
                  <a:t>구현 및 비교  </a:t>
                </a:r>
                <a:r>
                  <a:rPr kumimoji="1" lang="en-US" altLang="ko-KR" sz="2300" dirty="0">
                    <a:sym typeface="Wingdings" pitchFamily="2" charset="2"/>
                  </a:rPr>
                  <a:t>(</a:t>
                </a:r>
                <a:r>
                  <a:rPr kumimoji="1" lang="en-US" altLang="ko-Kore-KR" sz="2300" dirty="0">
                    <a:sym typeface="Wingdings" pitchFamily="2" charset="2"/>
                  </a:rPr>
                  <a:t>GCD </a:t>
                </a:r>
                <a:r>
                  <a:rPr kumimoji="1" lang="ko-Kore-KR" altLang="en-US" sz="2300" dirty="0">
                    <a:sym typeface="Wingdings" pitchFamily="2" charset="2"/>
                  </a:rPr>
                  <a:t>사용</a:t>
                </a:r>
                <a:r>
                  <a:rPr kumimoji="1" lang="en-US" altLang="ko-Kore-KR" sz="2300" dirty="0">
                    <a:sym typeface="Wingdings" pitchFamily="2" charset="2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ore-KR" sz="500" b="1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>
                    <a:sym typeface="Wingdings" pitchFamily="2" charset="2"/>
                  </a:rPr>
                  <a:t>GCD </a:t>
                </a:r>
                <a:r>
                  <a:rPr kumimoji="1" lang="en-US" altLang="ko-KR" sz="2200" b="1" dirty="0">
                    <a:sym typeface="Wingdings" pitchFamily="2" charset="2"/>
                  </a:rPr>
                  <a:t>:</a:t>
                </a:r>
                <a:r>
                  <a:rPr kumimoji="1" lang="en-US" altLang="ko-Kore-KR" sz="2200" b="1" dirty="0">
                    <a:sym typeface="Wingdings" pitchFamily="2" charset="2"/>
                  </a:rPr>
                  <a:t> </a:t>
                </a:r>
                <a:r>
                  <a:rPr kumimoji="1" lang="ko-Kore-KR" altLang="en-US" sz="22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적은 큐빗</a:t>
                </a:r>
                <a:r>
                  <a:rPr kumimoji="1" lang="en-US" altLang="ko-Kore-KR" sz="2200" b="1" dirty="0">
                    <a:sym typeface="Wingdings" pitchFamily="2" charset="2"/>
                  </a:rPr>
                  <a:t>, </a:t>
                </a:r>
                <a:r>
                  <a:rPr kumimoji="1" lang="ko-Kore-KR" altLang="en-US" sz="2200" b="1" dirty="0">
                    <a:solidFill>
                      <a:srgbClr val="C00000"/>
                    </a:solidFill>
                    <a:sym typeface="Wingdings" pitchFamily="2" charset="2"/>
                  </a:rPr>
                  <a:t>많은 </a:t>
                </a:r>
                <a:r>
                  <a:rPr kumimoji="1" lang="en-US" altLang="ko-Kore-KR" sz="2200" b="1" dirty="0">
                    <a:solidFill>
                      <a:srgbClr val="C00000"/>
                    </a:solidFill>
                    <a:sym typeface="Wingdings" pitchFamily="2" charset="2"/>
                  </a:rPr>
                  <a:t>Toffoli gates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>
                    <a:sym typeface="Wingdings" pitchFamily="2" charset="2"/>
                  </a:rPr>
                  <a:t>FLT </a:t>
                </a:r>
                <a:r>
                  <a:rPr kumimoji="1" lang="en-US" altLang="ko-KR" sz="2200" b="1" dirty="0">
                    <a:sym typeface="Wingdings" pitchFamily="2" charset="2"/>
                  </a:rPr>
                  <a:t>:</a:t>
                </a:r>
                <a:r>
                  <a:rPr kumimoji="1" lang="en-US" altLang="ko-Kore-KR" sz="2200" b="1" dirty="0">
                    <a:sym typeface="Wingdings" pitchFamily="2" charset="2"/>
                  </a:rPr>
                  <a:t> </a:t>
                </a:r>
                <a:r>
                  <a:rPr kumimoji="1" lang="ko-Kore-KR" altLang="en-US" sz="2200" b="1" dirty="0">
                    <a:solidFill>
                      <a:srgbClr val="C00000"/>
                    </a:solidFill>
                    <a:sym typeface="Wingdings" pitchFamily="2" charset="2"/>
                  </a:rPr>
                  <a:t>많은 큐빗</a:t>
                </a:r>
                <a:r>
                  <a:rPr kumimoji="1" lang="en-US" altLang="ko-Kore-KR" sz="2200" b="1" dirty="0">
                    <a:sym typeface="Wingdings" pitchFamily="2" charset="2"/>
                  </a:rPr>
                  <a:t>, </a:t>
                </a:r>
                <a:r>
                  <a:rPr kumimoji="1" lang="ko-Kore-KR" altLang="en-US" sz="22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적은 </a:t>
                </a:r>
                <a:r>
                  <a:rPr kumimoji="1" lang="en-US" altLang="ko-Kore-KR" sz="22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Toffoli gates</a:t>
                </a:r>
                <a:endParaRPr kumimoji="1" lang="en-US" altLang="ko-Kore-KR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3" y="1259734"/>
                <a:ext cx="12451705" cy="1554272"/>
              </a:xfrm>
              <a:prstGeom prst="rect">
                <a:avLst/>
              </a:prstGeom>
              <a:blipFill>
                <a:blip r:embed="rId4"/>
                <a:stretch>
                  <a:fillRect l="-611" t="-4065" b="-65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DE8AE98-4B12-EAD6-9A73-8A85CC130C95}"/>
              </a:ext>
            </a:extLst>
          </p:cNvPr>
          <p:cNvSpPr txBox="1"/>
          <p:nvPr/>
        </p:nvSpPr>
        <p:spPr>
          <a:xfrm>
            <a:off x="3875075" y="5700298"/>
            <a:ext cx="4179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&lt; GCD, FLT </a:t>
            </a:r>
            <a:r>
              <a:rPr kumimoji="1" lang="ko-KR" altLang="en-US" sz="2000" dirty="0"/>
              <a:t>기반 </a:t>
            </a:r>
            <a:r>
              <a:rPr kumimoji="1" lang="en-US" altLang="ko-Kore-KR" sz="2000" dirty="0"/>
              <a:t>Inversion </a:t>
            </a:r>
            <a:r>
              <a:rPr kumimoji="1" lang="ko-Kore-KR" altLang="en-US" sz="2000" dirty="0"/>
              <a:t>연산 비교</a:t>
            </a:r>
            <a:r>
              <a:rPr kumimoji="1" lang="en-US" altLang="ko-Kore-KR" sz="2000" dirty="0"/>
              <a:t> </a:t>
            </a:r>
            <a:r>
              <a:rPr kumimoji="1" lang="en-US" altLang="ko-KR" sz="2000" dirty="0"/>
              <a:t>&gt;</a:t>
            </a:r>
            <a:endParaRPr kumimoji="1" lang="ko-Kore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6A04E3-80E8-998E-7D3B-9008C0C53FBB}"/>
              </a:ext>
            </a:extLst>
          </p:cNvPr>
          <p:cNvSpPr/>
          <p:nvPr/>
        </p:nvSpPr>
        <p:spPr>
          <a:xfrm>
            <a:off x="4240306" y="3406589"/>
            <a:ext cx="762000" cy="217842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5CED5-6944-526D-40E0-909498B4C23A}"/>
              </a:ext>
            </a:extLst>
          </p:cNvPr>
          <p:cNvSpPr/>
          <p:nvPr/>
        </p:nvSpPr>
        <p:spPr>
          <a:xfrm>
            <a:off x="9735670" y="3406589"/>
            <a:ext cx="1129554" cy="217842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141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(CHES)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97495" y="1073116"/>
                <a:ext cx="12074370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300" dirty="0">
                    <a:sym typeface="Wingdings" pitchFamily="2" charset="2"/>
                  </a:rPr>
                  <a:t>아래 </a:t>
                </a:r>
                <a:r>
                  <a:rPr kumimoji="1" lang="en-US" altLang="ko-Kore-KR" sz="2300" b="1" dirty="0">
                    <a:sym typeface="Wingdings" pitchFamily="2" charset="2"/>
                  </a:rPr>
                  <a:t>Binary Field </a:t>
                </a:r>
                <a:r>
                  <a:rPr kumimoji="1" lang="ko-Kore-KR" altLang="en-US" sz="2300" b="1" dirty="0">
                    <a:sym typeface="Wingdings" pitchFamily="2" charset="2"/>
                  </a:rPr>
                  <a:t>연산들을 조합</a:t>
                </a:r>
                <a:r>
                  <a:rPr kumimoji="1" lang="ko-Kore-KR" altLang="en-US" sz="2300" dirty="0">
                    <a:sym typeface="Wingdings" pitchFamily="2" charset="2"/>
                  </a:rPr>
                  <a:t>하여 </a:t>
                </a:r>
                <a:r>
                  <a:rPr kumimoji="1" lang="en-US" altLang="ko-Kore-KR" sz="2300" b="1" dirty="0">
                    <a:sym typeface="Wingdings" pitchFamily="2" charset="2"/>
                  </a:rPr>
                  <a:t>Point addition </a:t>
                </a:r>
                <a:r>
                  <a:rPr kumimoji="1" lang="ko-Kore-KR" altLang="en-US" sz="2300" b="1" dirty="0">
                    <a:sym typeface="Wingdings" pitchFamily="2" charset="2"/>
                  </a:rPr>
                  <a:t>양자 회로 구현</a:t>
                </a:r>
                <a:endParaRPr kumimoji="1" lang="en-US" altLang="ko-Kore-KR" sz="23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500" b="1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Squaring (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kumimoji="1"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)</a:t>
                </a:r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kumimoji="1"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LUP</a:t>
                </a:r>
                <a:r>
                  <a:rPr kumimoji="1" lang="ko-KR" altLang="en-US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 분해</a:t>
                </a:r>
                <a:r>
                  <a:rPr kumimoji="1"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 사용 </a:t>
                </a:r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(in-place)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Multiplication (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kumimoji="1"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) </a:t>
                </a:r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kumimoji="1" lang="ko-KR" altLang="en-US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양자 </a:t>
                </a:r>
                <a:r>
                  <a:rPr kumimoji="1" lang="ko-KR" altLang="en-US" sz="2000" b="1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카라추바</a:t>
                </a:r>
                <a:r>
                  <a:rPr kumimoji="1" lang="ko-KR" altLang="en-US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 곱셈</a:t>
                </a:r>
                <a:r>
                  <a:rPr kumimoji="1"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 사용</a:t>
                </a:r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 (Van Hoof</a:t>
                </a:r>
                <a:r>
                  <a:rPr kumimoji="1"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의 기법은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 전반적으로 성능이 좋음</a:t>
                </a:r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Inversion (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𝑫</m:t>
                    </m:r>
                  </m:oMath>
                </a14:m>
                <a:r>
                  <a:rPr kumimoji="1"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) </a:t>
                </a:r>
                <a:r>
                  <a:rPr kumimoji="1"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kumimoji="1"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적은 큐비트를 사용하는 </a:t>
                </a:r>
                <a:r>
                  <a:rPr kumimoji="1" lang="en-US" altLang="ko-KR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GCD </a:t>
                </a:r>
                <a:r>
                  <a:rPr kumimoji="1" lang="ko-KR" altLang="en-US" sz="20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버전 사용</a:t>
                </a:r>
                <a:endParaRPr kumimoji="1" lang="en-US" altLang="ko-KR" sz="5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95" y="1073116"/>
                <a:ext cx="12074370" cy="1461939"/>
              </a:xfrm>
              <a:prstGeom prst="rect">
                <a:avLst/>
              </a:prstGeom>
              <a:blipFill>
                <a:blip r:embed="rId3"/>
                <a:stretch>
                  <a:fillRect l="-630" t="-4310" b="-60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BE405B65-3ED7-E586-20A9-0F6BC045299D}"/>
              </a:ext>
            </a:extLst>
          </p:cNvPr>
          <p:cNvGrpSpPr/>
          <p:nvPr/>
        </p:nvGrpSpPr>
        <p:grpSpPr>
          <a:xfrm>
            <a:off x="1903397" y="3295157"/>
            <a:ext cx="9165176" cy="1924374"/>
            <a:chOff x="1107640" y="2738483"/>
            <a:chExt cx="13140100" cy="27846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EF7F7B-175D-CE07-89DB-7B2642653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7640" y="2738483"/>
              <a:ext cx="9058219" cy="2676037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272761-0F3A-103B-F5B7-8A2C339BC99F}"/>
                </a:ext>
              </a:extLst>
            </p:cNvPr>
            <p:cNvSpPr/>
            <p:nvPr/>
          </p:nvSpPr>
          <p:spPr>
            <a:xfrm>
              <a:off x="1107640" y="4675276"/>
              <a:ext cx="9492624" cy="847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EE6668-FF87-6D16-E8A5-2E6EFEED638D}"/>
                </a:ext>
              </a:extLst>
            </p:cNvPr>
            <p:cNvSpPr txBox="1"/>
            <p:nvPr/>
          </p:nvSpPr>
          <p:spPr>
            <a:xfrm>
              <a:off x="10704246" y="4387839"/>
              <a:ext cx="3543494" cy="460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&lt; Point addition </a:t>
              </a:r>
              <a:r>
                <a:rPr kumimoji="1" lang="ko-Kore-KR" altLang="en-US" dirty="0"/>
                <a:t>양자 회로 </a:t>
              </a:r>
              <a:r>
                <a:rPr kumimoji="1" lang="en-US" altLang="ko-KR" dirty="0"/>
                <a:t>&gt;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1320E-E8BE-9F44-0C2C-E396E750AEBF}"/>
                </a:ext>
              </a:extLst>
            </p:cNvPr>
            <p:cNvSpPr/>
            <p:nvPr/>
          </p:nvSpPr>
          <p:spPr>
            <a:xfrm>
              <a:off x="1864659" y="2765378"/>
              <a:ext cx="8301200" cy="2030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E21F47-0E0F-A1A8-6048-EB37BDB1545C}"/>
              </a:ext>
            </a:extLst>
          </p:cNvPr>
          <p:cNvSpPr txBox="1"/>
          <p:nvPr/>
        </p:nvSpPr>
        <p:spPr>
          <a:xfrm>
            <a:off x="8596998" y="6335485"/>
            <a:ext cx="286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 Point addition </a:t>
            </a:r>
            <a:r>
              <a:rPr kumimoji="1" lang="ko-Kore-KR" altLang="en-US" dirty="0"/>
              <a:t>구현 결과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7D124-8548-8D52-1E9B-BCD9C631653A}"/>
              </a:ext>
            </a:extLst>
          </p:cNvPr>
          <p:cNvSpPr txBox="1"/>
          <p:nvPr/>
        </p:nvSpPr>
        <p:spPr>
          <a:xfrm>
            <a:off x="274887" y="2491606"/>
            <a:ext cx="8792591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sym typeface="Wingdings" pitchFamily="2" charset="2"/>
              </a:rPr>
              <a:t>최적화가 달성되는 곳은</a:t>
            </a:r>
            <a:r>
              <a:rPr kumimoji="1" lang="en-US" altLang="ko-KR" sz="2000" b="1" dirty="0">
                <a:sym typeface="Wingdings" pitchFamily="2" charset="2"/>
              </a:rPr>
              <a:t>, </a:t>
            </a:r>
            <a:r>
              <a:rPr kumimoji="1" lang="ko-KR" altLang="en-US" sz="2000" b="1" dirty="0">
                <a:sym typeface="Wingdings" pitchFamily="2" charset="2"/>
              </a:rPr>
              <a:t>양자 구현 비용이 높은</a:t>
            </a:r>
            <a:r>
              <a:rPr kumimoji="1" lang="en-US" altLang="ko-KR" sz="2000" b="1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olidFill>
                  <a:schemeClr val="accent1"/>
                </a:solidFill>
                <a:sym typeface="Wingdings" pitchFamily="2" charset="2"/>
              </a:rPr>
              <a:t>Binary </a:t>
            </a:r>
            <a:r>
              <a:rPr kumimoji="1" lang="ko-KR" altLang="en-US" sz="2000" b="1" dirty="0">
                <a:solidFill>
                  <a:schemeClr val="accent1"/>
                </a:solidFill>
                <a:sym typeface="Wingdings" pitchFamily="2" charset="2"/>
              </a:rPr>
              <a:t>곱셈 및 역원</a:t>
            </a:r>
            <a:endParaRPr kumimoji="1" lang="en-US" altLang="ko-KR" sz="2000" b="1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A9BDAF-C6F2-91FC-7115-5969164FE562}"/>
              </a:ext>
            </a:extLst>
          </p:cNvPr>
          <p:cNvSpPr/>
          <p:nvPr/>
        </p:nvSpPr>
        <p:spPr>
          <a:xfrm>
            <a:off x="2188338" y="4792944"/>
            <a:ext cx="6621074" cy="369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A88350-C0FC-254C-077E-6086D3C96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92143"/>
              </p:ext>
            </p:extLst>
          </p:nvPr>
        </p:nvGraphicFramePr>
        <p:xfrm>
          <a:off x="2058597" y="5162277"/>
          <a:ext cx="6538401" cy="150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95">
                  <a:extLst>
                    <a:ext uri="{9D8B030D-6E8A-4147-A177-3AD203B41FA5}">
                      <a16:colId xmlns:a16="http://schemas.microsoft.com/office/drawing/2014/main" val="2999391103"/>
                    </a:ext>
                  </a:extLst>
                </a:gridCol>
                <a:gridCol w="916818">
                  <a:extLst>
                    <a:ext uri="{9D8B030D-6E8A-4147-A177-3AD203B41FA5}">
                      <a16:colId xmlns:a16="http://schemas.microsoft.com/office/drawing/2014/main" val="2635700031"/>
                    </a:ext>
                  </a:extLst>
                </a:gridCol>
                <a:gridCol w="1176572">
                  <a:extLst>
                    <a:ext uri="{9D8B030D-6E8A-4147-A177-3AD203B41FA5}">
                      <a16:colId xmlns:a16="http://schemas.microsoft.com/office/drawing/2014/main" val="2478631948"/>
                    </a:ext>
                  </a:extLst>
                </a:gridCol>
                <a:gridCol w="1176572">
                  <a:extLst>
                    <a:ext uri="{9D8B030D-6E8A-4147-A177-3AD203B41FA5}">
                      <a16:colId xmlns:a16="http://schemas.microsoft.com/office/drawing/2014/main" val="2677983398"/>
                    </a:ext>
                  </a:extLst>
                </a:gridCol>
                <a:gridCol w="1176572">
                  <a:extLst>
                    <a:ext uri="{9D8B030D-6E8A-4147-A177-3AD203B41FA5}">
                      <a16:colId xmlns:a16="http://schemas.microsoft.com/office/drawing/2014/main" val="3727174693"/>
                    </a:ext>
                  </a:extLst>
                </a:gridCol>
                <a:gridCol w="1176572">
                  <a:extLst>
                    <a:ext uri="{9D8B030D-6E8A-4147-A177-3AD203B41FA5}">
                      <a16:colId xmlns:a16="http://schemas.microsoft.com/office/drawing/2014/main" val="2789602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n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#Qubit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#Toffoli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#CNOT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Depth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75985"/>
                  </a:ext>
                </a:extLst>
              </a:tr>
              <a:tr h="38904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Point addition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233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1,647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1,669,299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1,615,287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2,406,230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966018"/>
                  </a:ext>
                </a:extLst>
              </a:tr>
              <a:tr h="38904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283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1,998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2,428,369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2,359,187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3,503,964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837221"/>
                  </a:ext>
                </a:extLst>
              </a:tr>
              <a:tr h="389042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571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4,015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8,987,401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9,081,061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13,238,554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81642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59C294-F347-BD05-5AD2-95D7631D60E5}"/>
              </a:ext>
            </a:extLst>
          </p:cNvPr>
          <p:cNvSpPr txBox="1"/>
          <p:nvPr/>
        </p:nvSpPr>
        <p:spPr>
          <a:xfrm>
            <a:off x="3068707" y="3244334"/>
            <a:ext cx="613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522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(IEEE ACCESS)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362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 err="1">
                    <a:sym typeface="Wingdings" pitchFamily="2" charset="2"/>
                  </a:rPr>
                  <a:t>Putranto</a:t>
                </a:r>
                <a:r>
                  <a:rPr kumimoji="1" lang="en-US" altLang="ko-Kore-KR" sz="2400" b="1" dirty="0">
                    <a:sym typeface="Wingdings" pitchFamily="2" charset="2"/>
                  </a:rPr>
                  <a:t> et al., IEEE ACCESS (2023)</a:t>
                </a:r>
                <a:r>
                  <a:rPr kumimoji="1" lang="en-US" altLang="ko-KR" sz="2400" b="1" dirty="0">
                    <a:sym typeface="Wingdings" pitchFamily="2" charset="2"/>
                  </a:rPr>
                  <a:t>:</a:t>
                </a:r>
                <a:endParaRPr kumimoji="1" lang="en-US" altLang="ko-Kore-KR" sz="2400" b="1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sym typeface="Wingdings" pitchFamily="2" charset="2"/>
                  </a:rPr>
                  <a:t>CHES</a:t>
                </a:r>
                <a:r>
                  <a:rPr kumimoji="1" lang="en-US" altLang="ko-KR" sz="2000" b="1" dirty="0">
                    <a:sym typeface="Wingdings" pitchFamily="2" charset="2"/>
                  </a:rPr>
                  <a:t>(2020)</a:t>
                </a:r>
                <a:r>
                  <a:rPr kumimoji="1" lang="ko-Kore-KR" altLang="en-US" sz="2000" b="1" dirty="0">
                    <a:sym typeface="Wingdings" pitchFamily="2" charset="2"/>
                  </a:rPr>
                  <a:t>에서 사용된 </a:t>
                </a:r>
                <a:r>
                  <a:rPr kumimoji="1" lang="ko-Kore-KR" altLang="en-US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양자 곱셈 개선</a:t>
                </a:r>
                <a:endParaRPr kumimoji="1" lang="en-US" altLang="ko-Kore-KR" sz="2000" b="1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sym typeface="Wingdings" pitchFamily="2" charset="2"/>
                  </a:rPr>
                  <a:t>LUP</a:t>
                </a:r>
                <a:r>
                  <a:rPr kumimoji="1" lang="ko-KR" altLang="en-US" sz="2000" b="1" dirty="0" err="1">
                    <a:sym typeface="Wingdings" pitchFamily="2" charset="2"/>
                  </a:rPr>
                  <a:t>를</a:t>
                </a:r>
                <a:r>
                  <a:rPr kumimoji="1" lang="ko-KR" altLang="en-US" sz="2000" b="1" dirty="0">
                    <a:sym typeface="Wingdings" pitchFamily="2" charset="2"/>
                  </a:rPr>
                  <a:t> 사용하는 상수</a:t>
                </a:r>
                <a:r>
                  <a:rPr kumimoji="1" lang="en-US" altLang="ko-KR" sz="2000" b="1" dirty="0">
                    <a:sym typeface="Wingdings" pitchFamily="2" charset="2"/>
                  </a:rPr>
                  <a:t> </a:t>
                </a:r>
                <a:r>
                  <a:rPr kumimoji="1" lang="ko-KR" altLang="en-US" sz="2000" b="1" dirty="0">
                    <a:sym typeface="Wingdings" pitchFamily="2" charset="2"/>
                  </a:rPr>
                  <a:t>곱셈 </a:t>
                </a:r>
                <a:r>
                  <a:rPr kumimoji="1" lang="en-US" altLang="ko-KR" sz="2000" b="1" dirty="0">
                    <a:sym typeface="Wingdings" pitchFamily="2" charset="2"/>
                  </a:rPr>
                  <a:t>reverse </a:t>
                </a:r>
                <a:r>
                  <a:rPr kumimoji="1" lang="ko-KR" altLang="en-US" sz="2000" b="1" dirty="0">
                    <a:sym typeface="Wingdings" pitchFamily="2" charset="2"/>
                  </a:rPr>
                  <a:t>대신 </a:t>
                </a:r>
                <a:r>
                  <a:rPr kumimoji="1" lang="en-US" altLang="ko-KR" sz="2000" b="1" dirty="0">
                    <a:sym typeface="Wingdings" pitchFamily="2" charset="2"/>
                  </a:rPr>
                  <a:t>logical swap </a:t>
                </a:r>
                <a:r>
                  <a:rPr kumimoji="1" lang="ko-KR" altLang="en-US" sz="2000" b="1" dirty="0">
                    <a:sym typeface="Wingdings" pitchFamily="2" charset="2"/>
                  </a:rPr>
                  <a:t>사용 </a:t>
                </a:r>
                <a:r>
                  <a:rPr kumimoji="1" lang="en-US" altLang="ko-KR" sz="2000" b="1" dirty="0">
                    <a:sym typeface="Wingdings" pitchFamily="2" charset="2"/>
                  </a:rPr>
                  <a:t> Depth</a:t>
                </a:r>
                <a:r>
                  <a:rPr kumimoji="1" lang="ko-KR" altLang="en-US" sz="2000" b="1" dirty="0">
                    <a:sym typeface="Wingdings" pitchFamily="2" charset="2"/>
                  </a:rPr>
                  <a:t>와 </a:t>
                </a:r>
                <a:r>
                  <a:rPr kumimoji="1" lang="en-US" altLang="ko-KR" sz="2000" b="1" dirty="0">
                    <a:sym typeface="Wingdings" pitchFamily="2" charset="2"/>
                  </a:rPr>
                  <a:t>CNOT</a:t>
                </a:r>
                <a:r>
                  <a:rPr kumimoji="1" lang="ko-KR" altLang="en-US" sz="2000" b="1" dirty="0"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ym typeface="Wingdings" pitchFamily="2" charset="2"/>
                  </a:rPr>
                  <a:t>gate </a:t>
                </a:r>
                <a:r>
                  <a:rPr kumimoji="1" lang="ko-KR" altLang="en-US" sz="2000" b="1" dirty="0">
                    <a:sym typeface="Wingdings" pitchFamily="2" charset="2"/>
                  </a:rPr>
                  <a:t>수 감소</a:t>
                </a:r>
                <a:endParaRPr kumimoji="1" lang="en-US" altLang="ko-KR" sz="2000" b="1" dirty="0">
                  <a:sym typeface="Wingdings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>
                    <a:sym typeface="Wingdings" pitchFamily="2" charset="2"/>
                  </a:rPr>
                  <a:t>전체적으로 단계별 계산 순서를 변경</a:t>
                </a:r>
                <a:endParaRPr kumimoji="1" lang="en-US" altLang="ko-KR" sz="2000" b="1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sym typeface="Wingdings" pitchFamily="2" charset="2"/>
                  </a:rPr>
                  <a:t>Fermat </a:t>
                </a:r>
                <a:r>
                  <a:rPr kumimoji="1" lang="ko-KR" altLang="en-US" sz="2000" b="1" dirty="0">
                    <a:sym typeface="Wingdings" pitchFamily="2" charset="2"/>
                  </a:rPr>
                  <a:t>의 </a:t>
                </a:r>
                <a:r>
                  <a:rPr kumimoji="1" lang="ko-KR" altLang="en-US" sz="2000" b="1" dirty="0" err="1">
                    <a:sym typeface="Wingdings" pitchFamily="2" charset="2"/>
                  </a:rPr>
                  <a:t>소정리</a:t>
                </a:r>
                <a:r>
                  <a:rPr kumimoji="1" lang="ko-KR" altLang="en-US" sz="2000" b="1" dirty="0">
                    <a:sym typeface="Wingdings" pitchFamily="2" charset="2"/>
                  </a:rPr>
                  <a:t> 기반의 </a:t>
                </a:r>
                <a:r>
                  <a:rPr kumimoji="1" lang="en-US" altLang="ko-KR" sz="2000" b="1" dirty="0">
                    <a:sym typeface="Wingdings" pitchFamily="2" charset="2"/>
                  </a:rPr>
                  <a:t>Inversion</a:t>
                </a:r>
                <a:r>
                  <a:rPr kumimoji="1" lang="ko-KR" altLang="en-US" sz="2000" b="1" dirty="0">
                    <a:sym typeface="Wingdings" pitchFamily="2" charset="2"/>
                  </a:rPr>
                  <a:t>선택</a:t>
                </a:r>
                <a:endParaRPr kumimoji="1" lang="en-US" altLang="ko-KR" sz="2000" b="1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ore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ore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ore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ore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lang="en-US" altLang="ko-Kore-KR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ore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ore-KR" sz="2000" dirty="0">
                    <a:latin typeface="+mn-ea"/>
                    <a:ea typeface="+mn-ea"/>
                  </a:rPr>
                  <a:t> mod</a:t>
                </a:r>
                <a14:m>
                  <m:oMath xmlns:m="http://schemas.openxmlformats.org/officeDocument/2006/math">
                    <m:r>
                      <a:rPr lang="en-US" altLang="ko-Kore-KR" sz="2000" i="1" dirty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1" lang="ko-Kore-KR" altLang="en-US" sz="2000" dirty="0">
                    <a:sym typeface="Wingdings" pitchFamily="2" charset="2"/>
                  </a:rPr>
                  <a:t>  </a:t>
                </a:r>
                <a:r>
                  <a:rPr kumimoji="1" lang="en-US" altLang="ko-Kore-KR" sz="2000" dirty="0">
                    <a:sym typeface="Wingdings" pitchFamily="2" charset="2"/>
                  </a:rPr>
                  <a:t>  </a:t>
                </a:r>
                <a:r>
                  <a:rPr kumimoji="1" lang="ko-Kore-KR" altLang="en-US" sz="2000" dirty="0">
                    <a:sym typeface="Wingdings" pitchFamily="2" charset="2"/>
                  </a:rPr>
                  <a:t>큐비트를 더 사용하지만</a:t>
                </a:r>
                <a:r>
                  <a:rPr kumimoji="1" lang="ko-Kore-KR" altLang="en-US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ore-KR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Depth </a:t>
                </a:r>
                <a:r>
                  <a:rPr kumimoji="1" lang="ko-Kore-KR" altLang="en-US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및 양자 게이트 감소</a:t>
                </a:r>
                <a:endParaRPr kumimoji="1" lang="en-US" altLang="ko-Kore-KR" sz="2000" b="1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 lvl="2"/>
                <a:endParaRPr kumimoji="1" lang="en-US" altLang="ko-Kore-KR" sz="2000" b="1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sym typeface="Wingdings" pitchFamily="2" charset="2"/>
                  </a:rPr>
                  <a:t>CHES</a:t>
                </a:r>
                <a:r>
                  <a:rPr kumimoji="1" lang="ko-Kore-KR" altLang="en-US" sz="2000" b="1" dirty="0">
                    <a:sym typeface="Wingdings" pitchFamily="2" charset="2"/>
                  </a:rPr>
                  <a:t>는</a:t>
                </a:r>
                <a:r>
                  <a:rPr kumimoji="1" lang="en-US" altLang="ko-Kore-KR" sz="2000" b="1" dirty="0">
                    <a:sym typeface="Wingdings" pitchFamily="2" charset="2"/>
                  </a:rPr>
                  <a:t>?</a:t>
                </a:r>
                <a:r>
                  <a:rPr kumimoji="1" lang="en-US" altLang="ko-KR" sz="2000" b="1" dirty="0">
                    <a:sym typeface="Wingdings" pitchFamily="2" charset="2"/>
                  </a:rPr>
                  <a:t>,</a:t>
                </a:r>
                <a:r>
                  <a:rPr kumimoji="1" lang="ko-Kore-KR" altLang="en-US" sz="2000" b="1" dirty="0">
                    <a:sym typeface="Wingdings" pitchFamily="2" charset="2"/>
                  </a:rPr>
                  <a:t> 유클리드 알고리즘을 사용한 역 연산</a:t>
                </a:r>
                <a:r>
                  <a:rPr kumimoji="1" lang="en-US" altLang="ko-Kore-KR" sz="2000" b="1" dirty="0">
                    <a:sym typeface="Wingdings" pitchFamily="2" charset="2"/>
                  </a:rPr>
                  <a:t> (GCD)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ore-KR" sz="2000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ore-KR" sz="20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ore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ore-KR" sz="2000" dirty="0">
                    <a:latin typeface="+mn-ea"/>
                    <a:ea typeface="+mn-ea"/>
                  </a:rPr>
                  <a:t> gcd</a:t>
                </a:r>
                <a14:m>
                  <m:oMath xmlns:m="http://schemas.openxmlformats.org/officeDocument/2006/math"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+mn-ea"/>
                      </a:rPr>
                      <m:t>,  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+mn-ea"/>
                    <a:sym typeface="Wingdings" pitchFamily="2" charset="2"/>
                  </a:rPr>
                  <a:t>  </a:t>
                </a:r>
                <a:r>
                  <a:rPr kumimoji="1" lang="ko-Kore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큐비트를 적게 사용</a:t>
                </a:r>
                <a:r>
                  <a:rPr kumimoji="1" lang="ko-Kore-KR" altLang="en-US" sz="2000" dirty="0"/>
                  <a:t>하며 </a:t>
                </a:r>
                <a:r>
                  <a:rPr kumimoji="1" lang="en-US" altLang="ko-Kore-KR" sz="2000" dirty="0"/>
                  <a:t>Depth </a:t>
                </a:r>
                <a:r>
                  <a:rPr kumimoji="1" lang="ko-Kore-KR" altLang="en-US" sz="2000" dirty="0"/>
                  <a:t>및 양자 게이트 증가</a:t>
                </a:r>
                <a:endParaRPr kumimoji="1" lang="en-US" altLang="ko-Kore-KR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ore-KR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3629327"/>
              </a:xfrm>
              <a:prstGeom prst="rect">
                <a:avLst/>
              </a:prstGeom>
              <a:blipFill>
                <a:blip r:embed="rId3"/>
                <a:stretch>
                  <a:fillRect l="-630" t="-139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78E5843F-0E89-AF8C-5F8B-A2DA3FEDD284}"/>
              </a:ext>
            </a:extLst>
          </p:cNvPr>
          <p:cNvGrpSpPr/>
          <p:nvPr/>
        </p:nvGrpSpPr>
        <p:grpSpPr>
          <a:xfrm>
            <a:off x="131131" y="4472126"/>
            <a:ext cx="11929737" cy="2128432"/>
            <a:chOff x="131131" y="4040313"/>
            <a:chExt cx="11929737" cy="21284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910BE2-AD66-9D6F-DA21-6746E239D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131" y="4040313"/>
              <a:ext cx="11929737" cy="212843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B72962-46E5-9C16-BECF-C51EB28F9F24}"/>
                </a:ext>
              </a:extLst>
            </p:cNvPr>
            <p:cNvSpPr/>
            <p:nvPr/>
          </p:nvSpPr>
          <p:spPr>
            <a:xfrm>
              <a:off x="843916" y="4592302"/>
              <a:ext cx="764178" cy="14819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C5F950-B3B9-DFF0-36E6-033AAF6D2A82}"/>
                </a:ext>
              </a:extLst>
            </p:cNvPr>
            <p:cNvSpPr/>
            <p:nvPr/>
          </p:nvSpPr>
          <p:spPr>
            <a:xfrm>
              <a:off x="2455943" y="4620417"/>
              <a:ext cx="764179" cy="14819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875C72-E0FB-002C-CA36-59DA1D0D0975}"/>
                </a:ext>
              </a:extLst>
            </p:cNvPr>
            <p:cNvSpPr/>
            <p:nvPr/>
          </p:nvSpPr>
          <p:spPr>
            <a:xfrm>
              <a:off x="4450285" y="4620417"/>
              <a:ext cx="811673" cy="148192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34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(IEEE ACCESS)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308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Binary </a:t>
            </a:r>
            <a:r>
              <a:rPr kumimoji="1" lang="ko-KR" altLang="en-US" sz="2400" b="1" dirty="0">
                <a:sym typeface="Wingdings" pitchFamily="2" charset="2"/>
              </a:rPr>
              <a:t>곱셈 개선</a:t>
            </a:r>
            <a:endParaRPr kumimoji="1" lang="en-US" altLang="ko-KR" sz="2400" b="1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ym typeface="Wingdings" pitchFamily="2" charset="2"/>
              </a:rPr>
              <a:t>LUP</a:t>
            </a:r>
            <a:r>
              <a:rPr kumimoji="1" lang="ko-KR" altLang="en-US" sz="2000" b="1" dirty="0" err="1">
                <a:sym typeface="Wingdings" pitchFamily="2" charset="2"/>
              </a:rPr>
              <a:t>를</a:t>
            </a:r>
            <a:r>
              <a:rPr kumimoji="1" lang="ko-KR" altLang="en-US" sz="2000" b="1" dirty="0">
                <a:sym typeface="Wingdings" pitchFamily="2" charset="2"/>
              </a:rPr>
              <a:t> 사용하는 상수</a:t>
            </a:r>
            <a:r>
              <a:rPr kumimoji="1" lang="en-US" altLang="ko-KR" sz="2000" b="1" dirty="0">
                <a:sym typeface="Wingdings" pitchFamily="2" charset="2"/>
              </a:rPr>
              <a:t> </a:t>
            </a:r>
            <a:r>
              <a:rPr kumimoji="1" lang="ko-KR" altLang="en-US" sz="2000" b="1" dirty="0">
                <a:sym typeface="Wingdings" pitchFamily="2" charset="2"/>
              </a:rPr>
              <a:t>곱셈 역 연산 사용 </a:t>
            </a:r>
            <a:r>
              <a:rPr kumimoji="1" lang="en-US" altLang="ko-KR" sz="2000" b="1" dirty="0">
                <a:sym typeface="Wingdings" pitchFamily="2" charset="2"/>
              </a:rPr>
              <a:t>X</a:t>
            </a:r>
            <a:r>
              <a:rPr kumimoji="1" lang="ko-KR" altLang="en-US" sz="2000" b="1" dirty="0">
                <a:sym typeface="Wingdings" pitchFamily="2" charset="2"/>
              </a:rPr>
              <a:t>  </a:t>
            </a:r>
            <a:r>
              <a:rPr kumimoji="1" lang="en-US" altLang="ko-KR" sz="2000" b="1" dirty="0">
                <a:sym typeface="Wingdings" pitchFamily="2" charset="2"/>
              </a:rPr>
              <a:t> Depth</a:t>
            </a:r>
            <a:r>
              <a:rPr kumimoji="1" lang="ko-KR" altLang="en-US" sz="2000" b="1" dirty="0">
                <a:sym typeface="Wingdings" pitchFamily="2" charset="2"/>
              </a:rPr>
              <a:t>와 </a:t>
            </a:r>
            <a:r>
              <a:rPr kumimoji="1" lang="en-US" altLang="ko-KR" sz="2000" b="1" dirty="0">
                <a:sym typeface="Wingdings" pitchFamily="2" charset="2"/>
              </a:rPr>
              <a:t>CNOT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gate </a:t>
            </a:r>
            <a:r>
              <a:rPr kumimoji="1" lang="ko-KR" altLang="en-US" sz="2000" b="1" dirty="0">
                <a:sym typeface="Wingdings" pitchFamily="2" charset="2"/>
              </a:rPr>
              <a:t>수 감소</a:t>
            </a:r>
            <a:endParaRPr kumimoji="1" lang="en-US" altLang="ko-KR" sz="2000" b="1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2000" b="1" dirty="0">
                <a:sym typeface="Wingdings" pitchFamily="2" charset="2"/>
              </a:rPr>
              <a:t></a:t>
            </a:r>
            <a:r>
              <a:rPr kumimoji="1" lang="ko-KR" altLang="en-US" sz="2000" b="1" dirty="0">
                <a:sym typeface="Wingdings" pitchFamily="2" charset="2"/>
              </a:rPr>
              <a:t> 대신 비용이 들지 않는 </a:t>
            </a:r>
            <a:r>
              <a:rPr kumimoji="1" lang="en-US" altLang="ko-KR" sz="2000" b="1" dirty="0">
                <a:sym typeface="Wingdings" pitchFamily="2" charset="2"/>
              </a:rPr>
              <a:t>logical swap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sym typeface="Wingdings" pitchFamily="2" charset="2"/>
              </a:rPr>
              <a:t>전체적으로 단계별 계산 순서를 변경</a:t>
            </a:r>
            <a:endParaRPr kumimoji="1" lang="en-US" altLang="ko-KR" sz="2000" b="1" dirty="0">
              <a:solidFill>
                <a:schemeClr val="accent1"/>
              </a:solidFill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2400" b="1" dirty="0"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933EAC-A910-9C78-03DE-458685457CE4}"/>
              </a:ext>
            </a:extLst>
          </p:cNvPr>
          <p:cNvGrpSpPr/>
          <p:nvPr/>
        </p:nvGrpSpPr>
        <p:grpSpPr>
          <a:xfrm>
            <a:off x="2528136" y="3216184"/>
            <a:ext cx="7135728" cy="3434069"/>
            <a:chOff x="2400915" y="3216184"/>
            <a:chExt cx="7135728" cy="34340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65EE531-555B-730F-F901-A3DAC41E3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915" y="3216184"/>
              <a:ext cx="7135728" cy="343406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718B10-52B5-7913-7E2C-A6FCAAD7EC30}"/>
                </a:ext>
              </a:extLst>
            </p:cNvPr>
            <p:cNvSpPr/>
            <p:nvPr/>
          </p:nvSpPr>
          <p:spPr>
            <a:xfrm>
              <a:off x="5329646" y="3756766"/>
              <a:ext cx="1515291" cy="27746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502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(IEEE ACCESS)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290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FLT </a:t>
            </a:r>
            <a:r>
              <a:rPr kumimoji="1" lang="ko-KR" altLang="en-US" sz="2400" b="1" dirty="0">
                <a:sym typeface="Wingdings" pitchFamily="2" charset="2"/>
              </a:rPr>
              <a:t>기반 </a:t>
            </a:r>
            <a:r>
              <a:rPr kumimoji="1" lang="en-US" altLang="ko-KR" sz="2400" b="1" dirty="0">
                <a:sym typeface="Wingdings" pitchFamily="2" charset="2"/>
              </a:rPr>
              <a:t>inversion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b="1" dirty="0">
                <a:sym typeface="Wingdings" pitchFamily="2" charset="2"/>
              </a:rPr>
              <a:t>CHES –</a:t>
            </a:r>
            <a:r>
              <a:rPr kumimoji="1" lang="ko-KR" altLang="en-US" sz="2000" b="1" dirty="0">
                <a:sym typeface="Wingdings" pitchFamily="2" charset="2"/>
              </a:rPr>
              <a:t> 각 반복마다 제곱연산에 역 연산을</a:t>
            </a:r>
            <a:r>
              <a:rPr kumimoji="1" lang="ko-KR" altLang="en-US" sz="2000" b="1" dirty="0"/>
              <a:t> 적용하여 연산 해제 </a:t>
            </a:r>
            <a:r>
              <a:rPr kumimoji="1" lang="en-US" altLang="ko-KR" sz="2000" b="1" dirty="0">
                <a:sym typeface="Wingdings" pitchFamily="2" charset="2"/>
              </a:rPr>
              <a:t>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ko-KR" altLang="en-US" sz="2000" b="1" dirty="0" err="1">
                <a:sym typeface="Wingdings" pitchFamily="2" charset="2"/>
              </a:rPr>
              <a:t>큐비트</a:t>
            </a:r>
            <a:r>
              <a:rPr kumimoji="1" lang="ko-KR" altLang="en-US" sz="2000" b="1" dirty="0">
                <a:sym typeface="Wingdings" pitchFamily="2" charset="2"/>
              </a:rPr>
              <a:t> 수 아낌</a:t>
            </a:r>
            <a:endParaRPr kumimoji="1" lang="en-US" altLang="ko-KR" sz="2000" b="1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ym typeface="Wingdings" pitchFamily="2" charset="2"/>
              </a:rPr>
              <a:t>IEEE ACCESS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ym typeface="Wingdings" pitchFamily="2" charset="2"/>
              </a:rPr>
              <a:t>CHES</a:t>
            </a:r>
            <a:r>
              <a:rPr kumimoji="1" lang="ko-KR" altLang="en-US" sz="2000" b="1" dirty="0">
                <a:sym typeface="Wingdings" pitchFamily="2" charset="2"/>
              </a:rPr>
              <a:t> 논문의 </a:t>
            </a:r>
            <a:r>
              <a:rPr kumimoji="1" lang="en-US" altLang="ko-KR" sz="2000" b="1" dirty="0">
                <a:sym typeface="Wingdings" pitchFamily="2" charset="2"/>
              </a:rPr>
              <a:t>FLT </a:t>
            </a:r>
            <a:r>
              <a:rPr kumimoji="1" lang="ko-KR" altLang="en-US" sz="2000" b="1" dirty="0">
                <a:sym typeface="Wingdings" pitchFamily="2" charset="2"/>
              </a:rPr>
              <a:t>기반 </a:t>
            </a:r>
            <a:r>
              <a:rPr kumimoji="1" lang="en-US" altLang="ko-KR" sz="2000" b="1" dirty="0">
                <a:sym typeface="Wingdings" pitchFamily="2" charset="2"/>
              </a:rPr>
              <a:t>inversion</a:t>
            </a:r>
            <a:r>
              <a:rPr kumimoji="1" lang="ko-KR" altLang="en-US" sz="2000" b="1" dirty="0">
                <a:sym typeface="Wingdings" pitchFamily="2" charset="2"/>
              </a:rPr>
              <a:t> 내의 계산 순서를 변경</a:t>
            </a:r>
            <a:endParaRPr kumimoji="1" lang="en-US" altLang="ko-KR" sz="2000" b="1" dirty="0"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제곱연산 역 연산 사용 </a:t>
            </a:r>
            <a:r>
              <a:rPr kumimoji="1" lang="en-US" altLang="ko-KR" sz="2000" b="1" dirty="0"/>
              <a:t>X</a:t>
            </a:r>
          </a:p>
          <a:p>
            <a:pPr lvl="3">
              <a:lnSpc>
                <a:spcPct val="150000"/>
              </a:lnSpc>
            </a:pPr>
            <a:r>
              <a:rPr kumimoji="1" lang="en-US" altLang="ko-KR" sz="2000" b="1" dirty="0">
                <a:sym typeface="Wingdings" pitchFamily="2" charset="2"/>
              </a:rPr>
              <a:t> </a:t>
            </a:r>
            <a:r>
              <a:rPr kumimoji="1" lang="ko-KR" altLang="en-US" sz="2000" b="1" dirty="0">
                <a:sym typeface="Wingdings" pitchFamily="2" charset="2"/>
              </a:rPr>
              <a:t>더 많은 큐비트를 사용하지만 </a:t>
            </a:r>
            <a:r>
              <a:rPr kumimoji="1" lang="en-US" altLang="ko-KR" sz="2000" b="1" dirty="0">
                <a:sym typeface="Wingdings" pitchFamily="2" charset="2"/>
              </a:rPr>
              <a:t>depth</a:t>
            </a:r>
            <a:r>
              <a:rPr kumimoji="1" lang="ko-KR" altLang="en-US" sz="2000" b="1" dirty="0">
                <a:sym typeface="Wingdings" pitchFamily="2" charset="2"/>
              </a:rPr>
              <a:t>와 </a:t>
            </a:r>
            <a:r>
              <a:rPr kumimoji="1" lang="en-US" altLang="ko-KR" sz="2000" b="1" dirty="0">
                <a:sym typeface="Wingdings" pitchFamily="2" charset="2"/>
              </a:rPr>
              <a:t>gate </a:t>
            </a:r>
            <a:r>
              <a:rPr kumimoji="1" lang="ko-KR" altLang="en-US" sz="2000" b="1" dirty="0">
                <a:sym typeface="Wingdings" pitchFamily="2" charset="2"/>
              </a:rPr>
              <a:t>수 감소</a:t>
            </a:r>
            <a:endParaRPr kumimoji="1" lang="en-US" altLang="ko-KR" sz="2000" b="1" dirty="0">
              <a:sym typeface="Wingdings" pitchFamily="2" charset="2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E6A4BB-0635-56DD-A83B-7384364E1073}"/>
              </a:ext>
            </a:extLst>
          </p:cNvPr>
          <p:cNvGrpSpPr/>
          <p:nvPr/>
        </p:nvGrpSpPr>
        <p:grpSpPr>
          <a:xfrm>
            <a:off x="1216100" y="4512187"/>
            <a:ext cx="10001302" cy="2231929"/>
            <a:chOff x="677691" y="4203128"/>
            <a:chExt cx="10491051" cy="256707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03097C-2F8E-86CB-6C1C-E03036145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691" y="4203128"/>
              <a:ext cx="10491051" cy="256707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A59F72-D2FC-469A-EA2B-55A5A6661D77}"/>
                </a:ext>
              </a:extLst>
            </p:cNvPr>
            <p:cNvSpPr/>
            <p:nvPr/>
          </p:nvSpPr>
          <p:spPr>
            <a:xfrm>
              <a:off x="8947111" y="4820194"/>
              <a:ext cx="654090" cy="183005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BDE5A0-4428-7FDD-5521-FDDAB30E43ED}"/>
                </a:ext>
              </a:extLst>
            </p:cNvPr>
            <p:cNvSpPr/>
            <p:nvPr/>
          </p:nvSpPr>
          <p:spPr>
            <a:xfrm>
              <a:off x="3953660" y="4820194"/>
              <a:ext cx="871804" cy="183005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11A02A-B6F1-0F77-8AE0-32E2B5A0EF46}"/>
                </a:ext>
              </a:extLst>
            </p:cNvPr>
            <p:cNvSpPr/>
            <p:nvPr/>
          </p:nvSpPr>
          <p:spPr>
            <a:xfrm>
              <a:off x="6757237" y="4820193"/>
              <a:ext cx="654090" cy="18300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AE1E70-CB34-EFA9-BD4E-218C9719A1FB}"/>
                </a:ext>
              </a:extLst>
            </p:cNvPr>
            <p:cNvSpPr/>
            <p:nvPr/>
          </p:nvSpPr>
          <p:spPr>
            <a:xfrm>
              <a:off x="1367797" y="4820193"/>
              <a:ext cx="748386" cy="18300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12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(IEEE ACCESS)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382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FLT </a:t>
            </a:r>
            <a:r>
              <a:rPr kumimoji="1" lang="ko-KR" altLang="en-US" sz="2400" b="1" dirty="0">
                <a:sym typeface="Wingdings" pitchFamily="2" charset="2"/>
              </a:rPr>
              <a:t>기반 </a:t>
            </a:r>
            <a:r>
              <a:rPr kumimoji="1" lang="en-US" altLang="ko-KR" sz="2400" b="1" dirty="0">
                <a:sym typeface="Wingdings" pitchFamily="2" charset="2"/>
              </a:rPr>
              <a:t>inversion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b="1" dirty="0">
                <a:sym typeface="Wingdings" pitchFamily="2" charset="2"/>
              </a:rPr>
              <a:t>LAR* : </a:t>
            </a:r>
            <a:r>
              <a:rPr kumimoji="1" lang="en-US" altLang="ko-KR" sz="2000" b="1" dirty="0">
                <a:sym typeface="Wingdings" pitchFamily="2" charset="2"/>
              </a:rPr>
              <a:t>schoolbook </a:t>
            </a:r>
            <a:r>
              <a:rPr kumimoji="1" lang="ko-KR" altLang="en-US" sz="2000" b="1" dirty="0">
                <a:sym typeface="Wingdings" pitchFamily="2" charset="2"/>
              </a:rPr>
              <a:t>곱셈 사용한 동일한 방식의 </a:t>
            </a:r>
            <a:r>
              <a:rPr kumimoji="1" lang="en-US" altLang="ko-KR" sz="2000" b="1" dirty="0">
                <a:sym typeface="Wingdings" pitchFamily="2" charset="2"/>
              </a:rPr>
              <a:t>FLT inversion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ym typeface="Wingdings" pitchFamily="2" charset="2"/>
              </a:rPr>
              <a:t>BAN</a:t>
            </a:r>
            <a:r>
              <a:rPr kumimoji="1" lang="ko-KR" altLang="en-US" sz="2000" b="1" dirty="0">
                <a:sym typeface="Wingdings" pitchFamily="2" charset="2"/>
              </a:rPr>
              <a:t>* </a:t>
            </a:r>
            <a:r>
              <a:rPr kumimoji="1" lang="en-US" altLang="ko-KR" sz="2000" b="1" dirty="0">
                <a:sym typeface="Wingdings" pitchFamily="2" charset="2"/>
              </a:rPr>
              <a:t>:</a:t>
            </a:r>
            <a:r>
              <a:rPr kumimoji="1" lang="ko-KR" altLang="en-US" sz="2000" b="1" dirty="0">
                <a:sym typeface="Wingdings" pitchFamily="2" charset="2"/>
              </a:rPr>
              <a:t> 개선한 곱셈을 적용한 </a:t>
            </a:r>
            <a:r>
              <a:rPr kumimoji="1" lang="en-US" altLang="ko-KR" sz="2000" b="1" dirty="0">
                <a:sym typeface="Wingdings" pitchFamily="2" charset="2"/>
              </a:rPr>
              <a:t>CHES</a:t>
            </a:r>
            <a:r>
              <a:rPr kumimoji="1" lang="ko-KR" altLang="en-US" sz="2000" b="1" dirty="0">
                <a:sym typeface="Wingdings" pitchFamily="2" charset="2"/>
              </a:rPr>
              <a:t> 기반</a:t>
            </a:r>
            <a:r>
              <a:rPr kumimoji="1" lang="en-US" altLang="ko-KR" sz="2000" b="1" dirty="0">
                <a:sym typeface="Wingdings" pitchFamily="2" charset="2"/>
              </a:rPr>
              <a:t> FLT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inversion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b="1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b="1" dirty="0">
                <a:sym typeface="Wingdings" pitchFamily="2" charset="2"/>
              </a:rPr>
              <a:t>LAR*</a:t>
            </a:r>
            <a:r>
              <a:rPr kumimoji="1" lang="ko-KR" altLang="en-US" sz="2000" b="1" dirty="0">
                <a:sym typeface="Wingdings" pitchFamily="2" charset="2"/>
              </a:rPr>
              <a:t>에 비해 </a:t>
            </a:r>
            <a:r>
              <a:rPr kumimoji="1" lang="en-US" altLang="ko-KR" sz="2000" b="1" dirty="0">
                <a:sym typeface="Wingdings" pitchFamily="2" charset="2"/>
              </a:rPr>
              <a:t>Toffoli, Qubit</a:t>
            </a:r>
            <a:r>
              <a:rPr kumimoji="1" lang="ko-KR" altLang="en-US" sz="2000" b="1" dirty="0">
                <a:sym typeface="Wingdings" pitchFamily="2" charset="2"/>
              </a:rPr>
              <a:t> 측면에서 최적화</a:t>
            </a:r>
            <a:endParaRPr kumimoji="1" lang="en-US" altLang="ko-KR" sz="2000" b="1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2000" b="1" dirty="0">
                <a:sym typeface="Wingdings" pitchFamily="2" charset="2"/>
              </a:rPr>
              <a:t></a:t>
            </a:r>
            <a:r>
              <a:rPr kumimoji="1" lang="ko-KR" altLang="en-US" sz="2000" b="1" dirty="0">
                <a:sym typeface="Wingdings" pitchFamily="2" charset="2"/>
              </a:rPr>
              <a:t> 개선한 곱셈을 사용하여 </a:t>
            </a:r>
            <a:r>
              <a:rPr kumimoji="1" lang="en-US" altLang="ko-KR" sz="2000" b="1" dirty="0">
                <a:sym typeface="Wingdings" pitchFamily="2" charset="2"/>
              </a:rPr>
              <a:t>depth</a:t>
            </a:r>
            <a:r>
              <a:rPr kumimoji="1" lang="ko-KR" altLang="en-US" sz="2000" b="1" dirty="0">
                <a:sym typeface="Wingdings" pitchFamily="2" charset="2"/>
              </a:rPr>
              <a:t>는 유지하고 낮은 </a:t>
            </a:r>
            <a:r>
              <a:rPr kumimoji="1" lang="en-US" altLang="ko-KR" sz="2000" b="1" dirty="0">
                <a:sym typeface="Wingdings" pitchFamily="2" charset="2"/>
              </a:rPr>
              <a:t>qubit</a:t>
            </a:r>
            <a:r>
              <a:rPr kumimoji="1" lang="ko-KR" altLang="en-US" sz="2000" b="1" dirty="0">
                <a:sym typeface="Wingdings" pitchFamily="2" charset="2"/>
              </a:rPr>
              <a:t>을 사용할 수 있음</a:t>
            </a:r>
            <a:endParaRPr kumimoji="1" lang="en-US" altLang="ko-KR" sz="2000" b="1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ym typeface="Wingdings" pitchFamily="2" charset="2"/>
              </a:rPr>
              <a:t>BAN</a:t>
            </a:r>
            <a:r>
              <a:rPr kumimoji="1" lang="ko-KR" altLang="en-US" sz="2000" b="1" dirty="0">
                <a:sym typeface="Wingdings" pitchFamily="2" charset="2"/>
              </a:rPr>
              <a:t>*에 비해 </a:t>
            </a:r>
            <a:r>
              <a:rPr kumimoji="1" lang="en-US" altLang="ko-KR" sz="2000" b="1" dirty="0">
                <a:sym typeface="Wingdings" pitchFamily="2" charset="2"/>
              </a:rPr>
              <a:t>depth, CNOT gate </a:t>
            </a:r>
            <a:r>
              <a:rPr kumimoji="1" lang="ko-KR" altLang="en-US" sz="2000" b="1" dirty="0">
                <a:sym typeface="Wingdings" pitchFamily="2" charset="2"/>
              </a:rPr>
              <a:t>수 측면에서 최적화</a:t>
            </a:r>
            <a:endParaRPr kumimoji="1" lang="en-US" altLang="ko-KR" sz="2000" b="1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2000" b="1" dirty="0">
                <a:sym typeface="Wingdings" pitchFamily="2" charset="2"/>
              </a:rPr>
              <a:t></a:t>
            </a:r>
            <a:r>
              <a:rPr kumimoji="1" lang="ko-KR" altLang="en-US" sz="2000" b="1" dirty="0">
                <a:sym typeface="Wingdings" pitchFamily="2" charset="2"/>
              </a:rPr>
              <a:t> 개선한 </a:t>
            </a:r>
            <a:r>
              <a:rPr kumimoji="1" lang="en-US" altLang="ko-KR" sz="2000" b="1" dirty="0">
                <a:sym typeface="Wingdings" pitchFamily="2" charset="2"/>
              </a:rPr>
              <a:t>FLT inversion</a:t>
            </a:r>
            <a:r>
              <a:rPr kumimoji="1" lang="ko-KR" altLang="en-US" sz="2000" b="1" dirty="0">
                <a:sym typeface="Wingdings" pitchFamily="2" charset="2"/>
              </a:rPr>
              <a:t>을 통해 낮은 </a:t>
            </a:r>
            <a:r>
              <a:rPr kumimoji="1" lang="en-US" altLang="ko-KR" sz="2000" b="1" dirty="0">
                <a:sym typeface="Wingdings" pitchFamily="2" charset="2"/>
              </a:rPr>
              <a:t>depth</a:t>
            </a:r>
            <a:r>
              <a:rPr kumimoji="1" lang="ko-KR" altLang="en-US" sz="2000" b="1" dirty="0" err="1">
                <a:sym typeface="Wingdings" pitchFamily="2" charset="2"/>
              </a:rPr>
              <a:t>를</a:t>
            </a:r>
            <a:r>
              <a:rPr kumimoji="1" lang="ko-KR" altLang="en-US" sz="2000" b="1" dirty="0">
                <a:sym typeface="Wingdings" pitchFamily="2" charset="2"/>
              </a:rPr>
              <a:t> 달성할 수 있음</a:t>
            </a:r>
            <a:endParaRPr kumimoji="1" lang="en-US" altLang="ko-KR" sz="2000" b="1" dirty="0">
              <a:sym typeface="Wingdings" pitchFamily="2" charset="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FE4C76-C296-8250-F574-EAE6AF7FD067}"/>
              </a:ext>
            </a:extLst>
          </p:cNvPr>
          <p:cNvGrpSpPr/>
          <p:nvPr/>
        </p:nvGrpSpPr>
        <p:grpSpPr>
          <a:xfrm>
            <a:off x="1323676" y="4781395"/>
            <a:ext cx="9138135" cy="1868858"/>
            <a:chOff x="677691" y="4203128"/>
            <a:chExt cx="10491051" cy="25670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F7A2C91-1321-5E09-8F72-F75ECB7B4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691" y="4203128"/>
              <a:ext cx="10491051" cy="256707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BA8EB10-B8F2-A9F3-DAAB-A85FDC0121E2}"/>
                </a:ext>
              </a:extLst>
            </p:cNvPr>
            <p:cNvSpPr/>
            <p:nvPr/>
          </p:nvSpPr>
          <p:spPr>
            <a:xfrm>
              <a:off x="8947111" y="4820194"/>
              <a:ext cx="654090" cy="183005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9FF34D-75C1-FE05-F080-F0A5801FDAFE}"/>
                </a:ext>
              </a:extLst>
            </p:cNvPr>
            <p:cNvSpPr/>
            <p:nvPr/>
          </p:nvSpPr>
          <p:spPr>
            <a:xfrm>
              <a:off x="3953660" y="4820194"/>
              <a:ext cx="871804" cy="183005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019C36-09A8-5912-721F-193345F5A5E4}"/>
                </a:ext>
              </a:extLst>
            </p:cNvPr>
            <p:cNvSpPr/>
            <p:nvPr/>
          </p:nvSpPr>
          <p:spPr>
            <a:xfrm>
              <a:off x="6757237" y="4820193"/>
              <a:ext cx="654090" cy="18300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3B227A-505F-D773-8347-4B3A833288A5}"/>
                </a:ext>
              </a:extLst>
            </p:cNvPr>
            <p:cNvSpPr/>
            <p:nvPr/>
          </p:nvSpPr>
          <p:spPr>
            <a:xfrm>
              <a:off x="1367797" y="4820193"/>
              <a:ext cx="748386" cy="18300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23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(RSA Conference)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7" y="1154195"/>
                <a:ext cx="12074370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ym typeface="Wingdings" pitchFamily="2" charset="2"/>
                  </a:rPr>
                  <a:t>Taguchi.et al., RSA Conference (2023)</a:t>
                </a:r>
                <a:r>
                  <a:rPr kumimoji="1" lang="ko-Kore-KR" altLang="en-US" sz="2400" b="1" dirty="0">
                    <a:sym typeface="Wingdings" pitchFamily="2" charset="2"/>
                  </a:rPr>
                  <a:t> </a:t>
                </a:r>
                <a:r>
                  <a:rPr kumimoji="1" lang="en-US" altLang="ko-Kore-KR" sz="2400" b="1" dirty="0">
                    <a:sym typeface="Wingdings" pitchFamily="2" charset="2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sym typeface="Wingdings" pitchFamily="2" charset="2"/>
                  </a:rPr>
                  <a:t>CHES</a:t>
                </a:r>
                <a:r>
                  <a:rPr kumimoji="1" lang="en-US" altLang="ko-KR" sz="2000" b="1" dirty="0">
                    <a:sym typeface="Wingdings" pitchFamily="2" charset="2"/>
                  </a:rPr>
                  <a:t>(2020)</a:t>
                </a:r>
                <a:r>
                  <a:rPr kumimoji="1" lang="ko-KR" altLang="en-US" sz="2000" b="1" dirty="0">
                    <a:sym typeface="Wingdings" pitchFamily="2" charset="2"/>
                  </a:rPr>
                  <a:t>의 </a:t>
                </a:r>
                <a:r>
                  <a:rPr kumimoji="1" lang="en-US" altLang="ko-KR" sz="2000" b="1" dirty="0">
                    <a:sym typeface="Wingdings" pitchFamily="2" charset="2"/>
                  </a:rPr>
                  <a:t>point addition</a:t>
                </a:r>
                <a:r>
                  <a:rPr kumimoji="1" lang="en-US" altLang="ko-KR" sz="2000" dirty="0">
                    <a:sym typeface="Wingdings" pitchFamily="2" charset="2"/>
                  </a:rPr>
                  <a:t> </a:t>
                </a:r>
                <a:r>
                  <a:rPr kumimoji="1" lang="ko-KR" altLang="en-US" sz="2000" dirty="0">
                    <a:sym typeface="Wingdings" pitchFamily="2" charset="2"/>
                  </a:rPr>
                  <a:t>사용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sym typeface="Wingdings" pitchFamily="2" charset="2"/>
                  </a:rPr>
                  <a:t>Squaring</a:t>
                </a:r>
                <a:r>
                  <a:rPr kumimoji="1" lang="ko-KR" altLang="en-US" sz="2000" b="1" dirty="0" err="1">
                    <a:sym typeface="Wingdings" pitchFamily="2" charset="2"/>
                  </a:rPr>
                  <a:t>으로</a:t>
                </a:r>
                <a:r>
                  <a:rPr kumimoji="1" lang="ko-KR" altLang="en-US" sz="2000" b="1" dirty="0"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ym typeface="Wingdings" pitchFamily="2" charset="2"/>
                  </a:rPr>
                  <a:t>LUP </a:t>
                </a:r>
                <a:r>
                  <a:rPr kumimoji="1" lang="ko-KR" altLang="en-US" sz="2000" b="1" dirty="0">
                    <a:sym typeface="Wingdings" pitchFamily="2" charset="2"/>
                  </a:rPr>
                  <a:t>사용</a:t>
                </a:r>
                <a:r>
                  <a:rPr kumimoji="1" lang="en-US" altLang="ko-KR" sz="2000" b="1" dirty="0">
                    <a:sym typeface="Wingdings" pitchFamily="2" charset="2"/>
                  </a:rPr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(in-place </a:t>
                </a:r>
                <a:r>
                  <a:rPr kumimoji="1" lang="ko-KR" altLang="en-US" sz="2000" dirty="0">
                    <a:sym typeface="Wingdings" pitchFamily="2" charset="2"/>
                  </a:rPr>
                  <a:t>구현</a:t>
                </a:r>
                <a:r>
                  <a:rPr kumimoji="1" lang="en-US" altLang="ko-KR" sz="2000" dirty="0">
                    <a:sym typeface="Wingdings" pitchFamily="2" charset="2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sym typeface="Wingdings" pitchFamily="2" charset="2"/>
                  </a:rPr>
                  <a:t>Kim et al. [KKKH22]  </a:t>
                </a:r>
                <a:r>
                  <a:rPr kumimoji="1" lang="ko-KR" altLang="en-US" sz="2000" b="1" dirty="0" err="1">
                    <a:sym typeface="Wingdings" pitchFamily="2" charset="2"/>
                  </a:rPr>
                  <a:t>곱셈기</a:t>
                </a:r>
                <a:r>
                  <a:rPr kumimoji="1" lang="ko-KR" altLang="en-US" sz="2000" dirty="0">
                    <a:sym typeface="Wingdings" pitchFamily="2" charset="2"/>
                  </a:rPr>
                  <a:t> 사용 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>
                    <a:sym typeface="Wingdings" pitchFamily="2" charset="2"/>
                  </a:rPr>
                  <a:t>Karatsuba-like formula </a:t>
                </a:r>
                <a:r>
                  <a:rPr kumimoji="1" lang="ko-KR" altLang="en-US" sz="2000" dirty="0">
                    <a:sym typeface="Wingdings" pitchFamily="2" charset="2"/>
                  </a:rPr>
                  <a:t>기반 </a:t>
                </a:r>
                <a:r>
                  <a:rPr kumimoji="1" lang="en-US" altLang="ko-KR" sz="2000" dirty="0">
                    <a:sym typeface="Wingdings" pitchFamily="2" charset="2"/>
                  </a:rPr>
                  <a:t>CRT</a:t>
                </a:r>
                <a:r>
                  <a:rPr kumimoji="1" lang="ko-KR" altLang="en-US" sz="2000" dirty="0">
                    <a:sym typeface="Wingdings" pitchFamily="2" charset="2"/>
                  </a:rPr>
                  <a:t> 곱셈 기법 사용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lvl="3"/>
                <a:r>
                  <a:rPr kumimoji="1" lang="en-US" altLang="ko-KR" sz="2000" dirty="0">
                    <a:latin typeface="Wingdings" pitchFamily="2" charset="0"/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Van Hoof </a:t>
                </a:r>
                <a:r>
                  <a:rPr kumimoji="1" lang="ko-KR" altLang="en-US" sz="2000" dirty="0">
                    <a:sym typeface="Wingdings" pitchFamily="2" charset="2"/>
                  </a:rPr>
                  <a:t>의 곱셈기보다 </a:t>
                </a:r>
                <a:r>
                  <a:rPr kumimoji="1" lang="en-US" altLang="ko-KR" sz="2000" b="1" dirty="0">
                    <a:sym typeface="Wingdings" pitchFamily="2" charset="2"/>
                  </a:rPr>
                  <a:t>Toffoli gate</a:t>
                </a:r>
                <a:r>
                  <a:rPr kumimoji="1" lang="ko-KR" altLang="en-US" sz="2000" dirty="0">
                    <a:sym typeface="Wingdings" pitchFamily="2" charset="2"/>
                  </a:rPr>
                  <a:t> 및 </a:t>
                </a:r>
                <a:r>
                  <a:rPr kumimoji="1" lang="en-US" altLang="ko-KR" sz="2000" b="1" dirty="0">
                    <a:sym typeface="Wingdings" pitchFamily="2" charset="2"/>
                  </a:rPr>
                  <a:t>depth</a:t>
                </a:r>
                <a:r>
                  <a:rPr kumimoji="1" lang="en-US" altLang="ko-KR" sz="2000" dirty="0">
                    <a:sym typeface="Wingdings" pitchFamily="2" charset="2"/>
                  </a:rPr>
                  <a:t> </a:t>
                </a:r>
                <a:r>
                  <a:rPr kumimoji="1" lang="ko-KR" altLang="en-US" sz="2000" dirty="0" err="1">
                    <a:sym typeface="Wingdings" pitchFamily="2" charset="2"/>
                  </a:rPr>
                  <a:t>를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ko-Kore-KR" altLang="en-US" sz="2000" dirty="0">
                    <a:sym typeface="Wingdings" pitchFamily="2" charset="2"/>
                  </a:rPr>
                  <a:t>개선</a:t>
                </a:r>
                <a:endParaRPr kumimoji="1" lang="en-US" altLang="ko-Kore-KR" sz="1000" dirty="0"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ore-KR" sz="10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dirty="0">
                    <a:sym typeface="Wingdings" pitchFamily="2" charset="2"/>
                  </a:rPr>
                  <a:t>Itoh-</a:t>
                </a:r>
                <a:r>
                  <a:rPr kumimoji="1" lang="en-US" altLang="ko-Kore-KR" sz="2000" dirty="0" err="1">
                    <a:sym typeface="Wingdings" pitchFamily="2" charset="2"/>
                  </a:rPr>
                  <a:t>Tsujii</a:t>
                </a:r>
                <a:r>
                  <a:rPr kumimoji="1" lang="en-US" altLang="ko-Kore-KR" sz="2000" dirty="0">
                    <a:sym typeface="Wingdings" pitchFamily="2" charset="2"/>
                  </a:rPr>
                  <a:t> addition chain</a:t>
                </a:r>
                <a:r>
                  <a:rPr kumimoji="1" lang="ko-KR" altLang="en-US" sz="2000" dirty="0">
                    <a:sym typeface="Wingdings" pitchFamily="2" charset="2"/>
                  </a:rPr>
                  <a:t>이 아닌 </a:t>
                </a:r>
                <a:r>
                  <a:rPr kumimoji="1" lang="en-US" altLang="ko-KR" sz="2000" b="1" dirty="0">
                    <a:sym typeface="Wingdings" pitchFamily="2" charset="2"/>
                  </a:rPr>
                  <a:t>arbitrary addition chain </a:t>
                </a:r>
                <a:r>
                  <a:rPr kumimoji="1" lang="ko-KR" altLang="en-US" sz="2000" b="1" dirty="0">
                    <a:sym typeface="Wingdings" pitchFamily="2" charset="2"/>
                  </a:rPr>
                  <a:t>사용</a:t>
                </a:r>
                <a:endParaRPr kumimoji="1" lang="en-US" altLang="ko-KR" sz="2000" b="1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>
                    <a:sym typeface="Wingdings" pitchFamily="2" charset="2"/>
                  </a:rPr>
                  <a:t>지수를 작은 수의 합으로 나타내고</a:t>
                </a:r>
                <a:r>
                  <a:rPr kumimoji="1" lang="en-US" altLang="ko-KR" sz="2000" b="1" dirty="0">
                    <a:sym typeface="Wingdings" pitchFamily="2" charset="2"/>
                  </a:rPr>
                  <a:t>,</a:t>
                </a:r>
                <a:r>
                  <a:rPr kumimoji="1" lang="ko-KR" altLang="en-US" sz="2000" b="1" dirty="0">
                    <a:sym typeface="Wingdings" pitchFamily="2" charset="2"/>
                  </a:rPr>
                  <a:t> 이러한 작은 수들의 거듭제곱을 계산하는 방식 </a:t>
                </a:r>
                <a:endParaRPr kumimoji="1" lang="en-US" altLang="ko-KR" sz="2000" b="1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 err="1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큐비트</a:t>
                </a:r>
                <a:r>
                  <a:rPr kumimoji="1" lang="ko-KR" altLang="en-US" sz="2000" b="1" dirty="0">
                    <a:sym typeface="Wingdings" pitchFamily="2" charset="2"/>
                  </a:rPr>
                  <a:t> </a:t>
                </a:r>
                <a:r>
                  <a:rPr kumimoji="1" lang="ko-KR" altLang="en-US" sz="2000" dirty="0">
                    <a:sym typeface="Wingdings" pitchFamily="2" charset="2"/>
                  </a:rPr>
                  <a:t>수를 아끼기 위해 </a:t>
                </a:r>
                <a:r>
                  <a:rPr kumimoji="1" lang="ko-KR" altLang="en-US" sz="2000" b="1" dirty="0">
                    <a:sym typeface="Wingdings" pitchFamily="2" charset="2"/>
                  </a:rPr>
                  <a:t>거듭제곱을 적게 </a:t>
                </a:r>
                <a:r>
                  <a:rPr kumimoji="1" lang="ko-KR" altLang="en-US" sz="2000" dirty="0">
                    <a:sym typeface="Wingdings" pitchFamily="2" charset="2"/>
                  </a:rPr>
                  <a:t>사용하는 임의의 </a:t>
                </a:r>
                <a:r>
                  <a:rPr kumimoji="1" lang="en-US" altLang="ko-KR" sz="2000" b="1" dirty="0">
                    <a:sym typeface="Wingdings" pitchFamily="2" charset="2"/>
                  </a:rPr>
                  <a:t>addition chain </a:t>
                </a:r>
                <a:r>
                  <a:rPr kumimoji="1" lang="ko-KR" altLang="en-US" sz="2000" dirty="0">
                    <a:sym typeface="Wingdings" pitchFamily="2" charset="2"/>
                  </a:rPr>
                  <a:t>사용</a:t>
                </a:r>
                <a:endParaRPr kumimoji="1" lang="en-US" altLang="ko-KR" sz="20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3"/>
                <a:r>
                  <a:rPr kumimoji="1" lang="en-US" altLang="ko-KR" sz="2000" b="1" dirty="0">
                    <a:sym typeface="Wingdings" pitchFamily="2" charset="2"/>
                  </a:rPr>
                  <a:t>ex)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𝟒</m:t>
                        </m:r>
                        <m:r>
                          <a:rPr kumimoji="1" lang="ko-KR" alt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𝟖</m:t>
                        </m:r>
                        <m:r>
                          <a:rPr kumimoji="1" lang="ko-KR" alt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𝟏𝟔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𝟑𝟐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𝟔𝟒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𝟏𝟐𝟖</m:t>
                        </m:r>
                        <m:r>
                          <a:rPr kumimoji="1" lang="en-US" altLang="ko-K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𝟏𝟔𝟎</m:t>
                        </m:r>
                        <m:r>
                          <a:rPr kumimoji="1" lang="en-US" altLang="ko-K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𝟏𝟔𝟐</m:t>
                        </m:r>
                      </m:e>
                    </m:d>
                    <m:r>
                      <a:rPr kumimoji="1" lang="ko-KR" alt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sz="2000" b="1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𝟒</m:t>
                        </m:r>
                        <m:r>
                          <a:rPr kumimoji="1" lang="ko-KR" alt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𝟖</m:t>
                        </m:r>
                        <m:r>
                          <a:rPr kumimoji="1" lang="ko-KR" alt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𝟏𝟔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𝟑𝟐</m:t>
                        </m:r>
                        <m:r>
                          <a:rPr kumimoji="1" lang="en-US" altLang="ko-KR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𝟑𝟑</m:t>
                        </m:r>
                        <m:r>
                          <a:rPr kumimoji="1" lang="en-US" altLang="ko-KR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𝟔𝟓</m:t>
                        </m:r>
                        <m:r>
                          <a:rPr kumimoji="1" lang="en-US" altLang="ko-KR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𝟗𝟕</m:t>
                        </m:r>
                        <m:r>
                          <a:rPr kumimoji="1" lang="en-US" altLang="ko-KR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ko-KR" alt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R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𝟏𝟔𝟐</m:t>
                        </m:r>
                        <m:r>
                          <a:rPr kumimoji="1" lang="en-US" altLang="ko-KR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sz="2000" b="1" dirty="0"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ore-KR" sz="10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20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>
                    <a:sym typeface="Wingdings" pitchFamily="2" charset="2"/>
                  </a:rPr>
                  <a:t>FLT </a:t>
                </a:r>
                <a:r>
                  <a:rPr kumimoji="1" lang="ko-KR" altLang="en-US" sz="2000" dirty="0">
                    <a:sym typeface="Wingdings" pitchFamily="2" charset="2"/>
                  </a:rPr>
                  <a:t>기반의 두</a:t>
                </a:r>
                <a:r>
                  <a:rPr kumimoji="1" lang="en-US" altLang="ko-KR" sz="2000" dirty="0">
                    <a:sym typeface="Wingdings" pitchFamily="2" charset="2"/>
                  </a:rPr>
                  <a:t> </a:t>
                </a:r>
                <a:r>
                  <a:rPr kumimoji="1" lang="ko-KR" altLang="en-US" sz="2000" dirty="0">
                    <a:sym typeface="Wingdings" pitchFamily="2" charset="2"/>
                  </a:rPr>
                  <a:t>가지 </a:t>
                </a:r>
                <a:r>
                  <a:rPr kumimoji="1" lang="en-US" altLang="ko-KR" sz="2000" dirty="0">
                    <a:sym typeface="Wingdings" pitchFamily="2" charset="2"/>
                  </a:rPr>
                  <a:t>Inversion </a:t>
                </a:r>
                <a:r>
                  <a:rPr kumimoji="1" lang="ko-KR" altLang="en-US" sz="2000" dirty="0">
                    <a:sym typeface="Wingdings" pitchFamily="2" charset="2"/>
                  </a:rPr>
                  <a:t>구현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5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sym typeface="Wingdings" pitchFamily="2" charset="2"/>
                  </a:rPr>
                  <a:t>Basic algorithm </a:t>
                </a:r>
                <a:r>
                  <a:rPr kumimoji="1" lang="en-US" altLang="ko-Kore-KR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(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Depth 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중점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)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endParaRPr kumimoji="1" lang="en-US" altLang="ko-KR" sz="2000" b="1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 marL="1714500" lvl="3" indent="-342900">
                  <a:buFont typeface="Wingdings" pitchFamily="2" charset="2"/>
                  <a:buChar char="à"/>
                </a:pPr>
                <a:r>
                  <a:rPr kumimoji="1" lang="en-US" altLang="ko-KR" sz="2000" dirty="0">
                    <a:sym typeface="Wingdings" pitchFamily="2" charset="2"/>
                  </a:rPr>
                  <a:t>IEEE Access (2023)</a:t>
                </a:r>
                <a:r>
                  <a:rPr kumimoji="1" lang="ko-KR" altLang="en-US" sz="2000" dirty="0">
                    <a:sym typeface="Wingdings" pitchFamily="2" charset="2"/>
                  </a:rPr>
                  <a:t>와 동일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marL="1714500" lvl="3" indent="-342900">
                  <a:buFont typeface="Wingdings" pitchFamily="2" charset="2"/>
                  <a:buChar char="à"/>
                </a:pPr>
                <a:endParaRPr kumimoji="1" lang="en-US" altLang="ko-KR" sz="5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sym typeface="Wingdings" pitchFamily="2" charset="2"/>
                  </a:rPr>
                  <a:t>Extended algorithm</a:t>
                </a:r>
                <a:r>
                  <a:rPr kumimoji="1" lang="ko-KR" altLang="en-US" sz="2000" b="1" dirty="0"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(Qubit 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중점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) </a:t>
                </a:r>
              </a:p>
              <a:p>
                <a:pPr lvl="3"/>
                <a:r>
                  <a:rPr kumimoji="1" lang="en-US" altLang="ko-KR" sz="2000" dirty="0">
                    <a:sym typeface="Wingdings" pitchFamily="2" charset="2"/>
                  </a:rPr>
                  <a:t> Inversion </a:t>
                </a:r>
                <a:r>
                  <a:rPr kumimoji="1" lang="ko-KR" altLang="en-US" sz="2000" dirty="0">
                    <a:sym typeface="Wingdings" pitchFamily="2" charset="2"/>
                  </a:rPr>
                  <a:t>내부 연산 중</a:t>
                </a:r>
                <a:r>
                  <a:rPr kumimoji="1" lang="en-US" altLang="ko-KR" sz="2000" dirty="0">
                    <a:sym typeface="Wingdings" pitchFamily="2" charset="2"/>
                  </a:rPr>
                  <a:t>, </a:t>
                </a:r>
                <a:r>
                  <a:rPr kumimoji="1" lang="ko-KR" altLang="en-US" sz="2000" b="1" dirty="0">
                    <a:sym typeface="Wingdings" pitchFamily="2" charset="2"/>
                  </a:rPr>
                  <a:t>리버스 연산</a:t>
                </a:r>
                <a:r>
                  <a:rPr kumimoji="1" lang="ko-KR" altLang="en-US" sz="2000" dirty="0">
                    <a:sym typeface="Wingdings" pitchFamily="2" charset="2"/>
                  </a:rPr>
                  <a:t>을 활용하여 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ancilla 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큐비트 초기화</a:t>
                </a:r>
                <a:endParaRPr kumimoji="1" lang="en-US" altLang="ko-Kore-KR" sz="2000" b="1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7" y="1154195"/>
                <a:ext cx="12074370" cy="5693866"/>
              </a:xfrm>
              <a:prstGeom prst="rect">
                <a:avLst/>
              </a:prstGeom>
              <a:blipFill>
                <a:blip r:embed="rId3"/>
                <a:stretch>
                  <a:fillRect l="-630" t="-889" b="-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B53AEF-7E2F-6E71-A22C-4F24EA6A34D4}"/>
              </a:ext>
            </a:extLst>
          </p:cNvPr>
          <p:cNvGrpSpPr/>
          <p:nvPr/>
        </p:nvGrpSpPr>
        <p:grpSpPr>
          <a:xfrm>
            <a:off x="10754425" y="4095719"/>
            <a:ext cx="2051310" cy="461665"/>
            <a:chOff x="10402420" y="3887286"/>
            <a:chExt cx="205131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FE6F3B-5392-6A0F-84F1-2B27BB26E5F3}"/>
                </a:ext>
              </a:extLst>
            </p:cNvPr>
            <p:cNvSpPr txBox="1"/>
            <p:nvPr/>
          </p:nvSpPr>
          <p:spPr>
            <a:xfrm>
              <a:off x="10611142" y="3887286"/>
              <a:ext cx="1842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200" dirty="0"/>
                <a:t>거듭제곱</a:t>
              </a:r>
              <a:endParaRPr kumimoji="1" lang="en-US" altLang="ko-Kore-KR" sz="1200" dirty="0"/>
            </a:p>
            <a:p>
              <a:r>
                <a:rPr kumimoji="1" lang="ko-Kore-KR" altLang="en-US" sz="1200" dirty="0"/>
                <a:t>덧셈</a:t>
              </a: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EC37BBC1-DBC4-E240-65F1-DCED9D1B0A8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2420" y="4010616"/>
              <a:ext cx="20872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FACD346F-25EA-E21D-B20C-C2526EC32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853" y="4179863"/>
              <a:ext cx="20872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(RSA Conference)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465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addition chain?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4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ym typeface="Wingdings" pitchFamily="2" charset="2"/>
                  </a:rPr>
                  <a:t>Fermat</a:t>
                </a:r>
                <a:r>
                  <a:rPr kumimoji="1" lang="ko-Kore-KR" altLang="en-US" sz="2400" b="1" dirty="0">
                    <a:sym typeface="Wingdings" pitchFamily="2" charset="2"/>
                  </a:rPr>
                  <a:t>의 소정리 기반의 역 연산 </a:t>
                </a:r>
                <a:endParaRPr kumimoji="1" lang="en-US" altLang="ko-Kore-KR" sz="2400" b="1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ore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ore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ore-KR" sz="2000" dirty="0">
                    <a:solidFill>
                      <a:schemeClr val="tx1"/>
                    </a:solidFill>
                    <a:latin typeface="+mn-ea"/>
                  </a:rPr>
                  <a:t> mod</a:t>
                </a:r>
                <a14:m>
                  <m:oMath xmlns:m="http://schemas.openxmlformats.org/officeDocument/2006/math">
                    <m:r>
                      <a:rPr lang="en-US" altLang="ko-Kore-K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ore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ore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2000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ore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en-US" altLang="ko-Kore-KR" sz="2000" b="1" dirty="0">
                    <a:solidFill>
                      <a:schemeClr val="tx1"/>
                    </a:solidFill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ore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ore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ore-KR" sz="2000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ore-KR" sz="2000" b="1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sym typeface="Wingdings" pitchFamily="2" charset="2"/>
                  </a:rPr>
                  <a:t>N=163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ore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ore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ore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162</m:t>
                            </m:r>
                          </m:sup>
                        </m:sSup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en-US" altLang="ko-KR" sz="20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162=128+32+2 =</m:t>
                        </m:r>
                        <m:r>
                          <a:rPr lang="en-US" altLang="ko-Kore-KR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ore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ore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ore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ore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ore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ore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ore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en-US" altLang="ko-KR" sz="2000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p>
                        </m:sSup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, … ,</a:t>
                </a:r>
                <a:r>
                  <a:rPr lang="en-US" altLang="ko-Kore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sup>
                        </m:sSup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altLang="ko-Kore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altLang="ko-Kore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ore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ore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p>
                        </m:sSup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ore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sup>
                    </m:sSup>
                    <m:sSup>
                      <m:sSupPr>
                        <m:ctrlP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ore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162</m:t>
                            </m:r>
                          </m:sup>
                        </m:sSup>
                        <m:r>
                          <a:rPr lang="en-US" altLang="ko-Kore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en-US" altLang="ko-KR" sz="2000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R" sz="2000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solidFill>
                      <a:schemeClr val="accent1"/>
                    </a:solidFill>
                    <a:sym typeface="Wingdings" pitchFamily="2" charset="2"/>
                  </a:rPr>
                  <a:t>162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  <a:sym typeface="Wingdings" pitchFamily="2" charset="2"/>
                  </a:rPr>
                  <a:t>에 대한 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  <a:sym typeface="Wingdings" pitchFamily="2" charset="2"/>
                  </a:rPr>
                  <a:t>Addition chain =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{ </m:t>
                    </m:r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,…. 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𝟕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𝟕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𝟕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𝟏𝟔𝟐</m:t>
                    </m:r>
                    <m:r>
                      <a:rPr kumimoji="1" lang="en-US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endParaRPr kumimoji="1" lang="en-US" altLang="ko-Kore-KR" sz="20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4654864"/>
              </a:xfrm>
              <a:prstGeom prst="rect">
                <a:avLst/>
              </a:prstGeom>
              <a:blipFill>
                <a:blip r:embed="rId3"/>
                <a:stretch>
                  <a:fillRect l="-630" t="-10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95B0F165-DC5C-39A0-504C-87EAF8D1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751" y="2380093"/>
            <a:ext cx="482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300FD-5B09-4AEF-B3B2-69F4E0AD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</a:t>
            </a:r>
            <a:r>
              <a:rPr lang="ko-KR" altLang="en-US" dirty="0"/>
              <a:t> 알고리즘을 사용한 공개키 암호 해킹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49D6A-2BFD-4E5C-A2C0-25F5FEEA2F3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9155" y="1254125"/>
                <a:ext cx="11939106" cy="5603875"/>
              </a:xfrm>
            </p:spPr>
            <p:txBody>
              <a:bodyPr/>
              <a:lstStyle/>
              <a:p>
                <a:r>
                  <a:rPr lang="en-US" altLang="ko-KR" sz="2400" dirty="0"/>
                  <a:t>1994</a:t>
                </a:r>
                <a:r>
                  <a:rPr lang="ko-KR" altLang="en-US" sz="2400" dirty="0"/>
                  <a:t>년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수학자 </a:t>
                </a:r>
                <a:r>
                  <a:rPr lang="en-US" altLang="ko-KR" sz="2400" dirty="0"/>
                  <a:t>Shor</a:t>
                </a:r>
                <a:r>
                  <a:rPr lang="ko-KR" altLang="en-US" sz="2400" dirty="0"/>
                  <a:t>가 난제인 소인수 분해</a:t>
                </a:r>
                <a:r>
                  <a:rPr lang="en-US" altLang="ko-KR" sz="2400" dirty="0"/>
                  <a:t>, </a:t>
                </a:r>
                <a:r>
                  <a:rPr lang="ko-KR" altLang="en-US" sz="2400" b="1" dirty="0"/>
                  <a:t>이산대수를 다항시간내에 해결할 수 있는 양자 알고리즘</a:t>
                </a:r>
                <a:r>
                  <a:rPr lang="ko-KR" altLang="en-US" sz="2400" dirty="0"/>
                  <a:t>을 제안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15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1.9</m:t>
                            </m:r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6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R" sz="26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600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49D6A-2BFD-4E5C-A2C0-25F5FEEA2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9155" y="1254125"/>
                <a:ext cx="11939106" cy="5603875"/>
              </a:xfrm>
              <a:blipFill>
                <a:blip r:embed="rId2"/>
                <a:stretch>
                  <a:fillRect l="-637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BFEF2E-B8F7-45FD-8CD4-D02AA67FC0F1}"/>
              </a:ext>
            </a:extLst>
          </p:cNvPr>
          <p:cNvSpPr txBox="1"/>
          <p:nvPr/>
        </p:nvSpPr>
        <p:spPr>
          <a:xfrm>
            <a:off x="1294760" y="2960385"/>
            <a:ext cx="9420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C00000"/>
                </a:solidFill>
              </a:rPr>
              <a:t>지수 차원 복잡도</a:t>
            </a:r>
            <a:r>
              <a:rPr lang="ko-KR" altLang="en-US" sz="2200" b="1" dirty="0">
                <a:solidFill>
                  <a:srgbClr val="FF0000"/>
                </a:solidFill>
              </a:rPr>
              <a:t>         </a:t>
            </a:r>
            <a:r>
              <a:rPr lang="en-US" altLang="ko-KR" sz="2200" dirty="0">
                <a:sym typeface="Wingdings" panose="05000000000000000000" pitchFamily="2" charset="2"/>
              </a:rPr>
              <a:t>     </a:t>
            </a:r>
            <a:r>
              <a:rPr lang="en-US" altLang="ko-KR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(Shor </a:t>
            </a:r>
            <a:r>
              <a:rPr lang="ko-KR" altLang="en-US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알고리즘 적용 후</a:t>
            </a:r>
            <a:r>
              <a:rPr lang="en-US" altLang="ko-KR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다항시간내에 해결</a:t>
            </a:r>
            <a:endParaRPr lang="ko-KR" altLang="en-US" sz="2200" b="1" dirty="0">
              <a:solidFill>
                <a:srgbClr val="2E75B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46406-AAB3-6344-32B7-BEE75A7E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92" y="3675487"/>
            <a:ext cx="6256424" cy="2706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823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(RSA Conference)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345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addition chain?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tx1"/>
                    </a:solidFill>
                    <a:sym typeface="Wingdings" pitchFamily="2" charset="2"/>
                  </a:rPr>
                  <a:t>Fermat</a:t>
                </a:r>
                <a:r>
                  <a:rPr kumimoji="1" lang="ko-Kore-KR" altLang="en-US" sz="2400" b="1" dirty="0">
                    <a:solidFill>
                      <a:schemeClr val="tx1"/>
                    </a:solidFill>
                    <a:sym typeface="Wingdings" pitchFamily="2" charset="2"/>
                  </a:rPr>
                  <a:t>의 소정리 기반의 역 연산</a:t>
                </a:r>
                <a:endParaRPr kumimoji="1" lang="en-US" altLang="ko-Kore-KR" sz="2400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lvl="1"/>
                <a:r>
                  <a:rPr kumimoji="1" lang="ko-Kore-KR" altLang="en-US" sz="24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kumimoji="1" lang="en-US" altLang="ko-KR" sz="2400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162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에 대한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Addition chain =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{ </m:t>
                    </m:r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,…. 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𝟕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𝟕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𝟕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</m:sup>
                    </m:sSup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𝟏𝟔𝟐</m:t>
                    </m:r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endParaRPr kumimoji="1" lang="en-US" altLang="ko-Kore-KR" sz="2000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Length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=9,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double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terms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7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add terms 2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kumimoji="1" lang="en-US" altLang="ko-Kore-KR" sz="2000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162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에 대한 다른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Addition chain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=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𝟒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𝟖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𝟏𝟔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𝟑𝟐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𝟑𝟑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𝟔𝟓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𝟗𝟕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𝟏𝟔𝟐</m:t>
                        </m:r>
                      </m:e>
                    </m:d>
                  </m:oMath>
                </a14:m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{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</m:sup>
                    </m:sSup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sup>
                    </m:sSup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𝟑</m:t>
                        </m:r>
                      </m:sup>
                    </m:sSup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𝟒</m:t>
                        </m:r>
                      </m:sup>
                    </m:sSup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/</m:t>
                    </m:r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kumimoji="1" lang="ko-KR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𝟓</m:t>
                        </m:r>
                      </m:sup>
                    </m:sSup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𝟏𝟔𝟐</m:t>
                    </m:r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endParaRPr kumimoji="1" lang="en-US" altLang="ko-Kore-KR" sz="2000" b="1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Length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=9,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double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terms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5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:r>
                  <a:rPr kumimoji="1" lang="ko-KR" altLang="en-US" sz="2000" b="1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chemeClr val="tx1"/>
                    </a:solidFill>
                    <a:sym typeface="Wingdings" pitchFamily="2" charset="2"/>
                  </a:rPr>
                  <a:t>add terms 4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3452099"/>
              </a:xfrm>
              <a:prstGeom prst="rect">
                <a:avLst/>
              </a:prstGeom>
              <a:blipFill>
                <a:blip r:embed="rId3"/>
                <a:stretch>
                  <a:fillRect l="-630" t="-14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42928BB-2376-665F-D34F-767CA317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820" y="5015454"/>
            <a:ext cx="8214360" cy="16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35ED03E-CB78-4325-62A7-78C0D24E8E70}"/>
              </a:ext>
            </a:extLst>
          </p:cNvPr>
          <p:cNvSpPr txBox="1"/>
          <p:nvPr/>
        </p:nvSpPr>
        <p:spPr>
          <a:xfrm>
            <a:off x="179566" y="1156139"/>
            <a:ext cx="102167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Shor algorithm </a:t>
            </a:r>
            <a:r>
              <a:rPr kumimoji="1" lang="ko-KR" altLang="en-US" sz="2400" b="1" dirty="0">
                <a:sym typeface="Wingdings" pitchFamily="2" charset="2"/>
              </a:rPr>
              <a:t>자원 추정 비교</a:t>
            </a:r>
            <a:endParaRPr kumimoji="1" lang="en-US" altLang="ko-KR" sz="2400" b="1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Basic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ym typeface="Wingdings" pitchFamily="2" charset="2"/>
              </a:rPr>
              <a:t>가장 낮은 </a:t>
            </a:r>
            <a:r>
              <a:rPr kumimoji="1" lang="en-US" altLang="ko-KR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depth</a:t>
            </a:r>
            <a:r>
              <a:rPr kumimoji="1" lang="en-US" altLang="ko-KR" sz="2000" dirty="0"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달성</a:t>
            </a:r>
            <a:endParaRPr kumimoji="1" lang="en-US" altLang="ko-KR" sz="20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ym typeface="Wingdings" pitchFamily="2" charset="2"/>
              </a:rPr>
              <a:t>PWLK22-FLT(IEEE ACCESS)</a:t>
            </a:r>
            <a:r>
              <a:rPr kumimoji="1" lang="ko-KR" altLang="en-US" sz="2000" dirty="0">
                <a:sym typeface="Wingdings" pitchFamily="2" charset="2"/>
              </a:rPr>
              <a:t>보다 </a:t>
            </a:r>
            <a:r>
              <a:rPr kumimoji="1" lang="ko-KR" altLang="en-US" sz="2000" b="1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큐비트</a:t>
            </a:r>
            <a:r>
              <a:rPr kumimoji="1" lang="en-US" altLang="ko-KR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수 감소</a:t>
            </a:r>
            <a:endParaRPr kumimoji="1" lang="en-US" altLang="ko-KR" sz="20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ym typeface="Wingdings" pitchFamily="2" charset="2"/>
              </a:rPr>
              <a:t>Extended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sym typeface="Wingdings" pitchFamily="2" charset="2"/>
              </a:rPr>
              <a:t>Basic algorithm</a:t>
            </a:r>
            <a:r>
              <a:rPr kumimoji="1" lang="ko-KR" altLang="en-US" sz="2000" dirty="0">
                <a:sym typeface="Wingdings" pitchFamily="2" charset="2"/>
              </a:rPr>
              <a:t>보다 낮은 </a:t>
            </a:r>
            <a:r>
              <a:rPr kumimoji="1" lang="ko-KR" altLang="en-US" sz="2000" b="1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큐비트</a:t>
            </a:r>
            <a:r>
              <a:rPr kumimoji="1" lang="en-US" altLang="ko-KR" sz="2000" dirty="0"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수 </a:t>
            </a:r>
            <a:endParaRPr kumimoji="1" lang="en-US" altLang="ko-KR" sz="20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ym typeface="Wingdings" pitchFamily="2" charset="2"/>
              </a:rPr>
              <a:t>BBHL21-GCD(CHES)</a:t>
            </a:r>
            <a:r>
              <a:rPr kumimoji="1" lang="ko-KR" altLang="en-US" sz="2000" dirty="0">
                <a:sym typeface="Wingdings" pitchFamily="2" charset="2"/>
              </a:rPr>
              <a:t>보다 </a:t>
            </a:r>
            <a:r>
              <a:rPr kumimoji="1" lang="ko-KR" altLang="en-US" sz="2000" dirty="0" err="1">
                <a:sym typeface="Wingdings" pitchFamily="2" charset="2"/>
              </a:rPr>
              <a:t>큐비트</a:t>
            </a:r>
            <a:r>
              <a:rPr kumimoji="1" lang="en-US" altLang="ko-KR" sz="2000" dirty="0"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수는 높지만 매우 낮은 </a:t>
            </a:r>
            <a:r>
              <a:rPr kumimoji="1" lang="en-US" altLang="ko-KR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depth</a:t>
            </a:r>
            <a:r>
              <a:rPr kumimoji="1" lang="ko-KR" alt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달성</a:t>
            </a:r>
            <a:endParaRPr kumimoji="1" lang="en-US" altLang="ko-KR" sz="2000" dirty="0">
              <a:sym typeface="Wingdings" pitchFamily="2" charset="2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(RSA Conference)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B44AF1E-D968-4840-F697-35A21158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21254"/>
              </p:ext>
            </p:extLst>
          </p:nvPr>
        </p:nvGraphicFramePr>
        <p:xfrm>
          <a:off x="1795670" y="3601910"/>
          <a:ext cx="8190203" cy="315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152">
                  <a:extLst>
                    <a:ext uri="{9D8B030D-6E8A-4147-A177-3AD203B41FA5}">
                      <a16:colId xmlns:a16="http://schemas.microsoft.com/office/drawing/2014/main" val="2999391103"/>
                    </a:ext>
                  </a:extLst>
                </a:gridCol>
                <a:gridCol w="660138">
                  <a:extLst>
                    <a:ext uri="{9D8B030D-6E8A-4147-A177-3AD203B41FA5}">
                      <a16:colId xmlns:a16="http://schemas.microsoft.com/office/drawing/2014/main" val="2635700031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2478631948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2677983398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3727174693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2789602183"/>
                    </a:ext>
                  </a:extLst>
                </a:gridCol>
              </a:tblGrid>
              <a:tr h="311995"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n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#Qubit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#Toffoli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#CNOT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Depth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75985"/>
                  </a:ext>
                </a:extLst>
              </a:tr>
              <a:tr h="35256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Bagnes</a:t>
                      </a:r>
                      <a:r>
                        <a:rPr lang="en-US" altLang="ko-Kore-KR" dirty="0"/>
                        <a:t> et al. (2021)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283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1,998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1,359,458,584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1,644,682,056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1,672,269,248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470234"/>
                  </a:ext>
                </a:extLst>
              </a:tr>
              <a:tr h="35256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571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4,015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10,156,396,536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13,091,280,488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12,963,368,704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472316"/>
                  </a:ext>
                </a:extLst>
              </a:tr>
              <a:tr h="35256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Putranto</a:t>
                      </a:r>
                      <a:r>
                        <a:rPr lang="en-US" altLang="ko-Kore-KR" dirty="0"/>
                        <a:t> et al. (2023)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283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6,227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49,121,208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6,494,863,592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977,046,336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922566"/>
                  </a:ext>
                </a:extLst>
              </a:tr>
              <a:tr h="35256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571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14,276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246,235,704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59,611,633,224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8,283,571,296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41629"/>
                  </a:ext>
                </a:extLst>
              </a:tr>
              <a:tr h="35256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Taguchi et al.(2023) / Basic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283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4,812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49,121,208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6,491,648,712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977,034,976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618851"/>
                  </a:ext>
                </a:extLst>
              </a:tr>
              <a:tr h="35256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571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10,850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228,787,416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55,651,292,840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8,000,884,320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772670"/>
                  </a:ext>
                </a:extLst>
              </a:tr>
              <a:tr h="3525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Taguchi et al. (2023) / extended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283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3,963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49,121,208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/>
                        <a:t>6,506,182,696</a:t>
                      </a:r>
                      <a:endParaRPr lang="ko-Kore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981,029,152</a:t>
                      </a:r>
                      <a:endParaRPr lang="ko-Kore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140912"/>
                  </a:ext>
                </a:extLst>
              </a:tr>
              <a:tr h="35256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571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8,566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228,787,416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/>
                        <a:t>55,778,093,800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/>
                        <a:t>8,053,979,648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5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44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RSA: Quantum Circuit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3398D-477F-52BB-B4AC-2FF66EC83D0C}"/>
              </a:ext>
            </a:extLst>
          </p:cNvPr>
          <p:cNvSpPr txBox="1"/>
          <p:nvPr/>
        </p:nvSpPr>
        <p:spPr>
          <a:xfrm>
            <a:off x="4226674" y="6216627"/>
            <a:ext cx="373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Shor </a:t>
            </a:r>
            <a:r>
              <a:rPr kumimoji="1" lang="ko-KR" altLang="en-US" sz="2000" b="1" dirty="0"/>
              <a:t>알고리즘 </a:t>
            </a:r>
            <a:r>
              <a:rPr kumimoji="1" lang="en-US" altLang="ko-KR" sz="2000" b="1" dirty="0"/>
              <a:t>F</a:t>
            </a:r>
            <a:r>
              <a:rPr kumimoji="1" lang="en-US" altLang="ko-Kore-KR" sz="2000" b="1" dirty="0"/>
              <a:t>actoring </a:t>
            </a:r>
            <a:r>
              <a:rPr kumimoji="1" lang="ko-Kore-KR" altLang="en-US" sz="2000" b="1" dirty="0"/>
              <a:t>회로 </a:t>
            </a:r>
            <a:r>
              <a:rPr kumimoji="1" lang="en-US" altLang="ko-Kore-KR" sz="2000" b="1" dirty="0"/>
              <a:t>&gt;</a:t>
            </a:r>
            <a:endParaRPr kumimoji="1" lang="ko-Kore-KR" altLang="en-US" sz="20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FE7924-5DB8-8316-856C-FF5B740C61C6}"/>
              </a:ext>
            </a:extLst>
          </p:cNvPr>
          <p:cNvGrpSpPr/>
          <p:nvPr/>
        </p:nvGrpSpPr>
        <p:grpSpPr>
          <a:xfrm>
            <a:off x="943376" y="2236577"/>
            <a:ext cx="10441800" cy="3912721"/>
            <a:chOff x="943376" y="2317226"/>
            <a:chExt cx="9321214" cy="342429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D08BC5C-2C22-E60F-5CB7-F3113DC2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376" y="2317226"/>
              <a:ext cx="9321214" cy="34242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F7545D00-2192-F512-1D36-BED027689A22}"/>
                </a:ext>
              </a:extLst>
            </p:cNvPr>
            <p:cNvSpPr/>
            <p:nvPr/>
          </p:nvSpPr>
          <p:spPr>
            <a:xfrm>
              <a:off x="1507768" y="4446494"/>
              <a:ext cx="6004656" cy="96168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AB1501-D499-D0FB-515D-2CE9A5E14949}"/>
              </a:ext>
            </a:extLst>
          </p:cNvPr>
          <p:cNvSpPr txBox="1"/>
          <p:nvPr/>
        </p:nvSpPr>
        <p:spPr>
          <a:xfrm>
            <a:off x="114976" y="1199752"/>
            <a:ext cx="11701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Shor </a:t>
            </a:r>
            <a:r>
              <a:rPr kumimoji="1" lang="ko-Kore-KR" altLang="en-US" sz="2200" dirty="0"/>
              <a:t>알고리즘</a:t>
            </a:r>
            <a:r>
              <a:rPr kumimoji="1" lang="en-US" altLang="ko-Kore-KR" sz="2200" dirty="0"/>
              <a:t>: Quantum Fourier Transform (QF), Quantum Phase (QPE), Inverse QFT</a:t>
            </a:r>
            <a:r>
              <a:rPr kumimoji="1" lang="ko-Kore-KR" altLang="en-US" sz="2200" dirty="0"/>
              <a:t>로 구성 됨</a:t>
            </a:r>
            <a:endParaRPr kumimoji="1" lang="en-US" altLang="ko-Kore-K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내부 </a:t>
            </a:r>
            <a:r>
              <a:rPr kumimoji="1" lang="en-US" altLang="ko-Kore-KR" sz="2200" b="1" dirty="0"/>
              <a:t>Modular Exponentiation </a:t>
            </a:r>
            <a:r>
              <a:rPr kumimoji="1" lang="ko-Kore-KR" altLang="en-US" sz="2200" b="1" dirty="0"/>
              <a:t>연산</a:t>
            </a:r>
            <a:r>
              <a:rPr kumimoji="1" lang="ko-Kore-KR" altLang="en-US" sz="2200" dirty="0"/>
              <a:t>의 최적화 </a:t>
            </a:r>
            <a:r>
              <a:rPr kumimoji="1" lang="en-US" altLang="ko-Kore-KR" sz="2200" dirty="0"/>
              <a:t>(</a:t>
            </a:r>
            <a:r>
              <a:rPr kumimoji="1" lang="ko-Kore-KR" altLang="en-US" sz="2200" dirty="0"/>
              <a:t>양자 컴퓨터 상에서</a:t>
            </a:r>
            <a:r>
              <a:rPr kumimoji="1" lang="en-US" altLang="ko-Kore-KR" sz="2200" dirty="0"/>
              <a:t>)</a:t>
            </a:r>
            <a:r>
              <a:rPr kumimoji="1" lang="ko-Kore-KR" altLang="en-US" sz="2200" dirty="0"/>
              <a:t>가 중요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0FC14D-67E1-9DDA-08BB-94BECC3BAC64}"/>
              </a:ext>
            </a:extLst>
          </p:cNvPr>
          <p:cNvCxnSpPr>
            <a:cxnSpLocks/>
          </p:cNvCxnSpPr>
          <p:nvPr/>
        </p:nvCxnSpPr>
        <p:spPr>
          <a:xfrm>
            <a:off x="3747247" y="1969193"/>
            <a:ext cx="385482" cy="2535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-358316" y="898942"/>
                <a:ext cx="120743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kumimoji="1" lang="en-US" altLang="ko-Kore-KR" sz="2400" b="1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ECC</a:t>
                </a:r>
                <a:r>
                  <a:rPr kumimoji="1" lang="ko-Kore-KR" altLang="en-US" sz="2400" b="1" dirty="0"/>
                  <a:t>의 경우</a:t>
                </a:r>
                <a:r>
                  <a:rPr kumimoji="1" lang="en-US" altLang="ko-Kore-KR" sz="2400" b="1" dirty="0"/>
                  <a:t>, </a:t>
                </a:r>
                <a:r>
                  <a:rPr kumimoji="1" lang="ko-Kore-KR" altLang="en-US" sz="2400" b="1" dirty="0"/>
                  <a:t>내부 수식만이 </a:t>
                </a:r>
                <a:r>
                  <a:rPr kumimoji="1" lang="en-US" altLang="ko-Kore-KR" sz="2400" b="1" dirty="0"/>
                  <a:t>ECDLP </a:t>
                </a:r>
                <a:r>
                  <a:rPr kumimoji="1" lang="ko-Kore-KR" altLang="en-US" sz="2400" b="1" dirty="0"/>
                  <a:t>타겟으로 바뀜</a:t>
                </a:r>
                <a:endParaRPr kumimoji="1" lang="en-US" altLang="ko-Kore-KR" sz="2400" b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타원 곡선상에서의</a:t>
                </a:r>
                <a:r>
                  <a:rPr kumimoji="1" lang="ko-Kore-KR" alt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Secret</m:t>
                    </m:r>
                    <m: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kumimoji="1" lang="en-US" altLang="ko-Kore-KR" sz="2400" dirty="0"/>
              </a:p>
              <a:p>
                <a:pPr lvl="1"/>
                <a:r>
                  <a:rPr kumimoji="1" lang="ko-Kore-KR" altLang="en-US" sz="2400" dirty="0"/>
                  <a:t> </a:t>
                </a: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8316" y="898942"/>
                <a:ext cx="12074370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E0EB1F8-6934-1877-A79A-B8A510704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55" y="2813497"/>
            <a:ext cx="3667355" cy="10308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69E492-D8A6-E7A9-AA1E-5BF33A0A4A0B}"/>
              </a:ext>
            </a:extLst>
          </p:cNvPr>
          <p:cNvSpPr/>
          <p:nvPr/>
        </p:nvSpPr>
        <p:spPr>
          <a:xfrm>
            <a:off x="762307" y="4049130"/>
            <a:ext cx="4129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&lt; </a:t>
            </a:r>
            <a:r>
              <a:rPr kumimoji="1" lang="en-US" altLang="ko-Kore-KR" sz="2000" b="1" dirty="0">
                <a:solidFill>
                  <a:schemeClr val="accent1"/>
                </a:solidFill>
              </a:rPr>
              <a:t>Factoring</a:t>
            </a:r>
            <a:r>
              <a:rPr kumimoji="1" lang="ko-Kore-KR" altLang="en-US" sz="2000" b="1" dirty="0"/>
              <a:t>에 대한 </a:t>
            </a:r>
            <a:r>
              <a:rPr kumimoji="1" lang="en-US" altLang="ko-Kore-KR" sz="2000" b="1" dirty="0"/>
              <a:t>Shor </a:t>
            </a:r>
            <a:r>
              <a:rPr kumimoji="1" lang="ko-Kore-KR" altLang="en-US" sz="2000" b="1" dirty="0"/>
              <a:t>알고리즘 </a:t>
            </a:r>
            <a:r>
              <a:rPr kumimoji="1" lang="en-US" altLang="ko-Kore-KR" sz="2000" b="1" dirty="0"/>
              <a:t>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42FF50-4B34-BCF5-BB5B-788301D53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41" y="2804219"/>
            <a:ext cx="4702013" cy="12495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077AB6-0777-AED9-1DB0-A4AAAC2344FC}"/>
              </a:ext>
            </a:extLst>
          </p:cNvPr>
          <p:cNvSpPr/>
          <p:nvPr/>
        </p:nvSpPr>
        <p:spPr>
          <a:xfrm>
            <a:off x="6508622" y="4167227"/>
            <a:ext cx="3678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&lt; 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ECDLP</a:t>
            </a:r>
            <a:r>
              <a:rPr kumimoji="1" lang="ko-Kore-KR" altLang="en-US" sz="2000" b="1" dirty="0"/>
              <a:t>에 대한 </a:t>
            </a:r>
            <a:r>
              <a:rPr kumimoji="1" lang="en-US" altLang="ko-Kore-KR" sz="2000" b="1" dirty="0"/>
              <a:t>Shor </a:t>
            </a:r>
            <a:r>
              <a:rPr kumimoji="1" lang="ko-Kore-KR" altLang="en-US" sz="2000" b="1" dirty="0"/>
              <a:t>알고리즘 </a:t>
            </a:r>
            <a:r>
              <a:rPr kumimoji="1" lang="en-US" altLang="ko-Kore-KR" sz="2000" b="1" dirty="0"/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684473-CC55-D565-7C2D-AACA0600B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484" y="5447228"/>
            <a:ext cx="6882066" cy="434550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003A8FD0-774C-514B-A04A-B1B0D0358380}"/>
              </a:ext>
            </a:extLst>
          </p:cNvPr>
          <p:cNvSpPr/>
          <p:nvPr/>
        </p:nvSpPr>
        <p:spPr>
          <a:xfrm>
            <a:off x="8263379" y="4676394"/>
            <a:ext cx="312276" cy="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57F542BC-6CD5-5738-327D-FFBCD0351579}"/>
              </a:ext>
            </a:extLst>
          </p:cNvPr>
          <p:cNvSpPr/>
          <p:nvPr/>
        </p:nvSpPr>
        <p:spPr>
          <a:xfrm rot="16200000">
            <a:off x="5312686" y="3108997"/>
            <a:ext cx="258079" cy="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4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Elliptic Curve Discrete Logarithm Problem(ECDLP)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212224" y="1156140"/>
                <a:ext cx="11826441" cy="5698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Elliptic Curve Diffie-Hellman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타원 곡선상에서의 </a:t>
                </a:r>
                <a:r>
                  <a:rPr kumimoji="1" lang="en-US" altLang="ko-Kore-KR" sz="2400" b="1" dirty="0"/>
                  <a:t>Secret Point</a:t>
                </a:r>
                <a:r>
                  <a:rPr kumimoji="1" lang="ko-Kore-KR" altLang="en-US" sz="2400" b="1" dirty="0"/>
                  <a:t>를 공유하여 키 교환을 수행</a:t>
                </a:r>
                <a:r>
                  <a:rPr kumimoji="1" lang="ko-Kore-KR" altLang="en-US" sz="2400" dirty="0"/>
                  <a:t>하는 프로토콜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Known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Point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ko-Kore-KR" sz="2400" dirty="0"/>
                  <a:t> on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Secret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 : Integer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ko-Kore-KR" sz="24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Alice : Integer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ECDLP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일 때</a:t>
                </a:r>
                <a:r>
                  <a:rPr kumimoji="1" lang="en-US" altLang="ko-Kore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ko-Kore-KR" altLang="en-US" sz="2400" dirty="0"/>
                  <a:t>로부터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ko-Kore-KR" altLang="en-US" sz="2400" dirty="0"/>
                  <a:t>를 알아내는 문제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 </a:t>
                </a:r>
                <a:r>
                  <a:rPr kumimoji="1" lang="en-US" altLang="ko-Kore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를 </a:t>
                </a:r>
                <a:r>
                  <a:rPr kumimoji="1" lang="en-US" altLang="ko-Kore-KR" sz="2400" dirty="0"/>
                  <a:t>Alice</a:t>
                </a:r>
                <a:r>
                  <a:rPr kumimoji="1" lang="ko-Kore-KR" altLang="en-US" sz="2400" dirty="0"/>
                  <a:t>에게 전달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Alice </a:t>
                </a:r>
                <a:r>
                  <a:rPr kumimoji="1" lang="en-US" altLang="ko-Kore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를 </a:t>
                </a: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에게 전달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과 </a:t>
                </a:r>
                <a:r>
                  <a:rPr kumimoji="1" lang="en-US" altLang="ko-Kore-KR" sz="2400" dirty="0"/>
                  <a:t>Alice</a:t>
                </a:r>
                <a:r>
                  <a:rPr kumimoji="1" lang="ko-Kore-KR" altLang="en-US" sz="2400" dirty="0"/>
                  <a:t>만의 </a:t>
                </a:r>
                <a:r>
                  <a:rPr kumimoji="1" lang="en-US" altLang="ko-Kore-KR" sz="2400" dirty="0"/>
                  <a:t>Shared Secret Point </a:t>
                </a:r>
                <a:r>
                  <a:rPr kumimoji="1" lang="en-US" altLang="ko-Kore-KR" sz="2400" b="1" dirty="0"/>
                  <a:t>: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𝜶𝜷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kumimoji="1" lang="en-US" altLang="ko-Kore-KR" sz="2400" b="1" dirty="0">
                  <a:solidFill>
                    <a:srgbClr val="FF0000"/>
                  </a:solidFill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2"/>
                    </a:solidFill>
                  </a:rPr>
                  <a:t>(</a:t>
                </a:r>
                <a:r>
                  <a:rPr kumimoji="1" lang="ko-Kore-KR" altLang="en-US" sz="2400" b="1" dirty="0">
                    <a:solidFill>
                      <a:schemeClr val="accent2"/>
                    </a:solidFill>
                  </a:rPr>
                  <a:t>전달받은 </a:t>
                </a:r>
                <a:r>
                  <a:rPr kumimoji="1" lang="en-US" altLang="ko-Kore-KR" sz="2400" b="1" dirty="0">
                    <a:solidFill>
                      <a:schemeClr val="accent2"/>
                    </a:solidFill>
                  </a:rPr>
                  <a:t>Point)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(</a:t>
                </a:r>
                <a:r>
                  <a:rPr kumimoji="1" lang="ko-Kore-KR" altLang="en-US" sz="2400" b="1" dirty="0">
                    <a:solidFill>
                      <a:srgbClr val="FF0000"/>
                    </a:solidFill>
                  </a:rPr>
                  <a:t>자신의 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Secret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ko-Kore-KR" sz="2400" b="1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24" y="1156140"/>
                <a:ext cx="11826441" cy="5698548"/>
              </a:xfrm>
              <a:prstGeom prst="rect">
                <a:avLst/>
              </a:prstGeom>
              <a:blipFill>
                <a:blip r:embed="rId3"/>
                <a:stretch>
                  <a:fillRect l="-643" t="-8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70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8F926-5347-A38A-2B03-80742F85F49D}"/>
              </a:ext>
            </a:extLst>
          </p:cNvPr>
          <p:cNvSpPr txBox="1"/>
          <p:nvPr/>
        </p:nvSpPr>
        <p:spPr>
          <a:xfrm>
            <a:off x="199847" y="1221762"/>
            <a:ext cx="119203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이산</a:t>
            </a:r>
            <a:r>
              <a:rPr kumimoji="1" lang="en-US" altLang="ko-KR" sz="2200" b="1" dirty="0"/>
              <a:t> </a:t>
            </a:r>
            <a:r>
              <a:rPr kumimoji="1" lang="ko-KR" altLang="en-US" sz="2200" b="1" dirty="0"/>
              <a:t>대수</a:t>
            </a:r>
            <a:r>
              <a:rPr kumimoji="1" lang="en-US" altLang="ko-KR" sz="2200" b="1" dirty="0"/>
              <a:t> </a:t>
            </a:r>
            <a:r>
              <a:rPr kumimoji="1" lang="ko-KR" altLang="en-US" sz="2200" b="1" dirty="0"/>
              <a:t>문제</a:t>
            </a:r>
            <a:r>
              <a:rPr kumimoji="1" lang="en-US" altLang="ko-KR" sz="2200" dirty="0"/>
              <a:t> (Discrete Logarithm Problems)</a:t>
            </a:r>
            <a:r>
              <a:rPr kumimoji="1" lang="ko-KR" altLang="en-US" sz="2200" dirty="0"/>
              <a:t>에 안전성을 기반하는 </a:t>
            </a:r>
            <a:r>
              <a:rPr kumimoji="1" lang="en-US" altLang="ko-KR" sz="2200" dirty="0"/>
              <a:t>ECC</a:t>
            </a:r>
            <a:r>
              <a:rPr kumimoji="1" lang="ko-KR" altLang="en-US" sz="2200" dirty="0"/>
              <a:t>도 </a:t>
            </a:r>
            <a:r>
              <a:rPr kumimoji="1" lang="en-US" altLang="ko-KR" sz="2200" dirty="0"/>
              <a:t>Shor </a:t>
            </a:r>
            <a:r>
              <a:rPr kumimoji="1" lang="ko-KR" altLang="en-US" sz="2200" dirty="0"/>
              <a:t>알고리즘을</a:t>
            </a:r>
            <a:endParaRPr kumimoji="1" lang="en-US" altLang="ko-KR" sz="2200" dirty="0"/>
          </a:p>
          <a:p>
            <a:r>
              <a:rPr kumimoji="1" lang="en-US" altLang="ko-KR" sz="2200" dirty="0"/>
              <a:t>    </a:t>
            </a:r>
            <a:r>
              <a:rPr kumimoji="1" lang="ko-KR" altLang="en-US" sz="2200" dirty="0"/>
              <a:t> 활용한 양자 컴퓨터의 공격에 </a:t>
            </a:r>
            <a:r>
              <a:rPr kumimoji="1" lang="ko-KR" altLang="en-US" sz="2200" b="1" dirty="0">
                <a:solidFill>
                  <a:srgbClr val="C00000"/>
                </a:solidFill>
              </a:rPr>
              <a:t>안전성이 무너짐</a:t>
            </a:r>
            <a:endParaRPr kumimoji="1" lang="en-US" altLang="ko-KR" sz="22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Shor</a:t>
            </a:r>
            <a:r>
              <a:rPr kumimoji="1" lang="en-US" altLang="ko-KR" sz="2400" b="1" dirty="0"/>
              <a:t>’s Paper</a:t>
            </a:r>
            <a:r>
              <a:rPr kumimoji="1" lang="en-US" altLang="ko-Kore-KR" sz="2400" b="1" dirty="0"/>
              <a:t>:</a:t>
            </a:r>
            <a:r>
              <a:rPr kumimoji="1" lang="en-US" altLang="ko-Kore-KR" sz="2200" dirty="0"/>
              <a:t> RSA</a:t>
            </a:r>
            <a:r>
              <a:rPr kumimoji="1" lang="ko-Kore-KR" altLang="en-US" sz="2200" dirty="0"/>
              <a:t>를 깨는 방법을 주요 예제로 서술 함과 동시에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타원 곡선 상에서의 이산 대수</a:t>
            </a:r>
            <a:endParaRPr kumimoji="1" lang="en-US" altLang="ko-Kore-KR" sz="2200" dirty="0"/>
          </a:p>
          <a:p>
            <a:r>
              <a:rPr kumimoji="1" lang="ko-Kore-KR" altLang="en-US" sz="2200" dirty="0"/>
              <a:t>     문제로도 </a:t>
            </a:r>
            <a:r>
              <a:rPr kumimoji="1" lang="en-US" altLang="ko-Kore-KR" sz="2200" dirty="0"/>
              <a:t>Shor </a:t>
            </a:r>
            <a:r>
              <a:rPr kumimoji="1" lang="ko-Kore-KR" altLang="en-US" sz="2200" dirty="0"/>
              <a:t>알고리즘이 확장 될 수 있음을 보임</a:t>
            </a:r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Shor on ECC 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타원 곡선에서의 </a:t>
            </a:r>
            <a:r>
              <a:rPr kumimoji="1" lang="ko-Kore-KR" altLang="en-US" sz="2200" b="1" dirty="0"/>
              <a:t>스칼라 곱셈에 대한 최적화 양자 회로</a:t>
            </a:r>
            <a:r>
              <a:rPr kumimoji="1" lang="ko-Kore-KR" altLang="en-US" sz="2200" dirty="0"/>
              <a:t> 구현이 중요</a:t>
            </a:r>
            <a:endParaRPr kumimoji="1" lang="en-US" altLang="ko-Kore-KR" sz="2200" dirty="0"/>
          </a:p>
          <a:p>
            <a:pPr lvl="2"/>
            <a:r>
              <a:rPr kumimoji="1" lang="en-US" altLang="ko-KR" sz="2200" dirty="0">
                <a:sym typeface="Wingdings" pitchFamily="2" charset="2"/>
              </a:rPr>
              <a:t> </a:t>
            </a:r>
            <a:r>
              <a:rPr kumimoji="1" lang="en-US" altLang="ko-Kore-KR" sz="2200" dirty="0"/>
              <a:t>Shor </a:t>
            </a:r>
            <a:r>
              <a:rPr kumimoji="1" lang="ko-Kore-KR" altLang="en-US" sz="2200" dirty="0"/>
              <a:t>알고리즘에서 이산 대수 문제를 해결할 때 </a:t>
            </a:r>
            <a:r>
              <a:rPr kumimoji="1" lang="ko-Kore-KR" altLang="en-US" sz="2200" b="1" dirty="0">
                <a:solidFill>
                  <a:srgbClr val="C00000"/>
                </a:solidFill>
              </a:rPr>
              <a:t>가장 많은 비용이 드는 산술</a:t>
            </a:r>
            <a:endParaRPr kumimoji="1" lang="en-US" altLang="ko-Kore-KR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4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Curve </a:t>
                </a:r>
                <a:r>
                  <a:rPr kumimoji="1" lang="ko-Kore-KR" altLang="en-US" sz="2400" dirty="0"/>
                  <a:t>상에서의 </a:t>
                </a:r>
                <a:r>
                  <a:rPr kumimoji="1" lang="en-US" altLang="ko-Kore-KR" sz="2400" dirty="0"/>
                  <a:t>Scalar Multiplication? 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Double and ADD </a:t>
                </a:r>
                <a:r>
                  <a:rPr kumimoji="1" lang="en-US" altLang="ko-Kore-KR" sz="2400" dirty="0"/>
                  <a:t>Scalar Multiplication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Point addition</a:t>
                </a:r>
                <a:r>
                  <a:rPr kumimoji="1" lang="ko-Kore-KR" altLang="en-US" sz="2400" dirty="0"/>
                  <a:t>의 연속</a:t>
                </a:r>
                <a:r>
                  <a:rPr kumimoji="1" lang="en-US" altLang="ko-Kore-KR" sz="2400" dirty="0"/>
                  <a:t> </a:t>
                </a:r>
                <a:endParaRPr kumimoji="1" lang="en-US" altLang="ko-Kore-KR" sz="24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Ex) 5P</a:t>
                </a:r>
              </a:p>
              <a:p>
                <a:pPr lvl="2"/>
                <a:r>
                  <a:rPr kumimoji="1" lang="en-US" altLang="ko-KR" sz="2400" dirty="0">
                    <a:sym typeface="Wingdings" pitchFamily="2" charset="2"/>
                  </a:rPr>
                  <a:t>     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1.</a:t>
                </a: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R" sz="2400" dirty="0">
                  <a:sym typeface="Wingdings" pitchFamily="2" charset="2"/>
                </a:endParaRPr>
              </a:p>
              <a:p>
                <a:pPr lvl="2"/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      2.</a:t>
                </a: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4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R" sz="2400" dirty="0">
                  <a:sym typeface="Wingdings" pitchFamily="2" charset="2"/>
                </a:endParaRPr>
              </a:p>
              <a:p>
                <a:pPr lvl="2"/>
                <a:r>
                  <a:rPr kumimoji="1" lang="en-US" altLang="ko-KR" sz="2400" dirty="0">
                    <a:sym typeface="Wingdings" pitchFamily="2" charset="2"/>
                  </a:rPr>
                  <a:t>     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3.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4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5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ore-KR" sz="2400" dirty="0"/>
              </a:p>
              <a:p>
                <a:pPr lvl="1"/>
                <a:r>
                  <a:rPr kumimoji="1" lang="ko-Kore-KR" altLang="en-US" sz="2400" dirty="0"/>
                  <a:t> </a:t>
                </a: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blipFill>
                <a:blip r:embed="rId3"/>
                <a:stretch>
                  <a:fillRect l="-630" t="-28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3E8BD877-18C1-1B04-1902-193E758DE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525" y="2151596"/>
            <a:ext cx="6829065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17630" y="1226336"/>
            <a:ext cx="1207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Point Addition: </a:t>
            </a:r>
            <a:r>
              <a:rPr kumimoji="1" lang="ko-Kore-KR" altLang="en-US" sz="2400" dirty="0">
                <a:sym typeface="Wingdings" pitchFamily="2" charset="2"/>
              </a:rPr>
              <a:t>다양한 연산들의 조합</a:t>
            </a:r>
            <a:r>
              <a:rPr kumimoji="1" lang="en-US" altLang="ko-Kore-KR" sz="2400" dirty="0">
                <a:sym typeface="Wingdings" pitchFamily="2" charset="2"/>
              </a:rPr>
              <a:t>  </a:t>
            </a:r>
            <a:r>
              <a:rPr kumimoji="1" lang="ko-Kore-KR" alt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양자 회로 상에서 최적화 </a:t>
            </a:r>
            <a:r>
              <a:rPr kumimoji="1" lang="en-US" altLang="ko-Kore-KR" sz="2400" dirty="0">
                <a:sym typeface="Wingdings" pitchFamily="2" charset="2"/>
              </a:rPr>
              <a:t>(</a:t>
            </a:r>
            <a:r>
              <a:rPr kumimoji="1" lang="ko-Kore-KR" altLang="en-US" sz="2400" dirty="0">
                <a:sym typeface="Wingdings" pitchFamily="2" charset="2"/>
              </a:rPr>
              <a:t>중요</a:t>
            </a:r>
            <a:r>
              <a:rPr kumimoji="1" lang="en-US" altLang="ko-Kore-KR" sz="2400" dirty="0">
                <a:sym typeface="Wingdings" pitchFamily="2" charset="2"/>
              </a:rPr>
              <a:t>)</a:t>
            </a:r>
            <a:endParaRPr kumimoji="1" lang="en-US" altLang="ko-Kore-KR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5DB7F3-3F68-01A1-2370-8C751FB11B4C}"/>
              </a:ext>
            </a:extLst>
          </p:cNvPr>
          <p:cNvGrpSpPr/>
          <p:nvPr/>
        </p:nvGrpSpPr>
        <p:grpSpPr>
          <a:xfrm>
            <a:off x="854848" y="1808517"/>
            <a:ext cx="9140799" cy="1925240"/>
            <a:chOff x="729342" y="2073264"/>
            <a:chExt cx="10076033" cy="20824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626953D-E069-347F-0876-680D26D7B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342" y="2073264"/>
              <a:ext cx="10076033" cy="20824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A08517-C119-4123-BD2F-C97DD40BBAE9}"/>
                </a:ext>
              </a:extLst>
            </p:cNvPr>
            <p:cNvSpPr/>
            <p:nvPr/>
          </p:nvSpPr>
          <p:spPr>
            <a:xfrm>
              <a:off x="792095" y="2108465"/>
              <a:ext cx="4354286" cy="316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D3B12B-8537-8999-2152-4D47D68D9BFB}"/>
              </a:ext>
            </a:extLst>
          </p:cNvPr>
          <p:cNvSpPr txBox="1"/>
          <p:nvPr/>
        </p:nvSpPr>
        <p:spPr>
          <a:xfrm>
            <a:off x="5618883" y="3921098"/>
            <a:ext cx="17098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300" dirty="0"/>
              <a:t>to Quantum </a:t>
            </a:r>
            <a:endParaRPr kumimoji="1" lang="ko-Kore-KR" altLang="en-US" sz="2300" dirty="0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565FCF00-95C7-8979-9D9E-936967C7ECDD}"/>
              </a:ext>
            </a:extLst>
          </p:cNvPr>
          <p:cNvSpPr/>
          <p:nvPr/>
        </p:nvSpPr>
        <p:spPr>
          <a:xfrm>
            <a:off x="5284157" y="3877222"/>
            <a:ext cx="312276" cy="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6F78D3-8AAD-FC0E-EC36-90A9BC222557}"/>
              </a:ext>
            </a:extLst>
          </p:cNvPr>
          <p:cNvGrpSpPr/>
          <p:nvPr/>
        </p:nvGrpSpPr>
        <p:grpSpPr>
          <a:xfrm>
            <a:off x="1636941" y="4704566"/>
            <a:ext cx="7486132" cy="2211601"/>
            <a:chOff x="1627976" y="4704566"/>
            <a:chExt cx="7486132" cy="221160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AE35308-8453-9FD2-3EF0-7CF2568CD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976" y="4704566"/>
              <a:ext cx="7486132" cy="221160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9285A5-5C25-D01E-5C1F-DEB3628A3881}"/>
                </a:ext>
              </a:extLst>
            </p:cNvPr>
            <p:cNvSpPr/>
            <p:nvPr/>
          </p:nvSpPr>
          <p:spPr>
            <a:xfrm>
              <a:off x="1696932" y="6400253"/>
              <a:ext cx="7348220" cy="5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0DA92B-F54E-315F-15CD-EE67C65A0F9E}"/>
                </a:ext>
              </a:extLst>
            </p:cNvPr>
            <p:cNvSpPr/>
            <p:nvPr/>
          </p:nvSpPr>
          <p:spPr>
            <a:xfrm>
              <a:off x="2192615" y="4750338"/>
              <a:ext cx="6852537" cy="1781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0170E9-86B5-63F7-466B-D9239430FB3F}"/>
                  </a:ext>
                </a:extLst>
              </p:cNvPr>
              <p:cNvSpPr txBox="1"/>
              <p:nvPr/>
            </p:nvSpPr>
            <p:spPr>
              <a:xfrm>
                <a:off x="9314329" y="5075381"/>
                <a:ext cx="22556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ko-Kore-KR" dirty="0"/>
                  <a:t>: Squaring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ko-Kore-KR" dirty="0"/>
                  <a:t>: Multiplication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ko-Kore-KR" dirty="0"/>
                  <a:t>: Division (Inversion)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0170E9-86B5-63F7-466B-D9239430F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329" y="5075381"/>
                <a:ext cx="2255617" cy="923330"/>
              </a:xfrm>
              <a:prstGeom prst="rect">
                <a:avLst/>
              </a:prstGeom>
              <a:blipFill>
                <a:blip r:embed="rId5"/>
                <a:stretch>
                  <a:fillRect t="-2703" r="-1117" b="-94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4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A6CE0-CEE5-86C5-A26A-90A781659822}"/>
              </a:ext>
            </a:extLst>
          </p:cNvPr>
          <p:cNvSpPr/>
          <p:nvPr/>
        </p:nvSpPr>
        <p:spPr>
          <a:xfrm>
            <a:off x="-220680" y="1737669"/>
            <a:ext cx="12421645" cy="4698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b="1" dirty="0">
                <a:solidFill>
                  <a:schemeClr val="accent1"/>
                </a:solidFill>
                <a:latin typeface="Arial" panose="020B0604020202020204" pitchFamily="34" charset="0"/>
              </a:rPr>
              <a:t>ASIACRYPT (2017)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: “Quantum resource estimates for computing elliptic curve discrete logarithms” 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타원곡선에서의 이산대수문제를 해결하는데 필요한 양자 자원들을 추정함으로써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RSA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보다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ECC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가 더 양자컴퓨터의 공격에 취약함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을 보임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(Prime ECC)</a:t>
            </a:r>
          </a:p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b="1" dirty="0">
                <a:solidFill>
                  <a:schemeClr val="accent1"/>
                </a:solidFill>
                <a:latin typeface="Arial" panose="020B0604020202020204" pitchFamily="34" charset="0"/>
              </a:rPr>
              <a:t>PQCrypto (2020)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: “Improved quantum circuits for elliptic curve discrete logarithms”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ASIACRYPT(2017)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의 결과보다 </a:t>
            </a:r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큐비트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수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, Depth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모두 줄임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(Prime ECC)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b="1" dirty="0">
                <a:solidFill>
                  <a:schemeClr val="accent2"/>
                </a:solidFill>
                <a:latin typeface="Arial" panose="020B0604020202020204" pitchFamily="34" charset="0"/>
              </a:rPr>
              <a:t>CHES (2020)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:  “Concrete quantum cryptanalysis of binary elliptic curves”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Binary ECC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에 대한 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Shor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알고리즘 적용 시</a:t>
            </a:r>
            <a:r>
              <a:rPr lang="en-US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Prime ECC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보다 </a:t>
            </a:r>
            <a:r>
              <a:rPr lang="ko-Kore-KR" alt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더 적은 자원으로 공격 가능함을 보임</a:t>
            </a:r>
            <a:endParaRPr lang="en-US" altLang="ko-Kore-KR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Karatsuba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곱셈을 활용한 곱셈 및 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Inversion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최적화 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양자 컴퓨터 상에서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b="1" dirty="0">
                <a:solidFill>
                  <a:schemeClr val="accent2"/>
                </a:solidFill>
                <a:latin typeface="Arial" panose="020B0604020202020204" pitchFamily="34" charset="0"/>
              </a:rPr>
              <a:t>IEEE ACCESS</a:t>
            </a:r>
            <a:r>
              <a:rPr lang="en" altLang="ko-Kore-KR" b="1" dirty="0">
                <a:solidFill>
                  <a:schemeClr val="accent2"/>
                </a:solidFill>
                <a:latin typeface="Arial" panose="020B0604020202020204" pitchFamily="34" charset="0"/>
              </a:rPr>
              <a:t> (2023) </a:t>
            </a:r>
            <a:r>
              <a:rPr lang="en" altLang="ko-Kore-KR" dirty="0">
                <a:solidFill>
                  <a:schemeClr val="accent2"/>
                </a:solidFill>
                <a:latin typeface="Arial" panose="020B0604020202020204" pitchFamily="34" charset="0"/>
              </a:rPr>
              <a:t>: 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“Depth-optimization of Quantum Cryptanalysis on Binary Elliptic Curves”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Karatsuba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곱셈 개선 및 다른 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Inversion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연산 사용 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큐비트 수 보다는 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Depth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최적화 중심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ore-KR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(Binary ECC)</a:t>
            </a:r>
          </a:p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b="1" dirty="0">
                <a:solidFill>
                  <a:schemeClr val="accent2"/>
                </a:solidFill>
                <a:latin typeface="Arial" panose="020B0604020202020204" pitchFamily="34" charset="0"/>
              </a:rPr>
              <a:t>RSA Conference</a:t>
            </a:r>
            <a:r>
              <a:rPr lang="en" altLang="ko-Kore-KR" b="1" dirty="0">
                <a:solidFill>
                  <a:schemeClr val="accent2"/>
                </a:solidFill>
                <a:latin typeface="Arial" panose="020B0604020202020204" pitchFamily="34" charset="0"/>
              </a:rPr>
              <a:t> (202</a:t>
            </a: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" altLang="ko-Kore-KR" b="1" dirty="0">
                <a:solidFill>
                  <a:schemeClr val="accent2"/>
                </a:solidFill>
                <a:latin typeface="Arial" panose="020B0604020202020204" pitchFamily="34" charset="0"/>
              </a:rPr>
              <a:t>) </a:t>
            </a:r>
            <a:r>
              <a:rPr lang="en" altLang="ko-Kore-KR" dirty="0">
                <a:solidFill>
                  <a:schemeClr val="accent2"/>
                </a:solidFill>
                <a:latin typeface="Arial" panose="020B0604020202020204" pitchFamily="34" charset="0"/>
              </a:rPr>
              <a:t>: 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“Concrete quantum cryptanalysis of binary elliptic curves via Addition Chain”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Arbitrary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addition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chain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적용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두가지 버전의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Inversion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제공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Binary ECC)</a:t>
            </a:r>
            <a:endParaRPr lang="en-US" altLang="ko-Kore-KR" b="1" dirty="0">
              <a:solidFill>
                <a:srgbClr val="000000"/>
              </a:solidFill>
              <a:latin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F21C2-1693-F476-3818-606DF8DB9F12}"/>
              </a:ext>
            </a:extLst>
          </p:cNvPr>
          <p:cNvSpPr txBox="1"/>
          <p:nvPr/>
        </p:nvSpPr>
        <p:spPr>
          <a:xfrm>
            <a:off x="0" y="1281446"/>
            <a:ext cx="11539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타원 곡선 상에서의</a:t>
            </a:r>
            <a:r>
              <a:rPr kumimoji="1" lang="ko-KR" altLang="en-US" sz="2200" dirty="0">
                <a:solidFill>
                  <a:srgbClr val="FF0000"/>
                </a:solidFill>
              </a:rPr>
              <a:t> </a:t>
            </a:r>
            <a:r>
              <a:rPr kumimoji="1" lang="ko-KR" altLang="en-US" sz="2200" dirty="0"/>
              <a:t>이산 대수 문제를 해결하기 위한 양자 자원들을 추정</a:t>
            </a:r>
            <a:r>
              <a:rPr kumimoji="1" lang="en-US" altLang="ko-KR" sz="2000" dirty="0"/>
              <a:t> (</a:t>
            </a:r>
            <a:r>
              <a:rPr kumimoji="1" lang="en-US" altLang="ko-Kore-KR" sz="2000" dirty="0"/>
              <a:t>NIST curves </a:t>
            </a:r>
            <a:r>
              <a:rPr kumimoji="1" lang="ko-KR" altLang="en-US" sz="2000" dirty="0"/>
              <a:t>대상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6E476A-A831-BA09-644E-B975908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ECC: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9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9790</TotalTime>
  <Words>1567</Words>
  <Application>Microsoft Macintosh PowerPoint</Application>
  <PresentationFormat>와이드스크린</PresentationFormat>
  <Paragraphs>261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테마</vt:lpstr>
      <vt:lpstr>Shor on ECC 동향</vt:lpstr>
      <vt:lpstr>Shor 알고리즘을 사용한 공개키 암호 해킹</vt:lpstr>
      <vt:lpstr>Shor on RSA: Quantum Circuit</vt:lpstr>
      <vt:lpstr>Shor on ECC</vt:lpstr>
      <vt:lpstr>Elliptic Curve Discrete Logarithm Problem(ECDLP)</vt:lpstr>
      <vt:lpstr>Shor on ECC</vt:lpstr>
      <vt:lpstr>Shor on ECDLP</vt:lpstr>
      <vt:lpstr>Shor on ECDLP</vt:lpstr>
      <vt:lpstr>Shor on ECC: Related Work</vt:lpstr>
      <vt:lpstr>CHES Paper</vt:lpstr>
      <vt:lpstr>Shor on ECDLP (CHES)</vt:lpstr>
      <vt:lpstr>Shor on ECDLP (CHES)</vt:lpstr>
      <vt:lpstr>Shor on ECDLP (CHES)</vt:lpstr>
      <vt:lpstr>Shor on ECDLP (IEEE ACCESS)</vt:lpstr>
      <vt:lpstr>Shor on ECDLP (IEEE ACCESS)</vt:lpstr>
      <vt:lpstr>Shor on ECDLP (IEEE ACCESS)</vt:lpstr>
      <vt:lpstr>Shor on ECDLP (IEEE ACCESS)</vt:lpstr>
      <vt:lpstr>Shor on ECDLP (RSA Conference)</vt:lpstr>
      <vt:lpstr>Shor on ECDLP (RSA Conference)</vt:lpstr>
      <vt:lpstr>Shor on ECDLP (RSA Conference)</vt:lpstr>
      <vt:lpstr>Shor on ECDLP (RSA Conference)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ECC에 대한 최신 연구 동향</dc:title>
  <dc:creator>장경배</dc:creator>
  <cp:lastModifiedBy>오유진</cp:lastModifiedBy>
  <cp:revision>11</cp:revision>
  <dcterms:created xsi:type="dcterms:W3CDTF">2023-03-21T06:19:40Z</dcterms:created>
  <dcterms:modified xsi:type="dcterms:W3CDTF">2024-04-07T11:51:02Z</dcterms:modified>
</cp:coreProperties>
</file>